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8" r:id="rId4"/>
    <p:sldId id="264" r:id="rId5"/>
    <p:sldId id="259" r:id="rId6"/>
    <p:sldId id="265" r:id="rId7"/>
    <p:sldId id="260" r:id="rId8"/>
    <p:sldId id="262" r:id="rId9"/>
    <p:sldId id="269" r:id="rId10"/>
    <p:sldId id="270"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18" autoAdjust="0"/>
    <p:restoredTop sz="94660"/>
  </p:normalViewPr>
  <p:slideViewPr>
    <p:cSldViewPr snapToGrid="0">
      <p:cViewPr varScale="1">
        <p:scale>
          <a:sx n="72" d="100"/>
          <a:sy n="72" d="100"/>
        </p:scale>
        <p:origin x="4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948AF4B9-EC6F-4C23-8C0F-AB6CEC46DB71}" type="datetimeFigureOut">
              <a:rPr lang="en-GB" smtClean="0"/>
              <a:t>05/02/2021</a:t>
            </a:fld>
            <a:endParaRPr lang="en-GB"/>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69A0177-FDFD-4C92-966D-64C8AC13213F}"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065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AF4B9-EC6F-4C23-8C0F-AB6CEC46DB71}"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497320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AF4B9-EC6F-4C23-8C0F-AB6CEC46DB71}"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3173882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AF4B9-EC6F-4C23-8C0F-AB6CEC46DB71}"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A0177-FDFD-4C92-966D-64C8AC13213F}"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7407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AF4B9-EC6F-4C23-8C0F-AB6CEC46DB71}"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26828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48AF4B9-EC6F-4C23-8C0F-AB6CEC46DB71}"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3780240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48AF4B9-EC6F-4C23-8C0F-AB6CEC46DB71}"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1381103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AF4B9-EC6F-4C23-8C0F-AB6CEC46DB71}"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362758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AF4B9-EC6F-4C23-8C0F-AB6CEC46DB71}"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236784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C448-4E3F-479F-B16B-49B7EA8F5E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A46A5F-AFAB-42B3-B4F7-37A1E7F10C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7E975D-3C0C-4790-B9E3-6C1D41DC9B47}"/>
              </a:ext>
            </a:extLst>
          </p:cNvPr>
          <p:cNvSpPr>
            <a:spLocks noGrp="1"/>
          </p:cNvSpPr>
          <p:nvPr>
            <p:ph type="dt" sz="half" idx="10"/>
          </p:nvPr>
        </p:nvSpPr>
        <p:spPr/>
        <p:txBody>
          <a:bodyPr/>
          <a:lstStyle/>
          <a:p>
            <a:fld id="{948AF4B9-EC6F-4C23-8C0F-AB6CEC46DB71}" type="datetimeFigureOut">
              <a:rPr lang="en-GB" smtClean="0"/>
              <a:t>05/02/2021</a:t>
            </a:fld>
            <a:endParaRPr lang="en-GB"/>
          </a:p>
        </p:txBody>
      </p:sp>
      <p:sp>
        <p:nvSpPr>
          <p:cNvPr id="5" name="Footer Placeholder 4">
            <a:extLst>
              <a:ext uri="{FF2B5EF4-FFF2-40B4-BE49-F238E27FC236}">
                <a16:creationId xmlns:a16="http://schemas.microsoft.com/office/drawing/2014/main" id="{B08DCF4D-36E9-44D6-99FA-D67AD38ACE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E3D365-CEA6-4FB2-8F15-8EA8E0FBB9BC}"/>
              </a:ext>
            </a:extLst>
          </p:cNvPr>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349331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8AF4B9-EC6F-4C23-8C0F-AB6CEC46DB71}"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263448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AF4B9-EC6F-4C23-8C0F-AB6CEC46DB71}"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8436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8AF4B9-EC6F-4C23-8C0F-AB6CEC46DB71}"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4072773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8AF4B9-EC6F-4C23-8C0F-AB6CEC46DB71}"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1485134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8AF4B9-EC6F-4C23-8C0F-AB6CEC46DB71}"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485180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AF4B9-EC6F-4C23-8C0F-AB6CEC46DB71}"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74495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AF4B9-EC6F-4C23-8C0F-AB6CEC46DB71}"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4290010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8AF4B9-EC6F-4C23-8C0F-AB6CEC46DB71}"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69A0177-FDFD-4C92-966D-64C8AC13213F}" type="slidenum">
              <a:rPr lang="en-GB" smtClean="0"/>
              <a:t>‹#›</a:t>
            </a:fld>
            <a:endParaRPr lang="en-GB"/>
          </a:p>
        </p:txBody>
      </p:sp>
    </p:spTree>
    <p:extLst>
      <p:ext uri="{BB962C8B-B14F-4D97-AF65-F5344CB8AC3E}">
        <p14:creationId xmlns:p14="http://schemas.microsoft.com/office/powerpoint/2010/main" val="1522383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948AF4B9-EC6F-4C23-8C0F-AB6CEC46DB71}" type="datetimeFigureOut">
              <a:rPr lang="en-GB" smtClean="0"/>
              <a:t>05/02/2021</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69A0177-FDFD-4C92-966D-64C8AC13213F}" type="slidenum">
              <a:rPr lang="en-GB" smtClean="0"/>
              <a:t>‹#›</a:t>
            </a:fld>
            <a:endParaRPr lang="en-GB"/>
          </a:p>
        </p:txBody>
      </p:sp>
    </p:spTree>
    <p:extLst>
      <p:ext uri="{BB962C8B-B14F-4D97-AF65-F5344CB8AC3E}">
        <p14:creationId xmlns:p14="http://schemas.microsoft.com/office/powerpoint/2010/main" val="2568169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44ED-038C-494A-BA9B-5DB7141BE29E}"/>
              </a:ext>
            </a:extLst>
          </p:cNvPr>
          <p:cNvSpPr>
            <a:spLocks noGrp="1"/>
          </p:cNvSpPr>
          <p:nvPr>
            <p:ph type="ctrTitle"/>
          </p:nvPr>
        </p:nvSpPr>
        <p:spPr/>
        <p:txBody>
          <a:bodyPr/>
          <a:lstStyle/>
          <a:p>
            <a:r>
              <a:rPr lang="en-GB" dirty="0"/>
              <a:t>Salaat Diary</a:t>
            </a:r>
          </a:p>
        </p:txBody>
      </p:sp>
      <p:sp>
        <p:nvSpPr>
          <p:cNvPr id="3" name="Subtitle 2">
            <a:extLst>
              <a:ext uri="{FF2B5EF4-FFF2-40B4-BE49-F238E27FC236}">
                <a16:creationId xmlns:a16="http://schemas.microsoft.com/office/drawing/2014/main" id="{C9D5B77A-79A5-4484-8687-DC7AC272B412}"/>
              </a:ext>
            </a:extLst>
          </p:cNvPr>
          <p:cNvSpPr>
            <a:spLocks noGrp="1"/>
          </p:cNvSpPr>
          <p:nvPr>
            <p:ph type="subTitle" idx="1"/>
          </p:nvPr>
        </p:nvSpPr>
        <p:spPr/>
        <p:txBody>
          <a:bodyPr/>
          <a:lstStyle/>
          <a:p>
            <a:r>
              <a:rPr lang="en-GB" dirty="0"/>
              <a:t>OBF 2021</a:t>
            </a:r>
          </a:p>
        </p:txBody>
      </p:sp>
      <p:pic>
        <p:nvPicPr>
          <p:cNvPr id="4" name="Picture 3">
            <a:extLst>
              <a:ext uri="{FF2B5EF4-FFF2-40B4-BE49-F238E27FC236}">
                <a16:creationId xmlns:a16="http://schemas.microsoft.com/office/drawing/2014/main" id="{A130D5D4-B12C-4D87-802D-B57130D32ACC}"/>
              </a:ext>
            </a:extLst>
          </p:cNvPr>
          <p:cNvPicPr>
            <a:picLocks noChangeAspect="1"/>
          </p:cNvPicPr>
          <p:nvPr/>
        </p:nvPicPr>
        <p:blipFill>
          <a:blip r:embed="rId2"/>
          <a:stretch>
            <a:fillRect/>
          </a:stretch>
        </p:blipFill>
        <p:spPr>
          <a:xfrm>
            <a:off x="2523503" y="4294208"/>
            <a:ext cx="6289166" cy="1801193"/>
          </a:xfrm>
          <a:prstGeom prst="rect">
            <a:avLst/>
          </a:prstGeom>
        </p:spPr>
      </p:pic>
    </p:spTree>
    <p:extLst>
      <p:ext uri="{BB962C8B-B14F-4D97-AF65-F5344CB8AC3E}">
        <p14:creationId xmlns:p14="http://schemas.microsoft.com/office/powerpoint/2010/main" val="3467558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B886F-5D32-4867-A388-5D1F354F58E3}"/>
              </a:ext>
            </a:extLst>
          </p:cNvPr>
          <p:cNvSpPr>
            <a:spLocks noGrp="1"/>
          </p:cNvSpPr>
          <p:nvPr>
            <p:ph type="title"/>
          </p:nvPr>
        </p:nvSpPr>
        <p:spPr/>
        <p:txBody>
          <a:bodyPr/>
          <a:lstStyle/>
          <a:p>
            <a:r>
              <a:rPr lang="en-GB" dirty="0"/>
              <a:t>EXAMPLE OF RECORDING DATA</a:t>
            </a:r>
          </a:p>
        </p:txBody>
      </p:sp>
      <p:sp>
        <p:nvSpPr>
          <p:cNvPr id="3" name="Content Placeholder 2">
            <a:extLst>
              <a:ext uri="{FF2B5EF4-FFF2-40B4-BE49-F238E27FC236}">
                <a16:creationId xmlns:a16="http://schemas.microsoft.com/office/drawing/2014/main" id="{3288B31C-76CF-484F-B891-FE8DE71E4A74}"/>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E668A49E-E7B2-43F0-9B58-56DDB1E0B02F}"/>
              </a:ext>
            </a:extLst>
          </p:cNvPr>
          <p:cNvPicPr>
            <a:picLocks noChangeAspect="1"/>
          </p:cNvPicPr>
          <p:nvPr/>
        </p:nvPicPr>
        <p:blipFill>
          <a:blip r:embed="rId2"/>
          <a:stretch>
            <a:fillRect/>
          </a:stretch>
        </p:blipFill>
        <p:spPr>
          <a:xfrm>
            <a:off x="580193" y="1483415"/>
            <a:ext cx="10608096" cy="5030856"/>
          </a:xfrm>
          <a:prstGeom prst="rect">
            <a:avLst/>
          </a:prstGeom>
        </p:spPr>
      </p:pic>
    </p:spTree>
    <p:extLst>
      <p:ext uri="{BB962C8B-B14F-4D97-AF65-F5344CB8AC3E}">
        <p14:creationId xmlns:p14="http://schemas.microsoft.com/office/powerpoint/2010/main" val="200406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136EB-95A0-4592-8835-D965668EF52B}"/>
              </a:ext>
            </a:extLst>
          </p:cNvPr>
          <p:cNvSpPr>
            <a:spLocks noGrp="1"/>
          </p:cNvSpPr>
          <p:nvPr>
            <p:ph type="title"/>
          </p:nvPr>
        </p:nvSpPr>
        <p:spPr/>
        <p:txBody>
          <a:bodyPr>
            <a:normAutofit fontScale="90000"/>
          </a:bodyPr>
          <a:lstStyle/>
          <a:p>
            <a:r>
              <a:rPr lang="en-GB" dirty="0"/>
              <a:t>Tracking and reporting</a:t>
            </a:r>
            <a:br>
              <a:rPr lang="en-GB" dirty="0"/>
            </a:br>
            <a:r>
              <a:rPr lang="en-GB" dirty="0"/>
              <a:t>regional </a:t>
            </a:r>
            <a:r>
              <a:rPr lang="en-GB" dirty="0" err="1"/>
              <a:t>nazimeen</a:t>
            </a:r>
            <a:endParaRPr lang="en-GB" dirty="0"/>
          </a:p>
        </p:txBody>
      </p:sp>
      <p:sp>
        <p:nvSpPr>
          <p:cNvPr id="3" name="Content Placeholder 2">
            <a:extLst>
              <a:ext uri="{FF2B5EF4-FFF2-40B4-BE49-F238E27FC236}">
                <a16:creationId xmlns:a16="http://schemas.microsoft.com/office/drawing/2014/main" id="{1561FA23-8075-46CA-A4C8-83744CE0AC63}"/>
              </a:ext>
            </a:extLst>
          </p:cNvPr>
          <p:cNvSpPr>
            <a:spLocks noGrp="1"/>
          </p:cNvSpPr>
          <p:nvPr>
            <p:ph idx="1"/>
          </p:nvPr>
        </p:nvSpPr>
        <p:spPr>
          <a:xfrm>
            <a:off x="185530" y="1837766"/>
            <a:ext cx="10897153" cy="3536820"/>
          </a:xfrm>
        </p:spPr>
        <p:txBody>
          <a:bodyPr/>
          <a:lstStyle/>
          <a:p>
            <a:r>
              <a:rPr lang="en-GB" dirty="0">
                <a:latin typeface="Cambria" panose="02040503050406030204" pitchFamily="18" charset="0"/>
                <a:ea typeface="Cambria" panose="02040503050406030204" pitchFamily="18" charset="0"/>
              </a:rPr>
              <a:t>Every two weeks, regional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will need to fill out a report which will be provided from centre.</a:t>
            </a:r>
          </a:p>
          <a:p>
            <a:r>
              <a:rPr lang="en-GB" dirty="0">
                <a:latin typeface="Cambria" panose="02040503050406030204" pitchFamily="18" charset="0"/>
                <a:ea typeface="Cambria" panose="02040503050406030204" pitchFamily="18" charset="0"/>
              </a:rPr>
              <a:t>In this report, regional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will mention </a:t>
            </a:r>
          </a:p>
          <a:p>
            <a:pPr marL="514350" indent="-514350">
              <a:buAutoNum type="romanLcParenR"/>
            </a:pPr>
            <a:r>
              <a:rPr lang="en-GB" dirty="0">
                <a:latin typeface="Cambria" panose="02040503050406030204" pitchFamily="18" charset="0"/>
                <a:ea typeface="Cambria" panose="02040503050406030204" pitchFamily="18" charset="0"/>
              </a:rPr>
              <a:t>how many </a:t>
            </a:r>
            <a:r>
              <a:rPr lang="en-GB" dirty="0" err="1">
                <a:latin typeface="Cambria" panose="02040503050406030204" pitchFamily="18" charset="0"/>
                <a:ea typeface="Cambria" panose="02040503050406030204" pitchFamily="18" charset="0"/>
              </a:rPr>
              <a:t>qiadats</a:t>
            </a:r>
            <a:r>
              <a:rPr lang="en-GB" dirty="0">
                <a:latin typeface="Cambria" panose="02040503050406030204" pitchFamily="18" charset="0"/>
                <a:ea typeface="Cambria" panose="02040503050406030204" pitchFamily="18" charset="0"/>
              </a:rPr>
              <a:t> have started using the diary system </a:t>
            </a:r>
          </a:p>
          <a:p>
            <a:pPr marL="514350" indent="-514350">
              <a:buAutoNum type="romanLcParenR"/>
            </a:pPr>
            <a:r>
              <a:rPr lang="en-GB" dirty="0">
                <a:latin typeface="Cambria" panose="02040503050406030204" pitchFamily="18" charset="0"/>
                <a:ea typeface="Cambria" panose="02040503050406030204" pitchFamily="18" charset="0"/>
              </a:rPr>
              <a:t>how many </a:t>
            </a:r>
            <a:r>
              <a:rPr lang="en-GB" dirty="0" err="1">
                <a:latin typeface="Cambria" panose="02040503050406030204" pitchFamily="18" charset="0"/>
                <a:ea typeface="Cambria" panose="02040503050406030204" pitchFamily="18" charset="0"/>
              </a:rPr>
              <a:t>atfal</a:t>
            </a:r>
            <a:r>
              <a:rPr lang="en-GB" dirty="0">
                <a:latin typeface="Cambria" panose="02040503050406030204" pitchFamily="18" charset="0"/>
                <a:ea typeface="Cambria" panose="02040503050406030204" pitchFamily="18" charset="0"/>
              </a:rPr>
              <a:t> from the region are actively submitting their forms to their local nazim</a:t>
            </a:r>
          </a:p>
          <a:p>
            <a:r>
              <a:rPr lang="en-GB" dirty="0">
                <a:latin typeface="Cambria" panose="02040503050406030204" pitchFamily="18" charset="0"/>
                <a:ea typeface="Cambria" panose="02040503050406030204" pitchFamily="18" charset="0"/>
              </a:rPr>
              <a:t>Results will be displayed on a leader board system</a:t>
            </a:r>
          </a:p>
        </p:txBody>
      </p:sp>
      <p:pic>
        <p:nvPicPr>
          <p:cNvPr id="4" name="Picture 3">
            <a:extLst>
              <a:ext uri="{FF2B5EF4-FFF2-40B4-BE49-F238E27FC236}">
                <a16:creationId xmlns:a16="http://schemas.microsoft.com/office/drawing/2014/main" id="{39BBC3DF-06A3-47E5-954C-7272C3D6D816}"/>
              </a:ext>
            </a:extLst>
          </p:cNvPr>
          <p:cNvPicPr>
            <a:picLocks noChangeAspect="1"/>
          </p:cNvPicPr>
          <p:nvPr/>
        </p:nvPicPr>
        <p:blipFill>
          <a:blip r:embed="rId2"/>
          <a:stretch>
            <a:fillRect/>
          </a:stretch>
        </p:blipFill>
        <p:spPr>
          <a:xfrm>
            <a:off x="8790374" y="164678"/>
            <a:ext cx="3060590" cy="1974574"/>
          </a:xfrm>
          <a:prstGeom prst="rect">
            <a:avLst/>
          </a:prstGeom>
        </p:spPr>
      </p:pic>
      <p:pic>
        <p:nvPicPr>
          <p:cNvPr id="5" name="Picture 4">
            <a:extLst>
              <a:ext uri="{FF2B5EF4-FFF2-40B4-BE49-F238E27FC236}">
                <a16:creationId xmlns:a16="http://schemas.microsoft.com/office/drawing/2014/main" id="{DDC49ABD-FCC8-4312-9C90-E4FD5C0562DE}"/>
              </a:ext>
            </a:extLst>
          </p:cNvPr>
          <p:cNvPicPr>
            <a:picLocks noChangeAspect="1"/>
          </p:cNvPicPr>
          <p:nvPr/>
        </p:nvPicPr>
        <p:blipFill>
          <a:blip r:embed="rId3"/>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97366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ACBC7-BAAB-462C-B7CA-F2B04A6C7C4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9B29E63B-5002-4315-BCCE-CE8FA6419400}"/>
              </a:ext>
            </a:extLst>
          </p:cNvPr>
          <p:cNvSpPr>
            <a:spLocks noGrp="1"/>
          </p:cNvSpPr>
          <p:nvPr>
            <p:ph idx="1"/>
          </p:nvPr>
        </p:nvSpPr>
        <p:spPr/>
        <p:txBody>
          <a:bodyPr/>
          <a:lstStyle/>
          <a:p>
            <a:pPr marL="0" indent="0">
              <a:buNone/>
            </a:pPr>
            <a:r>
              <a:rPr lang="en-GB" dirty="0"/>
              <a:t>We will:</a:t>
            </a:r>
          </a:p>
          <a:p>
            <a:r>
              <a:rPr lang="en-GB" dirty="0">
                <a:latin typeface="Cambria" panose="02040503050406030204" pitchFamily="18" charset="0"/>
                <a:ea typeface="Cambria" panose="02040503050406030204" pitchFamily="18" charset="0"/>
              </a:rPr>
              <a:t>Directly contact regional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once a week</a:t>
            </a:r>
          </a:p>
          <a:p>
            <a:r>
              <a:rPr lang="en-GB" dirty="0">
                <a:latin typeface="Cambria" panose="02040503050406030204" pitchFamily="18" charset="0"/>
                <a:ea typeface="Cambria" panose="02040503050406030204" pitchFamily="18" charset="0"/>
              </a:rPr>
              <a:t>Show progress via leader board system</a:t>
            </a:r>
          </a:p>
          <a:p>
            <a:r>
              <a:rPr lang="en-GB" dirty="0">
                <a:latin typeface="Cambria" panose="02040503050406030204" pitchFamily="18" charset="0"/>
                <a:ea typeface="Cambria" panose="02040503050406030204" pitchFamily="18" charset="0"/>
              </a:rPr>
              <a:t>Hold meetings on a monthly basis with regions and their local </a:t>
            </a:r>
            <a:r>
              <a:rPr lang="en-GB" dirty="0" err="1">
                <a:latin typeface="Cambria" panose="02040503050406030204" pitchFamily="18" charset="0"/>
                <a:ea typeface="Cambria" panose="02040503050406030204" pitchFamily="18" charset="0"/>
              </a:rPr>
              <a:t>nazimeen</a:t>
            </a:r>
            <a:endParaRPr lang="en-GB" dirty="0">
              <a:latin typeface="Cambria" panose="02040503050406030204" pitchFamily="18" charset="0"/>
              <a:ea typeface="Cambria" panose="02040503050406030204" pitchFamily="18" charset="0"/>
            </a:endParaRPr>
          </a:p>
          <a:p>
            <a:r>
              <a:rPr lang="en-GB" dirty="0">
                <a:latin typeface="Cambria" panose="02040503050406030204" pitchFamily="18" charset="0"/>
                <a:ea typeface="Cambria" panose="02040503050406030204" pitchFamily="18" charset="0"/>
              </a:rPr>
              <a:t>In march – we will be re-visiting those regions who have not yet had 50% of their </a:t>
            </a:r>
            <a:r>
              <a:rPr lang="en-GB" dirty="0" err="1">
                <a:latin typeface="Cambria" panose="02040503050406030204" pitchFamily="18" charset="0"/>
                <a:ea typeface="Cambria" panose="02040503050406030204" pitchFamily="18" charset="0"/>
              </a:rPr>
              <a:t>tajneed</a:t>
            </a:r>
            <a:r>
              <a:rPr lang="en-GB" dirty="0">
                <a:latin typeface="Cambria" panose="02040503050406030204" pitchFamily="18" charset="0"/>
                <a:ea typeface="Cambria" panose="02040503050406030204" pitchFamily="18" charset="0"/>
              </a:rPr>
              <a:t> on the salaat diary</a:t>
            </a:r>
          </a:p>
        </p:txBody>
      </p:sp>
      <p:pic>
        <p:nvPicPr>
          <p:cNvPr id="4" name="Picture 3">
            <a:extLst>
              <a:ext uri="{FF2B5EF4-FFF2-40B4-BE49-F238E27FC236}">
                <a16:creationId xmlns:a16="http://schemas.microsoft.com/office/drawing/2014/main" id="{4BA2A485-12DE-4B02-9159-CA1971EF2DD3}"/>
              </a:ext>
            </a:extLst>
          </p:cNvPr>
          <p:cNvPicPr>
            <a:picLocks noChangeAspect="1"/>
          </p:cNvPicPr>
          <p:nvPr/>
        </p:nvPicPr>
        <p:blipFill>
          <a:blip r:embed="rId2"/>
          <a:stretch>
            <a:fillRect/>
          </a:stretch>
        </p:blipFill>
        <p:spPr>
          <a:xfrm rot="19962209">
            <a:off x="8247701" y="449538"/>
            <a:ext cx="2776450" cy="2776450"/>
          </a:xfrm>
          <a:prstGeom prst="rect">
            <a:avLst/>
          </a:prstGeom>
        </p:spPr>
      </p:pic>
      <p:pic>
        <p:nvPicPr>
          <p:cNvPr id="5" name="Picture 4">
            <a:extLst>
              <a:ext uri="{FF2B5EF4-FFF2-40B4-BE49-F238E27FC236}">
                <a16:creationId xmlns:a16="http://schemas.microsoft.com/office/drawing/2014/main" id="{A1880DAB-7A99-4345-BE87-25DC3E9BC460}"/>
              </a:ext>
            </a:extLst>
          </p:cNvPr>
          <p:cNvPicPr>
            <a:picLocks noChangeAspect="1"/>
          </p:cNvPicPr>
          <p:nvPr/>
        </p:nvPicPr>
        <p:blipFill>
          <a:blip r:embed="rId3"/>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222813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0A4DF-7691-41A7-BB95-FC4A61E0951B}"/>
              </a:ext>
            </a:extLst>
          </p:cNvPr>
          <p:cNvSpPr>
            <a:spLocks noGrp="1"/>
          </p:cNvSpPr>
          <p:nvPr>
            <p:ph type="title"/>
          </p:nvPr>
        </p:nvSpPr>
        <p:spPr/>
        <p:txBody>
          <a:bodyPr/>
          <a:lstStyle/>
          <a:p>
            <a:r>
              <a:rPr lang="en-GB" dirty="0"/>
              <a:t>Further information	</a:t>
            </a:r>
          </a:p>
        </p:txBody>
      </p:sp>
      <p:sp>
        <p:nvSpPr>
          <p:cNvPr id="3" name="Content Placeholder 2">
            <a:extLst>
              <a:ext uri="{FF2B5EF4-FFF2-40B4-BE49-F238E27FC236}">
                <a16:creationId xmlns:a16="http://schemas.microsoft.com/office/drawing/2014/main" id="{3266FC14-8286-471E-A43A-637D1BCBD1B4}"/>
              </a:ext>
            </a:extLst>
          </p:cNvPr>
          <p:cNvSpPr>
            <a:spLocks noGrp="1"/>
          </p:cNvSpPr>
          <p:nvPr>
            <p:ph idx="1"/>
          </p:nvPr>
        </p:nvSpPr>
        <p:spPr/>
        <p:txBody>
          <a:bodyPr>
            <a:normAutofit/>
          </a:bodyPr>
          <a:lstStyle/>
          <a:p>
            <a:pPr marL="0" indent="0" algn="ctr">
              <a:buNone/>
            </a:pPr>
            <a:r>
              <a:rPr lang="en-GB" sz="3200" dirty="0">
                <a:latin typeface="Cambria" panose="02040503050406030204" pitchFamily="18" charset="0"/>
                <a:ea typeface="Cambria" panose="02040503050406030204" pitchFamily="18" charset="0"/>
              </a:rPr>
              <a:t>www.atfal.org.uk/tarbiyyat/salaat-diary/</a:t>
            </a:r>
          </a:p>
        </p:txBody>
      </p:sp>
    </p:spTree>
    <p:extLst>
      <p:ext uri="{BB962C8B-B14F-4D97-AF65-F5344CB8AC3E}">
        <p14:creationId xmlns:p14="http://schemas.microsoft.com/office/powerpoint/2010/main" val="381869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4659-36D7-48E0-BE62-DF1DEDE12D1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8D4584-CB33-465E-B159-6D9F40FCC907}"/>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2A920A75-3D79-4E2F-8299-10E9846BCC8F}"/>
              </a:ext>
            </a:extLst>
          </p:cNvPr>
          <p:cNvPicPr>
            <a:picLocks noChangeAspect="1"/>
          </p:cNvPicPr>
          <p:nvPr/>
        </p:nvPicPr>
        <p:blipFill>
          <a:blip r:embed="rId2"/>
          <a:stretch>
            <a:fillRect/>
          </a:stretch>
        </p:blipFill>
        <p:spPr>
          <a:xfrm>
            <a:off x="3399177" y="0"/>
            <a:ext cx="4839127" cy="6857999"/>
          </a:xfrm>
          <a:prstGeom prst="rect">
            <a:avLst/>
          </a:prstGeom>
        </p:spPr>
      </p:pic>
      <p:pic>
        <p:nvPicPr>
          <p:cNvPr id="4" name="Picture 3">
            <a:extLst>
              <a:ext uri="{FF2B5EF4-FFF2-40B4-BE49-F238E27FC236}">
                <a16:creationId xmlns:a16="http://schemas.microsoft.com/office/drawing/2014/main" id="{0313BAB5-0D5E-4A3C-B797-15EE2F08176D}"/>
              </a:ext>
            </a:extLst>
          </p:cNvPr>
          <p:cNvPicPr>
            <a:picLocks noChangeAspect="1"/>
          </p:cNvPicPr>
          <p:nvPr/>
        </p:nvPicPr>
        <p:blipFill>
          <a:blip r:embed="rId3"/>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426278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DFA8-E805-4679-BC7D-33190AB841E7}"/>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F4062907-A642-4FC3-A79D-AF568E201463}"/>
              </a:ext>
            </a:extLst>
          </p:cNvPr>
          <p:cNvSpPr>
            <a:spLocks noGrp="1"/>
          </p:cNvSpPr>
          <p:nvPr>
            <p:ph idx="1"/>
          </p:nvPr>
        </p:nvSpPr>
        <p:spPr>
          <a:xfrm>
            <a:off x="0" y="2063396"/>
            <a:ext cx="11728174" cy="3311189"/>
          </a:xfrm>
        </p:spPr>
        <p:txBody>
          <a:bodyPr>
            <a:normAutofit/>
          </a:bodyPr>
          <a:lstStyle/>
          <a:p>
            <a:pPr marL="0" indent="0">
              <a:buNone/>
            </a:pPr>
            <a:endParaRPr lang="en-GB" dirty="0">
              <a:latin typeface="Arial Rounded MT Bold" panose="020F0704030504030204" pitchFamily="34" charset="0"/>
            </a:endParaRPr>
          </a:p>
          <a:p>
            <a:pPr marL="0" indent="0">
              <a:buNone/>
            </a:pPr>
            <a:endParaRPr lang="en-GB" dirty="0">
              <a:latin typeface="Arial Rounded MT Bold" panose="020F0704030504030204" pitchFamily="34" charset="0"/>
            </a:endParaRPr>
          </a:p>
          <a:p>
            <a:pPr marL="0" indent="0">
              <a:buNone/>
            </a:pPr>
            <a:r>
              <a:rPr lang="en-GB" dirty="0">
                <a:latin typeface="Arial Rounded MT Bold" panose="020F0704030504030204" pitchFamily="34" charset="0"/>
              </a:rPr>
              <a:t>Recently in a </a:t>
            </a:r>
            <a:r>
              <a:rPr lang="en-GB" dirty="0" err="1">
                <a:latin typeface="Arial Rounded MT Bold" panose="020F0704030504030204" pitchFamily="34" charset="0"/>
              </a:rPr>
              <a:t>mulaqaat</a:t>
            </a:r>
            <a:r>
              <a:rPr lang="en-GB" dirty="0">
                <a:latin typeface="Arial Rounded MT Bold" panose="020F0704030504030204" pitchFamily="34" charset="0"/>
              </a:rPr>
              <a:t> with UK </a:t>
            </a:r>
            <a:r>
              <a:rPr lang="en-GB" dirty="0" err="1">
                <a:latin typeface="Arial Rounded MT Bold" panose="020F0704030504030204" pitchFamily="34" charset="0"/>
              </a:rPr>
              <a:t>Murabiyaan</a:t>
            </a:r>
            <a:r>
              <a:rPr lang="en-GB" dirty="0">
                <a:latin typeface="Arial Rounded MT Bold" panose="020F0704030504030204" pitchFamily="34" charset="0"/>
              </a:rPr>
              <a:t>, </a:t>
            </a:r>
            <a:r>
              <a:rPr lang="en-GB" dirty="0" err="1">
                <a:latin typeface="Arial Rounded MT Bold" panose="020F0704030504030204" pitchFamily="34" charset="0"/>
              </a:rPr>
              <a:t>Huzoor</a:t>
            </a:r>
            <a:r>
              <a:rPr lang="en-GB" dirty="0">
                <a:latin typeface="Arial Rounded MT Bold" panose="020F0704030504030204" pitchFamily="34" charset="0"/>
              </a:rPr>
              <a:t>-e-Anwar (aba) stated:</a:t>
            </a:r>
          </a:p>
          <a:p>
            <a:pPr marL="914400" lvl="2" indent="0">
              <a:buNone/>
            </a:pPr>
            <a:endParaRPr lang="en-GB" sz="2000" i="1" dirty="0">
              <a:latin typeface="Cambria" panose="02040503050406030204" pitchFamily="18" charset="0"/>
              <a:ea typeface="Cambria" panose="02040503050406030204" pitchFamily="18" charset="0"/>
            </a:endParaRPr>
          </a:p>
          <a:p>
            <a:pPr marL="914400" lvl="2" indent="0">
              <a:buNone/>
            </a:pPr>
            <a:r>
              <a:rPr lang="en-GB" sz="2000" i="1" dirty="0">
                <a:latin typeface="Cambria" panose="02040503050406030204" pitchFamily="18" charset="0"/>
                <a:ea typeface="Cambria" panose="02040503050406030204" pitchFamily="18" charset="0"/>
              </a:rPr>
              <a:t>“Try to bring the youth closer and in these days make a special effort to make the youth regular in observing their prayers.”</a:t>
            </a:r>
          </a:p>
          <a:p>
            <a:pPr marL="914400" lvl="2" indent="0">
              <a:buNone/>
            </a:pPr>
            <a:r>
              <a:rPr lang="en-GB" sz="600" i="1" dirty="0">
                <a:latin typeface="Cambria" panose="02040503050406030204" pitchFamily="18" charset="0"/>
                <a:ea typeface="Cambria" panose="02040503050406030204" pitchFamily="18" charset="0"/>
              </a:rPr>
              <a:t>https://www.pressahmadiyya.com/press-releases/2021/01/missionaries-serving-in-uk-have-honour-of-virtual-meeting-with-world-head-of-ahmadiyya-muslim-community/</a:t>
            </a:r>
          </a:p>
          <a:p>
            <a:pPr marL="0" indent="0">
              <a:buNone/>
            </a:pPr>
            <a:endParaRPr lang="en-GB" i="1" dirty="0"/>
          </a:p>
        </p:txBody>
      </p:sp>
      <p:pic>
        <p:nvPicPr>
          <p:cNvPr id="4" name="Picture 3">
            <a:extLst>
              <a:ext uri="{FF2B5EF4-FFF2-40B4-BE49-F238E27FC236}">
                <a16:creationId xmlns:a16="http://schemas.microsoft.com/office/drawing/2014/main" id="{09DCE256-7F03-4C8B-8F3B-A8F7AEBE2CCA}"/>
              </a:ext>
            </a:extLst>
          </p:cNvPr>
          <p:cNvPicPr>
            <a:picLocks noChangeAspect="1"/>
          </p:cNvPicPr>
          <p:nvPr/>
        </p:nvPicPr>
        <p:blipFill rotWithShape="1">
          <a:blip r:embed="rId2"/>
          <a:srcRect l="35326" r="28079" b="42695"/>
          <a:stretch/>
        </p:blipFill>
        <p:spPr>
          <a:xfrm>
            <a:off x="8829260" y="0"/>
            <a:ext cx="2676939" cy="2832860"/>
          </a:xfrm>
          <a:prstGeom prst="rect">
            <a:avLst/>
          </a:prstGeom>
        </p:spPr>
      </p:pic>
      <p:pic>
        <p:nvPicPr>
          <p:cNvPr id="5" name="Picture 4">
            <a:extLst>
              <a:ext uri="{FF2B5EF4-FFF2-40B4-BE49-F238E27FC236}">
                <a16:creationId xmlns:a16="http://schemas.microsoft.com/office/drawing/2014/main" id="{4D69DF08-ED10-44FA-88A8-7C0607E55902}"/>
              </a:ext>
            </a:extLst>
          </p:cNvPr>
          <p:cNvPicPr>
            <a:picLocks noChangeAspect="1"/>
          </p:cNvPicPr>
          <p:nvPr/>
        </p:nvPicPr>
        <p:blipFill>
          <a:blip r:embed="rId3"/>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262039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66C63-D49B-4FC7-8B60-063E7BA3E1DE}"/>
              </a:ext>
            </a:extLst>
          </p:cNvPr>
          <p:cNvSpPr>
            <a:spLocks noGrp="1"/>
          </p:cNvSpPr>
          <p:nvPr>
            <p:ph type="title"/>
          </p:nvPr>
        </p:nvSpPr>
        <p:spPr/>
        <p:txBody>
          <a:bodyPr/>
          <a:lstStyle/>
          <a:p>
            <a:r>
              <a:rPr lang="en-GB" dirty="0"/>
              <a:t>AIM</a:t>
            </a:r>
          </a:p>
        </p:txBody>
      </p:sp>
      <p:sp>
        <p:nvSpPr>
          <p:cNvPr id="3" name="Content Placeholder 2">
            <a:extLst>
              <a:ext uri="{FF2B5EF4-FFF2-40B4-BE49-F238E27FC236}">
                <a16:creationId xmlns:a16="http://schemas.microsoft.com/office/drawing/2014/main" id="{4E508C91-DFC0-4A91-AC53-D7B9FCE9771E}"/>
              </a:ext>
            </a:extLst>
          </p:cNvPr>
          <p:cNvSpPr>
            <a:spLocks noGrp="1"/>
          </p:cNvSpPr>
          <p:nvPr>
            <p:ph idx="1"/>
          </p:nvPr>
        </p:nvSpPr>
        <p:spPr/>
        <p:txBody>
          <a:bodyPr/>
          <a:lstStyle/>
          <a:p>
            <a:pPr marL="0" indent="0">
              <a:buNone/>
            </a:pPr>
            <a:r>
              <a:rPr lang="en-GB" dirty="0">
                <a:solidFill>
                  <a:srgbClr val="0070C0"/>
                </a:solidFill>
              </a:rPr>
              <a:t>Our aim is to get 100% of the </a:t>
            </a:r>
            <a:r>
              <a:rPr lang="en-GB" dirty="0" err="1">
                <a:solidFill>
                  <a:srgbClr val="0070C0"/>
                </a:solidFill>
              </a:rPr>
              <a:t>Atfal</a:t>
            </a:r>
            <a:r>
              <a:rPr lang="en-GB" dirty="0">
                <a:solidFill>
                  <a:srgbClr val="0070C0"/>
                </a:solidFill>
              </a:rPr>
              <a:t> </a:t>
            </a:r>
            <a:r>
              <a:rPr lang="en-GB" dirty="0" err="1">
                <a:solidFill>
                  <a:srgbClr val="0070C0"/>
                </a:solidFill>
              </a:rPr>
              <a:t>tajneed</a:t>
            </a:r>
            <a:r>
              <a:rPr lang="en-GB" dirty="0">
                <a:solidFill>
                  <a:srgbClr val="0070C0"/>
                </a:solidFill>
              </a:rPr>
              <a:t> regular in their prayers.</a:t>
            </a:r>
          </a:p>
          <a:p>
            <a:endParaRPr lang="en-GB" dirty="0"/>
          </a:p>
          <a:p>
            <a:pPr marL="0" indent="0">
              <a:buNone/>
            </a:pPr>
            <a:r>
              <a:rPr lang="en-GB" dirty="0"/>
              <a:t>The Salaat Diary will: </a:t>
            </a:r>
          </a:p>
          <a:p>
            <a:pPr marL="514350" indent="-514350">
              <a:buAutoNum type="arabicPeriod"/>
            </a:pPr>
            <a:r>
              <a:rPr lang="en-GB" dirty="0"/>
              <a:t>Help a local Nazim keep in contact with their </a:t>
            </a:r>
            <a:r>
              <a:rPr lang="en-GB" dirty="0" err="1"/>
              <a:t>Atfal</a:t>
            </a:r>
            <a:r>
              <a:rPr lang="en-GB" dirty="0"/>
              <a:t> </a:t>
            </a:r>
          </a:p>
          <a:p>
            <a:pPr marL="514350" indent="-514350">
              <a:buAutoNum type="arabicPeriod"/>
            </a:pPr>
            <a:r>
              <a:rPr lang="en-GB" dirty="0"/>
              <a:t>Motivate </a:t>
            </a:r>
            <a:r>
              <a:rPr lang="en-GB" dirty="0" err="1"/>
              <a:t>Atfal</a:t>
            </a:r>
            <a:r>
              <a:rPr lang="en-GB" dirty="0"/>
              <a:t> to fill out the diary. </a:t>
            </a:r>
            <a:r>
              <a:rPr lang="en-GB" i="1" dirty="0" err="1"/>
              <a:t>Muhaasiba</a:t>
            </a:r>
            <a:r>
              <a:rPr lang="en-GB" i="1" dirty="0"/>
              <a:t>-e-</a:t>
            </a:r>
            <a:r>
              <a:rPr lang="en-GB" i="1" dirty="0" err="1"/>
              <a:t>Nafs</a:t>
            </a:r>
            <a:endParaRPr lang="en-GB" dirty="0"/>
          </a:p>
          <a:p>
            <a:endParaRPr lang="en-GB" dirty="0"/>
          </a:p>
        </p:txBody>
      </p:sp>
      <p:pic>
        <p:nvPicPr>
          <p:cNvPr id="4" name="Picture 3">
            <a:extLst>
              <a:ext uri="{FF2B5EF4-FFF2-40B4-BE49-F238E27FC236}">
                <a16:creationId xmlns:a16="http://schemas.microsoft.com/office/drawing/2014/main" id="{CE5AD3FC-70F1-42CE-A9EF-8925E1769F81}"/>
              </a:ext>
            </a:extLst>
          </p:cNvPr>
          <p:cNvPicPr>
            <a:picLocks noChangeAspect="1"/>
          </p:cNvPicPr>
          <p:nvPr/>
        </p:nvPicPr>
        <p:blipFill>
          <a:blip r:embed="rId2"/>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300158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F3E63-5759-4ABB-A388-8D427C1CA1FA}"/>
              </a:ext>
            </a:extLst>
          </p:cNvPr>
          <p:cNvSpPr>
            <a:spLocks noGrp="1"/>
          </p:cNvSpPr>
          <p:nvPr>
            <p:ph type="title"/>
          </p:nvPr>
        </p:nvSpPr>
        <p:spPr/>
        <p:txBody>
          <a:bodyPr/>
          <a:lstStyle/>
          <a:p>
            <a:r>
              <a:rPr lang="en-GB" dirty="0"/>
              <a:t>Plan – </a:t>
            </a:r>
            <a:r>
              <a:rPr lang="en-GB" i="1" dirty="0">
                <a:solidFill>
                  <a:schemeClr val="tx1"/>
                </a:solidFill>
              </a:rPr>
              <a:t>from the viewpoint of a </a:t>
            </a:r>
            <a:r>
              <a:rPr lang="en-GB" i="1" dirty="0" err="1">
                <a:solidFill>
                  <a:schemeClr val="tx1"/>
                </a:solidFill>
              </a:rPr>
              <a:t>Tifl</a:t>
            </a:r>
            <a:endParaRPr lang="en-GB" dirty="0">
              <a:solidFill>
                <a:schemeClr val="tx1"/>
              </a:solidFill>
            </a:endParaRPr>
          </a:p>
        </p:txBody>
      </p:sp>
      <p:sp>
        <p:nvSpPr>
          <p:cNvPr id="3" name="Content Placeholder 2">
            <a:extLst>
              <a:ext uri="{FF2B5EF4-FFF2-40B4-BE49-F238E27FC236}">
                <a16:creationId xmlns:a16="http://schemas.microsoft.com/office/drawing/2014/main" id="{4B62DF0C-999C-402C-8904-A6188DF6B302}"/>
              </a:ext>
            </a:extLst>
          </p:cNvPr>
          <p:cNvSpPr>
            <a:spLocks noGrp="1"/>
          </p:cNvSpPr>
          <p:nvPr>
            <p:ph idx="1"/>
          </p:nvPr>
        </p:nvSpPr>
        <p:spPr>
          <a:xfrm>
            <a:off x="142460" y="1851017"/>
            <a:ext cx="11363739" cy="3582374"/>
          </a:xfrm>
        </p:spPr>
        <p:txBody>
          <a:bodyPr>
            <a:normAutofit fontScale="85000" lnSpcReduction="20000"/>
          </a:bodyPr>
          <a:lstStyle/>
          <a:p>
            <a:pPr marL="0" indent="0">
              <a:buNone/>
            </a:pPr>
            <a:r>
              <a:rPr lang="en-GB" sz="1800" dirty="0">
                <a:effectLst/>
                <a:latin typeface="Cambria" panose="02040503050406030204" pitchFamily="18" charset="0"/>
                <a:ea typeface="Cambria" panose="02040503050406030204" pitchFamily="18" charset="0"/>
              </a:rPr>
              <a:t>The Salaat Tracker Diary is a bi-weekly diary that a </a:t>
            </a:r>
            <a:r>
              <a:rPr lang="en-GB" sz="1800" dirty="0" err="1">
                <a:effectLst/>
                <a:latin typeface="Cambria" panose="02040503050406030204" pitchFamily="18" charset="0"/>
                <a:ea typeface="Cambria" panose="02040503050406030204" pitchFamily="18" charset="0"/>
              </a:rPr>
              <a:t>Tifl</a:t>
            </a:r>
            <a:r>
              <a:rPr lang="en-GB" sz="1800" dirty="0">
                <a:effectLst/>
                <a:latin typeface="Cambria" panose="02040503050406030204" pitchFamily="18" charset="0"/>
                <a:ea typeface="Cambria" panose="02040503050406030204" pitchFamily="18" charset="0"/>
              </a:rPr>
              <a:t> needs to fill out so that he can track the progress of his </a:t>
            </a:r>
            <a:r>
              <a:rPr lang="en-GB" sz="1800" i="1" dirty="0">
                <a:effectLst/>
                <a:latin typeface="Cambria" panose="02040503050406030204" pitchFamily="18" charset="0"/>
                <a:ea typeface="Cambria" panose="02040503050406030204" pitchFamily="18" charset="0"/>
              </a:rPr>
              <a:t>salaat.</a:t>
            </a:r>
          </a:p>
          <a:p>
            <a:pPr marL="0" indent="0">
              <a:buNone/>
            </a:pPr>
            <a:r>
              <a:rPr lang="en-GB" dirty="0">
                <a:latin typeface="Cambria" panose="02040503050406030204" pitchFamily="18" charset="0"/>
                <a:ea typeface="Cambria" panose="02040503050406030204" pitchFamily="18" charset="0"/>
              </a:rPr>
              <a:t>The Salaat Tracker Diary is being launched for all </a:t>
            </a:r>
            <a:r>
              <a:rPr lang="en-GB" dirty="0" err="1">
                <a:latin typeface="Cambria" panose="02040503050406030204" pitchFamily="18" charset="0"/>
                <a:ea typeface="Cambria" panose="02040503050406030204" pitchFamily="18" charset="0"/>
              </a:rPr>
              <a:t>Atfal</a:t>
            </a:r>
            <a:r>
              <a:rPr lang="en-GB" dirty="0">
                <a:latin typeface="Cambria" panose="02040503050406030204" pitchFamily="18" charset="0"/>
                <a:ea typeface="Cambria" panose="02040503050406030204" pitchFamily="18" charset="0"/>
              </a:rPr>
              <a:t> across the UK, to help encourage the observing of the five daily prayers whilst keeping a track on the improvements that a </a:t>
            </a:r>
            <a:r>
              <a:rPr lang="en-GB" dirty="0" err="1">
                <a:latin typeface="Cambria" panose="02040503050406030204" pitchFamily="18" charset="0"/>
                <a:ea typeface="Cambria" panose="02040503050406030204" pitchFamily="18" charset="0"/>
              </a:rPr>
              <a:t>Tifl</a:t>
            </a:r>
            <a:r>
              <a:rPr lang="en-GB" dirty="0">
                <a:latin typeface="Cambria" panose="02040503050406030204" pitchFamily="18" charset="0"/>
                <a:ea typeface="Cambria" panose="02040503050406030204" pitchFamily="18" charset="0"/>
              </a:rPr>
              <a:t> can make, on a daily basis. To ensure that he is on the right track, these points need to be implemented:</a:t>
            </a:r>
          </a:p>
          <a:p>
            <a:r>
              <a:rPr lang="en-GB" dirty="0">
                <a:latin typeface="Cambria" panose="02040503050406030204" pitchFamily="18" charset="0"/>
                <a:ea typeface="Cambria" panose="02040503050406030204" pitchFamily="18" charset="0"/>
              </a:rPr>
              <a:t>Local Nazim </a:t>
            </a:r>
            <a:r>
              <a:rPr lang="en-GB" dirty="0" err="1">
                <a:latin typeface="Cambria" panose="02040503050406030204" pitchFamily="18" charset="0"/>
                <a:ea typeface="Cambria" panose="02040503050406030204" pitchFamily="18" charset="0"/>
              </a:rPr>
              <a:t>Atfal</a:t>
            </a:r>
            <a:r>
              <a:rPr lang="en-GB" dirty="0">
                <a:latin typeface="Cambria" panose="02040503050406030204" pitchFamily="18" charset="0"/>
                <a:ea typeface="Cambria" panose="02040503050406030204" pitchFamily="18" charset="0"/>
              </a:rPr>
              <a:t> needs to give every </a:t>
            </a:r>
            <a:r>
              <a:rPr lang="en-GB" dirty="0" err="1">
                <a:latin typeface="Cambria" panose="02040503050406030204" pitchFamily="18" charset="0"/>
                <a:ea typeface="Cambria" panose="02040503050406030204" pitchFamily="18" charset="0"/>
              </a:rPr>
              <a:t>Tifl</a:t>
            </a:r>
            <a:r>
              <a:rPr lang="en-GB" dirty="0">
                <a:latin typeface="Cambria" panose="02040503050406030204" pitchFamily="18" charset="0"/>
                <a:ea typeface="Cambria" panose="02040503050406030204" pitchFamily="18" charset="0"/>
              </a:rPr>
              <a:t> a copy of the Salaat Tracker Diary. If they do not have a printer, they can fill it out on the computer or even make their own copy.</a:t>
            </a:r>
          </a:p>
          <a:p>
            <a:r>
              <a:rPr lang="en-GB" dirty="0">
                <a:latin typeface="Cambria" panose="02040503050406030204" pitchFamily="18" charset="0"/>
                <a:ea typeface="Cambria" panose="02040503050406030204" pitchFamily="18" charset="0"/>
              </a:rPr>
              <a:t>Print the diary out and start filling it in (or if you don’t have one, request your local Nazim to deliver it to you or you can always make your own replica on paper.)</a:t>
            </a:r>
          </a:p>
          <a:p>
            <a:r>
              <a:rPr lang="en-GB" dirty="0">
                <a:latin typeface="Cambria" panose="02040503050406030204" pitchFamily="18" charset="0"/>
                <a:ea typeface="Cambria" panose="02040503050406030204" pitchFamily="18" charset="0"/>
              </a:rPr>
              <a:t>They need to make sure they fill the diary out on a daily basis.</a:t>
            </a:r>
          </a:p>
          <a:p>
            <a:r>
              <a:rPr lang="en-GB" dirty="0">
                <a:latin typeface="Cambria" panose="02040503050406030204" pitchFamily="18" charset="0"/>
                <a:ea typeface="Cambria" panose="02040503050406030204" pitchFamily="18" charset="0"/>
              </a:rPr>
              <a:t>The diary should be submitted after every two weeks to the Local Nazim – at minimum.</a:t>
            </a:r>
          </a:p>
          <a:p>
            <a:endParaRPr lang="en-GB" dirty="0"/>
          </a:p>
        </p:txBody>
      </p:sp>
      <p:pic>
        <p:nvPicPr>
          <p:cNvPr id="4" name="Picture 3">
            <a:extLst>
              <a:ext uri="{FF2B5EF4-FFF2-40B4-BE49-F238E27FC236}">
                <a16:creationId xmlns:a16="http://schemas.microsoft.com/office/drawing/2014/main" id="{C99A6D76-E9D7-4F04-91D9-6F7E8ADACCD2}"/>
              </a:ext>
            </a:extLst>
          </p:cNvPr>
          <p:cNvPicPr>
            <a:picLocks noChangeAspect="1"/>
          </p:cNvPicPr>
          <p:nvPr/>
        </p:nvPicPr>
        <p:blipFill>
          <a:blip r:embed="rId2"/>
          <a:stretch>
            <a:fillRect/>
          </a:stretch>
        </p:blipFill>
        <p:spPr>
          <a:xfrm>
            <a:off x="4723694" y="5189200"/>
            <a:ext cx="1531332" cy="1098956"/>
          </a:xfrm>
          <a:prstGeom prst="rect">
            <a:avLst/>
          </a:prstGeom>
        </p:spPr>
      </p:pic>
      <p:pic>
        <p:nvPicPr>
          <p:cNvPr id="5" name="Picture 4">
            <a:extLst>
              <a:ext uri="{FF2B5EF4-FFF2-40B4-BE49-F238E27FC236}">
                <a16:creationId xmlns:a16="http://schemas.microsoft.com/office/drawing/2014/main" id="{A5337044-DA56-443A-81D1-20AFEF38996A}"/>
              </a:ext>
            </a:extLst>
          </p:cNvPr>
          <p:cNvPicPr>
            <a:picLocks noChangeAspect="1"/>
          </p:cNvPicPr>
          <p:nvPr/>
        </p:nvPicPr>
        <p:blipFill>
          <a:blip r:embed="rId3"/>
          <a:stretch>
            <a:fillRect/>
          </a:stretch>
        </p:blipFill>
        <p:spPr>
          <a:xfrm>
            <a:off x="11082683" y="446774"/>
            <a:ext cx="1098956" cy="1098956"/>
          </a:xfrm>
          <a:prstGeom prst="rect">
            <a:avLst/>
          </a:prstGeom>
        </p:spPr>
      </p:pic>
      <p:pic>
        <p:nvPicPr>
          <p:cNvPr id="6" name="Picture 5">
            <a:extLst>
              <a:ext uri="{FF2B5EF4-FFF2-40B4-BE49-F238E27FC236}">
                <a16:creationId xmlns:a16="http://schemas.microsoft.com/office/drawing/2014/main" id="{A25E62EE-9EA8-4109-AA92-86C45DCA8FC5}"/>
              </a:ext>
            </a:extLst>
          </p:cNvPr>
          <p:cNvPicPr>
            <a:picLocks noChangeAspect="1"/>
          </p:cNvPicPr>
          <p:nvPr/>
        </p:nvPicPr>
        <p:blipFill>
          <a:blip r:embed="rId4"/>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360590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D4659-36D7-48E0-BE62-DF1DEDE12D1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8D4584-CB33-465E-B159-6D9F40FCC90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2A920A75-3D79-4E2F-8299-10E9846BCC8F}"/>
              </a:ext>
            </a:extLst>
          </p:cNvPr>
          <p:cNvPicPr>
            <a:picLocks noChangeAspect="1"/>
          </p:cNvPicPr>
          <p:nvPr/>
        </p:nvPicPr>
        <p:blipFill>
          <a:blip r:embed="rId2"/>
          <a:stretch>
            <a:fillRect/>
          </a:stretch>
        </p:blipFill>
        <p:spPr>
          <a:xfrm>
            <a:off x="3399177" y="0"/>
            <a:ext cx="4839127" cy="6857999"/>
          </a:xfrm>
          <a:prstGeom prst="rect">
            <a:avLst/>
          </a:prstGeom>
        </p:spPr>
      </p:pic>
      <p:pic>
        <p:nvPicPr>
          <p:cNvPr id="6" name="Picture 5">
            <a:extLst>
              <a:ext uri="{FF2B5EF4-FFF2-40B4-BE49-F238E27FC236}">
                <a16:creationId xmlns:a16="http://schemas.microsoft.com/office/drawing/2014/main" id="{09778764-21C1-4B15-BC34-DF28A7B56606}"/>
              </a:ext>
            </a:extLst>
          </p:cNvPr>
          <p:cNvPicPr>
            <a:picLocks noChangeAspect="1"/>
          </p:cNvPicPr>
          <p:nvPr/>
        </p:nvPicPr>
        <p:blipFill>
          <a:blip r:embed="rId3"/>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42480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CC10-B0D7-4E78-8291-1C871013B33C}"/>
              </a:ext>
            </a:extLst>
          </p:cNvPr>
          <p:cNvSpPr>
            <a:spLocks noGrp="1"/>
          </p:cNvSpPr>
          <p:nvPr>
            <p:ph type="title"/>
          </p:nvPr>
        </p:nvSpPr>
        <p:spPr>
          <a:xfrm>
            <a:off x="586133" y="179878"/>
            <a:ext cx="10396882" cy="1151965"/>
          </a:xfrm>
        </p:spPr>
        <p:txBody>
          <a:bodyPr/>
          <a:lstStyle/>
          <a:p>
            <a:r>
              <a:rPr lang="en-GB" dirty="0"/>
              <a:t>Local Nazim</a:t>
            </a:r>
          </a:p>
        </p:txBody>
      </p:sp>
      <p:sp>
        <p:nvSpPr>
          <p:cNvPr id="3" name="Content Placeholder 2">
            <a:extLst>
              <a:ext uri="{FF2B5EF4-FFF2-40B4-BE49-F238E27FC236}">
                <a16:creationId xmlns:a16="http://schemas.microsoft.com/office/drawing/2014/main" id="{99794372-E46D-4FF1-A806-874CAEA85E2A}"/>
              </a:ext>
            </a:extLst>
          </p:cNvPr>
          <p:cNvSpPr>
            <a:spLocks noGrp="1"/>
          </p:cNvSpPr>
          <p:nvPr>
            <p:ph idx="1"/>
          </p:nvPr>
        </p:nvSpPr>
        <p:spPr>
          <a:xfrm>
            <a:off x="0" y="1643270"/>
            <a:ext cx="11569148" cy="3882887"/>
          </a:xfrm>
        </p:spPr>
        <p:txBody>
          <a:bodyPr>
            <a:normAutofit fontScale="70000" lnSpcReduction="20000"/>
          </a:bodyPr>
          <a:lstStyle/>
          <a:p>
            <a:pPr marL="0" indent="0">
              <a:lnSpc>
                <a:spcPct val="107000"/>
              </a:lnSpc>
              <a:spcAft>
                <a:spcPts val="800"/>
              </a:spcAft>
              <a:buNone/>
            </a:pPr>
            <a:r>
              <a:rPr lang="en-GB" sz="1800" b="1" dirty="0">
                <a:effectLst/>
                <a:latin typeface="Times New Roman" panose="02020603050405020304" pitchFamily="18" charset="0"/>
                <a:ea typeface="Calibri" panose="020F0502020204030204" pitchFamily="34" charset="0"/>
                <a:cs typeface="Arial" panose="020B0604020202020204" pitchFamily="34" charset="0"/>
              </a:rPr>
              <a:t>As a Local Nazim for </a:t>
            </a:r>
            <a:r>
              <a:rPr lang="en-GB" sz="1800" b="1" dirty="0" err="1">
                <a:effectLst/>
                <a:latin typeface="Times New Roman" panose="02020603050405020304" pitchFamily="18" charset="0"/>
                <a:ea typeface="Calibri" panose="020F0502020204030204" pitchFamily="34" charset="0"/>
                <a:cs typeface="Arial" panose="020B0604020202020204" pitchFamily="34" charset="0"/>
              </a:rPr>
              <a:t>Atfal</a:t>
            </a:r>
            <a:r>
              <a:rPr lang="en-GB" sz="1800" b="1" dirty="0">
                <a:effectLst/>
                <a:latin typeface="Times New Roman" panose="02020603050405020304" pitchFamily="18" charset="0"/>
                <a:ea typeface="Calibri" panose="020F0502020204030204" pitchFamily="34" charset="0"/>
                <a:cs typeface="Arial" panose="020B0604020202020204" pitchFamily="34" charset="0"/>
              </a:rPr>
              <a:t>, it is your responsibility to ensure that every </a:t>
            </a:r>
            <a:r>
              <a:rPr lang="en-GB" sz="1800" b="1" dirty="0" err="1">
                <a:effectLst/>
                <a:latin typeface="Times New Roman" panose="02020603050405020304" pitchFamily="18" charset="0"/>
                <a:ea typeface="Calibri" panose="020F0502020204030204" pitchFamily="34" charset="0"/>
                <a:cs typeface="Arial" panose="020B0604020202020204" pitchFamily="34" charset="0"/>
              </a:rPr>
              <a:t>Tifl</a:t>
            </a:r>
            <a:r>
              <a:rPr lang="en-GB" sz="1800" b="1" dirty="0">
                <a:effectLst/>
                <a:latin typeface="Times New Roman" panose="02020603050405020304" pitchFamily="18" charset="0"/>
                <a:ea typeface="Calibri" panose="020F0502020204030204" pitchFamily="34" charset="0"/>
                <a:cs typeface="Arial" panose="020B0604020202020204" pitchFamily="34" charset="0"/>
              </a:rPr>
              <a:t> in your </a:t>
            </a:r>
            <a:r>
              <a:rPr lang="en-GB" sz="1800" b="1" dirty="0" err="1">
                <a:effectLst/>
                <a:latin typeface="Times New Roman" panose="02020603050405020304" pitchFamily="18" charset="0"/>
                <a:ea typeface="Calibri" panose="020F0502020204030204" pitchFamily="34" charset="0"/>
                <a:cs typeface="Arial" panose="020B0604020202020204" pitchFamily="34" charset="0"/>
              </a:rPr>
              <a:t>Qiadat</a:t>
            </a:r>
            <a:r>
              <a:rPr lang="en-GB" sz="1800" b="1" dirty="0">
                <a:effectLst/>
                <a:latin typeface="Times New Roman" panose="02020603050405020304" pitchFamily="18" charset="0"/>
                <a:ea typeface="Calibri" panose="020F0502020204030204" pitchFamily="34" charset="0"/>
                <a:cs typeface="Arial" panose="020B0604020202020204" pitchFamily="34" charset="0"/>
              </a:rPr>
              <a:t> is aware of the Salaat Tracker Diary. Please see below points that need to be actioned: </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Ensure the Salaat Tracker Diary is sent to all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Atfal</a:t>
            </a:r>
            <a:r>
              <a:rPr lang="en-GB" sz="1800"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Confirm acknowledgement from each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Tifl</a:t>
            </a:r>
            <a:r>
              <a:rPr lang="en-GB" sz="1800" dirty="0">
                <a:effectLst/>
                <a:latin typeface="Times New Roman" panose="02020603050405020304" pitchFamily="18" charset="0"/>
                <a:ea typeface="Calibri" panose="020F0502020204030204" pitchFamily="34" charset="0"/>
                <a:cs typeface="Arial" panose="020B0604020202020204" pitchFamily="34" charset="0"/>
              </a:rPr>
              <a:t> that they have received the diary and understand how it works.</a:t>
            </a: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Regularly remind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Atfal</a:t>
            </a:r>
            <a:r>
              <a:rPr lang="en-GB" sz="1800" dirty="0">
                <a:effectLst/>
                <a:latin typeface="Times New Roman" panose="02020603050405020304" pitchFamily="18" charset="0"/>
                <a:ea typeface="Calibri" panose="020F0502020204030204" pitchFamily="34" charset="0"/>
                <a:cs typeface="Arial" panose="020B0604020202020204" pitchFamily="34" charset="0"/>
              </a:rPr>
              <a:t> to fill the form out and check on a regular basis that this is being done.</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Display a chart (of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Atfal</a:t>
            </a:r>
            <a:r>
              <a:rPr lang="en-GB" sz="1800" dirty="0">
                <a:effectLst/>
                <a:latin typeface="Times New Roman" panose="02020603050405020304" pitchFamily="18" charset="0"/>
                <a:ea typeface="Calibri" panose="020F0502020204030204" pitchFamily="34" charset="0"/>
                <a:cs typeface="Arial" panose="020B0604020202020204" pitchFamily="34" charset="0"/>
              </a:rPr>
              <a:t> that actively submit their diaries to you and those who don’t) during your local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Taleem</a:t>
            </a:r>
            <a:r>
              <a:rPr lang="en-GB" sz="1800" dirty="0">
                <a:effectLst/>
                <a:latin typeface="Times New Roman" panose="02020603050405020304" pitchFamily="18" charset="0"/>
                <a:ea typeface="Calibri" panose="020F0502020204030204" pitchFamily="34" charset="0"/>
                <a:cs typeface="Arial" panose="020B0604020202020204" pitchFamily="34" charset="0"/>
              </a:rPr>
              <a:t> class so it encourages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Atfal</a:t>
            </a:r>
            <a:r>
              <a:rPr lang="en-GB" sz="1800" dirty="0">
                <a:effectLst/>
                <a:latin typeface="Times New Roman" panose="02020603050405020304" pitchFamily="18" charset="0"/>
                <a:ea typeface="Calibri" panose="020F0502020204030204" pitchFamily="34" charset="0"/>
                <a:cs typeface="Arial" panose="020B0604020202020204" pitchFamily="34" charset="0"/>
              </a:rPr>
              <a:t> to take part. </a:t>
            </a: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you should also show the diary in your local classes and answer any questions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Atfal</a:t>
            </a:r>
            <a:r>
              <a:rPr lang="en-GB" sz="1800" dirty="0">
                <a:effectLst/>
                <a:latin typeface="Times New Roman" panose="02020603050405020304" pitchFamily="18" charset="0"/>
                <a:ea typeface="Calibri" panose="020F0502020204030204" pitchFamily="34" charset="0"/>
                <a:cs typeface="Arial" panose="020B0604020202020204" pitchFamily="34" charset="0"/>
              </a:rPr>
              <a:t> may have regarding the diary.</a:t>
            </a:r>
          </a:p>
          <a:p>
            <a:pPr>
              <a:lnSpc>
                <a:spcPct val="107000"/>
              </a:lnSpc>
              <a:spcAft>
                <a:spcPts val="800"/>
              </a:spcAft>
            </a:pPr>
            <a:r>
              <a:rPr lang="en-GB" sz="1800" i="1" dirty="0" err="1">
                <a:effectLst/>
                <a:latin typeface="Times New Roman" panose="02020603050405020304" pitchFamily="18" charset="0"/>
                <a:ea typeface="Calibri" panose="020F0502020204030204" pitchFamily="34" charset="0"/>
                <a:cs typeface="Arial" panose="020B0604020202020204" pitchFamily="34" charset="0"/>
              </a:rPr>
              <a:t>Saiqeen</a:t>
            </a:r>
            <a:r>
              <a:rPr lang="en-GB" sz="1800" dirty="0">
                <a:effectLst/>
                <a:latin typeface="Times New Roman" panose="02020603050405020304" pitchFamily="18" charset="0"/>
                <a:ea typeface="Calibri" panose="020F0502020204030204" pitchFamily="34" charset="0"/>
                <a:cs typeface="Arial" panose="020B0604020202020204" pitchFamily="34" charset="0"/>
              </a:rPr>
              <a:t> can be utilised but the responsibility of ensuring the smooth running of this programme lies with the local Nazim.</a:t>
            </a:r>
          </a:p>
          <a:p>
            <a:pPr>
              <a:lnSpc>
                <a:spcPct val="107000"/>
              </a:lnSpc>
              <a:spcAft>
                <a:spcPts val="800"/>
              </a:spcAft>
            </a:pPr>
            <a:r>
              <a:rPr lang="en-GB" sz="1800" dirty="0">
                <a:effectLst/>
                <a:latin typeface="Times New Roman" panose="02020603050405020304" pitchFamily="18" charset="0"/>
                <a:ea typeface="Calibri" panose="020F0502020204030204" pitchFamily="34" charset="0"/>
                <a:cs typeface="Arial" panose="020B0604020202020204" pitchFamily="34" charset="0"/>
              </a:rPr>
              <a:t>If a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Tifl</a:t>
            </a:r>
            <a:r>
              <a:rPr lang="en-GB" sz="1800" dirty="0">
                <a:effectLst/>
                <a:latin typeface="Times New Roman" panose="02020603050405020304" pitchFamily="18" charset="0"/>
                <a:ea typeface="Calibri" panose="020F0502020204030204" pitchFamily="34" charset="0"/>
                <a:cs typeface="Arial" panose="020B0604020202020204" pitchFamily="34" charset="0"/>
              </a:rPr>
              <a:t> cannot print this diary – then they can make a replica of the diary or the local Nazim </a:t>
            </a:r>
            <a:r>
              <a:rPr lang="en-GB" sz="1800" dirty="0" err="1">
                <a:effectLst/>
                <a:latin typeface="Times New Roman" panose="02020603050405020304" pitchFamily="18" charset="0"/>
                <a:ea typeface="Calibri" panose="020F0502020204030204" pitchFamily="34" charset="0"/>
                <a:cs typeface="Arial" panose="020B0604020202020204" pitchFamily="34" charset="0"/>
              </a:rPr>
              <a:t>Atfal</a:t>
            </a:r>
            <a:r>
              <a:rPr lang="en-GB" sz="1800" dirty="0">
                <a:effectLst/>
                <a:latin typeface="Times New Roman" panose="02020603050405020304" pitchFamily="18" charset="0"/>
                <a:ea typeface="Calibri" panose="020F0502020204030204" pitchFamily="34" charset="0"/>
                <a:cs typeface="Arial" panose="020B0604020202020204" pitchFamily="34" charset="0"/>
              </a:rPr>
              <a:t> can hand deliver the diary.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4B8AAB3C-45B5-4742-B2A2-AC21E7502865}"/>
              </a:ext>
            </a:extLst>
          </p:cNvPr>
          <p:cNvPicPr>
            <a:picLocks noChangeAspect="1"/>
          </p:cNvPicPr>
          <p:nvPr/>
        </p:nvPicPr>
        <p:blipFill>
          <a:blip r:embed="rId2"/>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433665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8667-2959-4317-B6C8-BAC0D8D7D408}"/>
              </a:ext>
            </a:extLst>
          </p:cNvPr>
          <p:cNvSpPr>
            <a:spLocks noGrp="1"/>
          </p:cNvSpPr>
          <p:nvPr>
            <p:ph type="title"/>
          </p:nvPr>
        </p:nvSpPr>
        <p:spPr>
          <a:xfrm>
            <a:off x="685801" y="331449"/>
            <a:ext cx="10396882" cy="1151965"/>
          </a:xfrm>
        </p:spPr>
        <p:txBody>
          <a:bodyPr/>
          <a:lstStyle/>
          <a:p>
            <a:r>
              <a:rPr lang="en-GB" dirty="0"/>
              <a:t>Regional Nazim</a:t>
            </a:r>
          </a:p>
        </p:txBody>
      </p:sp>
      <p:sp>
        <p:nvSpPr>
          <p:cNvPr id="3" name="Content Placeholder 2">
            <a:extLst>
              <a:ext uri="{FF2B5EF4-FFF2-40B4-BE49-F238E27FC236}">
                <a16:creationId xmlns:a16="http://schemas.microsoft.com/office/drawing/2014/main" id="{B82AD4BF-A402-4630-9303-6AB09B1C2FAD}"/>
              </a:ext>
            </a:extLst>
          </p:cNvPr>
          <p:cNvSpPr>
            <a:spLocks noGrp="1"/>
          </p:cNvSpPr>
          <p:nvPr>
            <p:ph idx="1"/>
          </p:nvPr>
        </p:nvSpPr>
        <p:spPr>
          <a:xfrm>
            <a:off x="0" y="1616766"/>
            <a:ext cx="11082683" cy="3757820"/>
          </a:xfrm>
        </p:spPr>
        <p:txBody>
          <a:bodyPr>
            <a:normAutofit fontScale="85000" lnSpcReduction="20000"/>
          </a:bodyPr>
          <a:lstStyle/>
          <a:p>
            <a:pPr marL="0" indent="0">
              <a:buNone/>
            </a:pPr>
            <a:r>
              <a:rPr lang="en-GB" dirty="0">
                <a:latin typeface="Cambria" panose="02040503050406030204" pitchFamily="18" charset="0"/>
                <a:ea typeface="Cambria" panose="02040503050406030204" pitchFamily="18" charset="0"/>
              </a:rPr>
              <a:t>As a Regional Nazim </a:t>
            </a:r>
            <a:r>
              <a:rPr lang="en-GB" dirty="0" err="1">
                <a:latin typeface="Cambria" panose="02040503050406030204" pitchFamily="18" charset="0"/>
                <a:ea typeface="Cambria" panose="02040503050406030204" pitchFamily="18" charset="0"/>
              </a:rPr>
              <a:t>Atfal</a:t>
            </a:r>
            <a:r>
              <a:rPr lang="en-GB" dirty="0">
                <a:latin typeface="Cambria" panose="02040503050406030204" pitchFamily="18" charset="0"/>
                <a:ea typeface="Cambria" panose="02040503050406030204" pitchFamily="18" charset="0"/>
              </a:rPr>
              <a:t>, it is your responsibility to ensure that all Local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and all </a:t>
            </a:r>
            <a:r>
              <a:rPr lang="en-GB" dirty="0" err="1">
                <a:latin typeface="Cambria" panose="02040503050406030204" pitchFamily="18" charset="0"/>
                <a:ea typeface="Cambria" panose="02040503050406030204" pitchFamily="18" charset="0"/>
              </a:rPr>
              <a:t>Atfal</a:t>
            </a:r>
            <a:r>
              <a:rPr lang="en-GB" dirty="0">
                <a:latin typeface="Cambria" panose="02040503050406030204" pitchFamily="18" charset="0"/>
                <a:ea typeface="Cambria" panose="02040503050406030204" pitchFamily="18" charset="0"/>
              </a:rPr>
              <a:t> in your Region are aware of the Salaat Tracker Diary. </a:t>
            </a:r>
          </a:p>
          <a:p>
            <a:pPr marL="0" indent="0">
              <a:buNone/>
            </a:pPr>
            <a:r>
              <a:rPr lang="en-GB" dirty="0">
                <a:latin typeface="Cambria" panose="02040503050406030204" pitchFamily="18" charset="0"/>
                <a:ea typeface="Cambria" panose="02040503050406030204" pitchFamily="18" charset="0"/>
              </a:rPr>
              <a:t>You must:</a:t>
            </a:r>
          </a:p>
          <a:p>
            <a:r>
              <a:rPr lang="en-GB" dirty="0">
                <a:latin typeface="Cambria" panose="02040503050406030204" pitchFamily="18" charset="0"/>
                <a:ea typeface="Cambria" panose="02040503050406030204" pitchFamily="18" charset="0"/>
              </a:rPr>
              <a:t>Ensure all Local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have received the Salaat Tracker Diary.</a:t>
            </a:r>
          </a:p>
          <a:p>
            <a:r>
              <a:rPr lang="en-GB" dirty="0">
                <a:latin typeface="Cambria" panose="02040503050406030204" pitchFamily="18" charset="0"/>
                <a:ea typeface="Cambria" panose="02040503050406030204" pitchFamily="18" charset="0"/>
              </a:rPr>
              <a:t>Confirm with the Local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that they have received the diary.</a:t>
            </a:r>
          </a:p>
          <a:p>
            <a:r>
              <a:rPr lang="en-GB" dirty="0">
                <a:latin typeface="Cambria" panose="02040503050406030204" pitchFamily="18" charset="0"/>
                <a:ea typeface="Cambria" panose="02040503050406030204" pitchFamily="18" charset="0"/>
              </a:rPr>
              <a:t>Ensure that the Local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have sent the diary to all </a:t>
            </a:r>
            <a:r>
              <a:rPr lang="en-GB" dirty="0" err="1">
                <a:latin typeface="Cambria" panose="02040503050406030204" pitchFamily="18" charset="0"/>
                <a:ea typeface="Cambria" panose="02040503050406030204" pitchFamily="18" charset="0"/>
              </a:rPr>
              <a:t>Atfal</a:t>
            </a:r>
            <a:r>
              <a:rPr lang="en-GB" dirty="0">
                <a:latin typeface="Cambria" panose="02040503050406030204" pitchFamily="18" charset="0"/>
                <a:ea typeface="Cambria" panose="02040503050406030204" pitchFamily="18" charset="0"/>
              </a:rPr>
              <a:t> in their </a:t>
            </a:r>
            <a:r>
              <a:rPr lang="en-GB" dirty="0" err="1">
                <a:latin typeface="Cambria" panose="02040503050406030204" pitchFamily="18" charset="0"/>
                <a:ea typeface="Cambria" panose="02040503050406030204" pitchFamily="18" charset="0"/>
              </a:rPr>
              <a:t>Qiadat</a:t>
            </a:r>
            <a:r>
              <a:rPr lang="en-GB" dirty="0">
                <a:latin typeface="Cambria" panose="02040503050406030204" pitchFamily="18" charset="0"/>
                <a:ea typeface="Cambria" panose="02040503050406030204" pitchFamily="18" charset="0"/>
              </a:rPr>
              <a:t>.</a:t>
            </a:r>
          </a:p>
          <a:p>
            <a:r>
              <a:rPr lang="en-GB" dirty="0">
                <a:latin typeface="Cambria" panose="02040503050406030204" pitchFamily="18" charset="0"/>
                <a:ea typeface="Cambria" panose="02040503050406030204" pitchFamily="18" charset="0"/>
              </a:rPr>
              <a:t>Ensure that the Local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are reminding their </a:t>
            </a:r>
            <a:r>
              <a:rPr lang="en-GB" dirty="0" err="1">
                <a:latin typeface="Cambria" panose="02040503050406030204" pitchFamily="18" charset="0"/>
                <a:ea typeface="Cambria" panose="02040503050406030204" pitchFamily="18" charset="0"/>
              </a:rPr>
              <a:t>Atfal</a:t>
            </a:r>
            <a:r>
              <a:rPr lang="en-GB" dirty="0">
                <a:latin typeface="Cambria" panose="02040503050406030204" pitchFamily="18" charset="0"/>
                <a:ea typeface="Cambria" panose="02040503050406030204" pitchFamily="18" charset="0"/>
              </a:rPr>
              <a:t> about filling the diary in.</a:t>
            </a:r>
          </a:p>
          <a:p>
            <a:r>
              <a:rPr lang="en-GB" dirty="0">
                <a:latin typeface="Cambria" panose="02040503050406030204" pitchFamily="18" charset="0"/>
                <a:ea typeface="Cambria" panose="02040503050406030204" pitchFamily="18" charset="0"/>
              </a:rPr>
              <a:t>Make sure that Local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are collecting and recording data.</a:t>
            </a:r>
          </a:p>
          <a:p>
            <a:r>
              <a:rPr lang="en-GB" dirty="0">
                <a:latin typeface="Cambria" panose="02040503050406030204" pitchFamily="18" charset="0"/>
                <a:ea typeface="Cambria" panose="02040503050406030204" pitchFamily="18" charset="0"/>
              </a:rPr>
              <a:t>Make sure </a:t>
            </a:r>
            <a:r>
              <a:rPr lang="en-GB" dirty="0" err="1">
                <a:latin typeface="Cambria" panose="02040503050406030204" pitchFamily="18" charset="0"/>
                <a:ea typeface="Cambria" panose="02040503050406030204" pitchFamily="18" charset="0"/>
              </a:rPr>
              <a:t>Nazimeen</a:t>
            </a:r>
            <a:r>
              <a:rPr lang="en-GB" dirty="0">
                <a:latin typeface="Cambria" panose="02040503050406030204" pitchFamily="18" charset="0"/>
                <a:ea typeface="Cambria" panose="02040503050406030204" pitchFamily="18" charset="0"/>
              </a:rPr>
              <a:t> are displaying a chart during their local classes at least every other week of who is and isn’t submitting the diary.</a:t>
            </a:r>
          </a:p>
          <a:p>
            <a:endParaRPr lang="en-GB" dirty="0"/>
          </a:p>
        </p:txBody>
      </p:sp>
      <p:pic>
        <p:nvPicPr>
          <p:cNvPr id="4" name="Picture 3">
            <a:extLst>
              <a:ext uri="{FF2B5EF4-FFF2-40B4-BE49-F238E27FC236}">
                <a16:creationId xmlns:a16="http://schemas.microsoft.com/office/drawing/2014/main" id="{63D35A6F-A909-4504-9FC4-AA78DABA0447}"/>
              </a:ext>
            </a:extLst>
          </p:cNvPr>
          <p:cNvPicPr>
            <a:picLocks noChangeAspect="1"/>
          </p:cNvPicPr>
          <p:nvPr/>
        </p:nvPicPr>
        <p:blipFill>
          <a:blip r:embed="rId2"/>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56226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86DE9-5BD8-49A8-9660-F7AFAFD661E7}"/>
              </a:ext>
            </a:extLst>
          </p:cNvPr>
          <p:cNvSpPr>
            <a:spLocks noGrp="1"/>
          </p:cNvSpPr>
          <p:nvPr>
            <p:ph type="title"/>
          </p:nvPr>
        </p:nvSpPr>
        <p:spPr/>
        <p:txBody>
          <a:bodyPr>
            <a:normAutofit fontScale="90000"/>
          </a:bodyPr>
          <a:lstStyle/>
          <a:p>
            <a:r>
              <a:rPr lang="en-GB" dirty="0"/>
              <a:t>Tracking and reporting</a:t>
            </a:r>
            <a:br>
              <a:rPr lang="en-GB" dirty="0"/>
            </a:br>
            <a:r>
              <a:rPr lang="en-GB" dirty="0"/>
              <a:t>Local </a:t>
            </a:r>
            <a:r>
              <a:rPr lang="en-GB" dirty="0" err="1"/>
              <a:t>nazimeen</a:t>
            </a:r>
            <a:endParaRPr lang="en-GB" dirty="0"/>
          </a:p>
        </p:txBody>
      </p:sp>
      <p:sp>
        <p:nvSpPr>
          <p:cNvPr id="3" name="Content Placeholder 2">
            <a:extLst>
              <a:ext uri="{FF2B5EF4-FFF2-40B4-BE49-F238E27FC236}">
                <a16:creationId xmlns:a16="http://schemas.microsoft.com/office/drawing/2014/main" id="{CC92A6B7-4CA7-4CEB-AFB8-1DEDDB74A8C2}"/>
              </a:ext>
            </a:extLst>
          </p:cNvPr>
          <p:cNvSpPr>
            <a:spLocks noGrp="1"/>
          </p:cNvSpPr>
          <p:nvPr>
            <p:ph idx="1"/>
          </p:nvPr>
        </p:nvSpPr>
        <p:spPr/>
        <p:txBody>
          <a:bodyPr>
            <a:normAutofit fontScale="92500" lnSpcReduction="20000"/>
          </a:bodyPr>
          <a:lstStyle/>
          <a:p>
            <a:pPr marL="0" indent="0">
              <a:buNone/>
            </a:pPr>
            <a:r>
              <a:rPr lang="en-GB" dirty="0"/>
              <a:t>Local </a:t>
            </a:r>
            <a:r>
              <a:rPr lang="en-GB" dirty="0" err="1"/>
              <a:t>nazimeen</a:t>
            </a:r>
            <a:r>
              <a:rPr lang="en-GB" dirty="0"/>
              <a:t> will need to report to their regional nazim on:</a:t>
            </a:r>
          </a:p>
          <a:p>
            <a:pPr marL="457200" indent="-457200">
              <a:buAutoNum type="arabicPeriod"/>
            </a:pPr>
            <a:r>
              <a:rPr lang="en-GB" dirty="0"/>
              <a:t>How many </a:t>
            </a:r>
            <a:r>
              <a:rPr lang="en-GB" dirty="0" err="1"/>
              <a:t>atfal</a:t>
            </a:r>
            <a:r>
              <a:rPr lang="en-GB" dirty="0"/>
              <a:t> have started using the diary</a:t>
            </a:r>
          </a:p>
          <a:p>
            <a:pPr marL="457200" indent="-457200">
              <a:buAutoNum type="arabicPeriod"/>
            </a:pPr>
            <a:r>
              <a:rPr lang="en-GB" dirty="0"/>
              <a:t>How many </a:t>
            </a:r>
            <a:r>
              <a:rPr lang="en-GB" dirty="0" err="1"/>
              <a:t>atfal</a:t>
            </a:r>
            <a:r>
              <a:rPr lang="en-GB" dirty="0"/>
              <a:t> are submitting their diaries on a bi-weekly basis or a weekly basis.</a:t>
            </a:r>
          </a:p>
          <a:p>
            <a:pPr marL="457200" indent="-457200">
              <a:buAutoNum type="arabicPeriod"/>
            </a:pPr>
            <a:endParaRPr lang="en-GB" dirty="0"/>
          </a:p>
          <a:p>
            <a:pPr marL="0" indent="0">
              <a:buNone/>
            </a:pPr>
            <a:r>
              <a:rPr lang="en-GB" dirty="0"/>
              <a:t>Note:</a:t>
            </a:r>
          </a:p>
          <a:p>
            <a:pPr marL="457200" indent="-457200">
              <a:buAutoNum type="arabicPeriod"/>
            </a:pPr>
            <a:r>
              <a:rPr lang="en-GB" dirty="0"/>
              <a:t>Local </a:t>
            </a:r>
            <a:r>
              <a:rPr lang="en-GB" dirty="0" err="1"/>
              <a:t>nazimeen</a:t>
            </a:r>
            <a:r>
              <a:rPr lang="en-GB" dirty="0"/>
              <a:t> can obtain this data via: google forms or however they wish</a:t>
            </a:r>
          </a:p>
          <a:p>
            <a:pPr marL="457200" indent="-457200">
              <a:buAutoNum type="arabicPeriod"/>
            </a:pPr>
            <a:r>
              <a:rPr lang="en-GB" dirty="0"/>
              <a:t>A </a:t>
            </a:r>
            <a:r>
              <a:rPr lang="en-GB" dirty="0" err="1"/>
              <a:t>tifl</a:t>
            </a:r>
            <a:r>
              <a:rPr lang="en-GB" dirty="0"/>
              <a:t> can send a screenshot of his diary if that is easier for the local nazim</a:t>
            </a:r>
          </a:p>
          <a:p>
            <a:pPr marL="457200" indent="-457200">
              <a:buAutoNum type="arabicPeriod"/>
            </a:pPr>
            <a:r>
              <a:rPr lang="en-GB" dirty="0"/>
              <a:t>An excel sheet template will be available on the website [link at the end of the presentation]</a:t>
            </a:r>
          </a:p>
        </p:txBody>
      </p:sp>
      <p:pic>
        <p:nvPicPr>
          <p:cNvPr id="4" name="Picture 3">
            <a:extLst>
              <a:ext uri="{FF2B5EF4-FFF2-40B4-BE49-F238E27FC236}">
                <a16:creationId xmlns:a16="http://schemas.microsoft.com/office/drawing/2014/main" id="{8BE0211F-C463-4F4A-B04B-39229D938ED5}"/>
              </a:ext>
            </a:extLst>
          </p:cNvPr>
          <p:cNvPicPr>
            <a:picLocks noChangeAspect="1"/>
          </p:cNvPicPr>
          <p:nvPr/>
        </p:nvPicPr>
        <p:blipFill>
          <a:blip r:embed="rId2"/>
          <a:stretch>
            <a:fillRect/>
          </a:stretch>
        </p:blipFill>
        <p:spPr>
          <a:xfrm>
            <a:off x="9046191" y="5955713"/>
            <a:ext cx="3145809" cy="902286"/>
          </a:xfrm>
          <a:prstGeom prst="rect">
            <a:avLst/>
          </a:prstGeom>
        </p:spPr>
      </p:pic>
    </p:spTree>
    <p:extLst>
      <p:ext uri="{BB962C8B-B14F-4D97-AF65-F5344CB8AC3E}">
        <p14:creationId xmlns:p14="http://schemas.microsoft.com/office/powerpoint/2010/main" val="20334635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3480</TotalTime>
  <Words>844</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Arial Rounded MT Bold</vt:lpstr>
      <vt:lpstr>Calibri</vt:lpstr>
      <vt:lpstr>Cambria</vt:lpstr>
      <vt:lpstr>Impact</vt:lpstr>
      <vt:lpstr>Times New Roman</vt:lpstr>
      <vt:lpstr>Main Event</vt:lpstr>
      <vt:lpstr>Salaat Diary</vt:lpstr>
      <vt:lpstr>PowerPoint Presentation</vt:lpstr>
      <vt:lpstr>Overview</vt:lpstr>
      <vt:lpstr>AIM</vt:lpstr>
      <vt:lpstr>Plan – from the viewpoint of a Tifl</vt:lpstr>
      <vt:lpstr>PowerPoint Presentation</vt:lpstr>
      <vt:lpstr>Local Nazim</vt:lpstr>
      <vt:lpstr>Regional Nazim</vt:lpstr>
      <vt:lpstr>Tracking and reporting Local nazimeen</vt:lpstr>
      <vt:lpstr>EXAMPLE OF RECORDING DATA</vt:lpstr>
      <vt:lpstr>Tracking and reporting regional nazimeen</vt:lpstr>
      <vt:lpstr>PowerPoint Presentation</vt:lpstr>
      <vt:lpstr>Further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OBF – MAA UK</dc:title>
  <dc:creator>Adeel Shah</dc:creator>
  <cp:lastModifiedBy>Adeel Shah</cp:lastModifiedBy>
  <cp:revision>15</cp:revision>
  <dcterms:created xsi:type="dcterms:W3CDTF">2021-01-30T12:12:32Z</dcterms:created>
  <dcterms:modified xsi:type="dcterms:W3CDTF">2021-02-05T17:59:07Z</dcterms:modified>
</cp:coreProperties>
</file>