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460" r:id="rId2"/>
    <p:sldId id="429" r:id="rId3"/>
    <p:sldId id="487" r:id="rId4"/>
    <p:sldId id="488" r:id="rId5"/>
    <p:sldId id="412" r:id="rId6"/>
    <p:sldId id="461" r:id="rId7"/>
    <p:sldId id="482" r:id="rId8"/>
    <p:sldId id="485" r:id="rId9"/>
    <p:sldId id="479" r:id="rId10"/>
    <p:sldId id="476" r:id="rId11"/>
    <p:sldId id="464" r:id="rId12"/>
    <p:sldId id="465" r:id="rId13"/>
    <p:sldId id="469" r:id="rId14"/>
    <p:sldId id="466" r:id="rId15"/>
    <p:sldId id="470" r:id="rId16"/>
    <p:sldId id="471" r:id="rId17"/>
    <p:sldId id="472" r:id="rId18"/>
    <p:sldId id="473" r:id="rId19"/>
    <p:sldId id="474" r:id="rId20"/>
    <p:sldId id="475" r:id="rId21"/>
    <p:sldId id="483" r:id="rId22"/>
    <p:sldId id="484" r:id="rId23"/>
    <p:sldId id="480" r:id="rId24"/>
    <p:sldId id="486" r:id="rId25"/>
    <p:sldId id="477" r:id="rId26"/>
    <p:sldId id="478" r:id="rId27"/>
    <p:sldId id="445" r:id="rId28"/>
    <p:sldId id="44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A0"/>
    <a:srgbClr val="FD8067"/>
    <a:srgbClr val="000001"/>
    <a:srgbClr val="D6E5C5"/>
    <a:srgbClr val="CDDBE4"/>
    <a:srgbClr val="FF9999"/>
    <a:srgbClr val="000066"/>
    <a:srgbClr val="6699FF"/>
    <a:srgbClr val="FF99FF"/>
    <a:srgbClr val="345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114" d="100"/>
          <a:sy n="114" d="100"/>
        </p:scale>
        <p:origin x="672" y="102"/>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06/02/2021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06/02/2021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chemeClr val="accent1">
                    <a:lumMod val="75000"/>
                  </a:schemeClr>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07</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th</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February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10</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endParaRPr lang="en-ID" sz="4400" b="1" spc="-150" dirty="0">
              <a:latin typeface="Adobe Devanagari" panose="02040503050201020203" pitchFamily="18" charset="0"/>
              <a:cs typeface="Adobe Devanagari" panose="02040503050201020203" pitchFamily="18" charset="0"/>
            </a:endParaRP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46096"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33898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3533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769046"/>
            <a:ext cx="4019778" cy="1279714"/>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83905" y="3675760"/>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97318"/>
            <a:ext cx="3578770" cy="1477328"/>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651815" y="3842141"/>
            <a:ext cx="3803300" cy="584775"/>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5 Questions and their answers</a:t>
            </a:r>
            <a:endPar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45539" y="510385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latin typeface="Lucida Handwriting" panose="03010101010101010101" pitchFamily="66" charset="0"/>
              </a:rPr>
              <a:t>In which year did The Promised Messiah (as) claim to be the Messiah</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5410377" y="3290961"/>
            <a:ext cx="9418319" cy="584775"/>
          </a:xfrm>
          <a:prstGeom prst="rect">
            <a:avLst/>
          </a:prstGeom>
        </p:spPr>
        <p:txBody>
          <a:bodyPr wrap="square">
            <a:spAutoFit/>
          </a:bodyPr>
          <a:lstStyle/>
          <a:p>
            <a:pPr lvl="0"/>
            <a:r>
              <a:rPr lang="en-US" sz="3200" dirty="0">
                <a:effectLst>
                  <a:outerShdw blurRad="38100" dist="38100" dir="2700000" algn="tl">
                    <a:srgbClr val="000000">
                      <a:alpha val="43137"/>
                    </a:srgbClr>
                  </a:outerShdw>
                </a:effectLst>
                <a:latin typeface="Lucida Handwriting" panose="03010101010101010101" pitchFamily="66" charset="0"/>
              </a:rPr>
              <a:t>1890</a:t>
            </a:r>
            <a:endParaRPr lang="en-GB" sz="3200" dirty="0">
              <a:effectLst>
                <a:outerShdw blurRad="38100" dist="38100" dir="2700000" algn="tl">
                  <a:srgbClr val="000000">
                    <a:alpha val="43137"/>
                  </a:srgbClr>
                </a:outerShdw>
              </a:effectLst>
              <a:latin typeface="Lucida Handwriting" panose="03010101010101010101" pitchFamily="66"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417548" y="3280266"/>
            <a:ext cx="9636954" cy="1569660"/>
          </a:xfrm>
          <a:prstGeom prst="rect">
            <a:avLst/>
          </a:prstGeom>
        </p:spPr>
        <p:txBody>
          <a:bodyPr wrap="square">
            <a:spAutoFit/>
          </a:bodyPr>
          <a:lstStyle/>
          <a:p>
            <a:pPr lvl="1" algn="ctr"/>
            <a:r>
              <a:rPr lang="en-US" sz="3200" b="1" dirty="0">
                <a:latin typeface="Lucida Handwriting" panose="03010101010101010101" pitchFamily="66" charset="0"/>
              </a:rPr>
              <a:t>What revelation  was revealed to the Promised Messiah (as) after the demise of His (as) Father?</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41967"/>
            <a:ext cx="9115590" cy="1077218"/>
          </a:xfrm>
          <a:prstGeom prst="rect">
            <a:avLst/>
          </a:prstGeom>
        </p:spPr>
        <p:txBody>
          <a:bodyPr wrap="square">
            <a:spAutoFit/>
          </a:bodyPr>
          <a:lstStyle/>
          <a:p>
            <a:pPr algn="ctr"/>
            <a:r>
              <a:rPr lang="da-DK" sz="3200" b="1" dirty="0">
                <a:latin typeface="Lucida Handwriting" panose="03010101010101010101" pitchFamily="66" charset="0"/>
              </a:rPr>
              <a:t>27th December 1891</a:t>
            </a:r>
          </a:p>
          <a:p>
            <a:pPr algn="ctr"/>
            <a:r>
              <a:rPr lang="da-DK" sz="3200" dirty="0">
                <a:effectLst>
                  <a:outerShdw blurRad="38100" dist="38100" dir="2700000" algn="tl">
                    <a:srgbClr val="000000">
                      <a:alpha val="43137"/>
                    </a:srgbClr>
                  </a:outerShdw>
                </a:effectLst>
                <a:latin typeface="Lucida Handwriting" panose="03010101010101010101" pitchFamily="66" charset="0"/>
              </a:rPr>
              <a:t>in Aqsa Mosque Qadian</a:t>
            </a:r>
            <a:endParaRPr lang="en-GB" sz="6000" dirty="0">
              <a:effectLst>
                <a:outerShdw blurRad="38100" dist="38100" dir="2700000" algn="tl">
                  <a:srgbClr val="000000">
                    <a:alpha val="43137"/>
                  </a:srgbClr>
                </a:outerShdw>
              </a:effectLst>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is the Arabic revelation revealed to the Promised Messiah (as)?</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591829"/>
            <a:ext cx="9115590" cy="707886"/>
          </a:xfrm>
          <a:prstGeom prst="rect">
            <a:avLst/>
          </a:prstGeom>
        </p:spPr>
        <p:txBody>
          <a:bodyPr wrap="square">
            <a:spAutoFit/>
          </a:bodyPr>
          <a:lstStyle/>
          <a:p>
            <a:pPr algn="ctr"/>
            <a:r>
              <a:rPr lang="ur-PK" sz="4000" dirty="0">
                <a:latin typeface="noorehuda" panose="02000500000000020004" pitchFamily="2" charset="-78"/>
                <a:cs typeface="noorehuda" panose="02000500000000020004" pitchFamily="2" charset="-78"/>
              </a:rPr>
              <a:t>أَلَيْسَ اللَّهُ بِكَافٍ عَبْدَهُ</a:t>
            </a:r>
            <a:endParaRPr lang="en-GB" sz="8000" dirty="0">
              <a:effectLst>
                <a:outerShdw blurRad="38100" dist="38100" dir="2700000" algn="tl">
                  <a:srgbClr val="000000">
                    <a:alpha val="43137"/>
                  </a:srgbClr>
                </a:outerShdw>
              </a:effectLst>
              <a:latin typeface="noorehuda" panose="02000500000000020004" pitchFamily="2" charset="-78"/>
              <a:cs typeface="noorehuda" panose="02000500000000020004" pitchFamily="2" charset="-78"/>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596062"/>
            <a:ext cx="9115590" cy="1077218"/>
          </a:xfrm>
          <a:prstGeom prst="rect">
            <a:avLst/>
          </a:prstGeom>
        </p:spPr>
        <p:txBody>
          <a:bodyPr wrap="square">
            <a:spAutoFit/>
          </a:bodyPr>
          <a:lstStyle/>
          <a:p>
            <a:pPr algn="ctr"/>
            <a:r>
              <a:rPr lang="en-GB" sz="3200" b="1" dirty="0">
                <a:latin typeface="Lucida Handwriting" panose="03010101010101010101" pitchFamily="66" charset="0"/>
                <a:cs typeface="noorehuda" panose="02000500000000020004" pitchFamily="2" charset="-78"/>
              </a:rPr>
              <a:t>Translation: Is Allah not sufficient for His servant?</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What is the name of the first Khalifah of the Promised Messiah (as)?</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1200329"/>
          </a:xfrm>
          <a:prstGeom prst="rect">
            <a:avLst/>
          </a:prstGeom>
        </p:spPr>
        <p:txBody>
          <a:bodyPr wrap="square">
            <a:spAutoFit/>
          </a:bodyPr>
          <a:lstStyle/>
          <a:p>
            <a:pPr algn="ctr"/>
            <a:r>
              <a:rPr lang="en-GB" sz="3600" b="1" dirty="0">
                <a:latin typeface="Lucida Handwriting" panose="03010101010101010101" pitchFamily="66" charset="0"/>
              </a:rPr>
              <a:t> Hazrat Maulana Hakeem </a:t>
            </a:r>
            <a:r>
              <a:rPr lang="en-GB" sz="3600" b="1" dirty="0" err="1">
                <a:latin typeface="Lucida Handwriting" panose="03010101010101010101" pitchFamily="66" charset="0"/>
              </a:rPr>
              <a:t>Noorudin</a:t>
            </a:r>
            <a:r>
              <a:rPr lang="en-GB" sz="3600" b="1" dirty="0">
                <a:latin typeface="Lucida Handwriting" panose="03010101010101010101" pitchFamily="66" charset="0"/>
              </a:rPr>
              <a:t> </a:t>
            </a:r>
            <a:r>
              <a:rPr lang="en-GB" sz="2400" b="1" dirty="0">
                <a:latin typeface="Lucida Handwriting" panose="03010101010101010101" pitchFamily="66" charset="0"/>
              </a:rPr>
              <a:t>ra</a:t>
            </a:r>
            <a:r>
              <a:rPr lang="en-GB" sz="3600" b="1" dirty="0">
                <a:latin typeface="Lucida Handwriting" panose="03010101010101010101" pitchFamily="66" charset="0"/>
              </a:rPr>
              <a:t> </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latin typeface="Lucida Handwriting" panose="03010101010101010101" pitchFamily="66" charset="0"/>
              </a:rPr>
              <a:t>When and where was Khalifah-tul-Masih (I) </a:t>
            </a:r>
            <a:r>
              <a:rPr lang="en-US" sz="2000" b="1" dirty="0">
                <a:latin typeface="Lucida Handwriting" panose="03010101010101010101" pitchFamily="66" charset="0"/>
              </a:rPr>
              <a:t>ra</a:t>
            </a:r>
            <a:r>
              <a:rPr lang="en-US" sz="3200" b="1" dirty="0">
                <a:latin typeface="Lucida Handwriting" panose="03010101010101010101" pitchFamily="66" charset="0"/>
              </a:rPr>
              <a:t> born?</a:t>
            </a:r>
            <a:endParaRPr lang="en-GB" sz="3200" dirty="0">
              <a:latin typeface="Lucida Handwriting" panose="03010101010101010101" pitchFamily="66"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584775"/>
          </a:xfrm>
          <a:prstGeom prst="rect">
            <a:avLst/>
          </a:prstGeom>
        </p:spPr>
        <p:txBody>
          <a:bodyPr wrap="square">
            <a:spAutoFit/>
          </a:bodyPr>
          <a:lstStyle/>
          <a:p>
            <a:pPr algn="ctr"/>
            <a:r>
              <a:rPr lang="en-GB" sz="3200" b="1" dirty="0" err="1">
                <a:latin typeface="Lucida Handwriting" panose="03010101010101010101" pitchFamily="66" charset="0"/>
              </a:rPr>
              <a:t>Bhera</a:t>
            </a:r>
            <a:r>
              <a:rPr lang="en-GB" sz="3200" b="1" dirty="0">
                <a:latin typeface="Lucida Handwriting" panose="03010101010101010101" pitchFamily="66" charset="0"/>
              </a:rPr>
              <a:t> in Punjab in 1841</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spTree>
    <p:extLst>
      <p:ext uri="{BB962C8B-B14F-4D97-AF65-F5344CB8AC3E}">
        <p14:creationId xmlns:p14="http://schemas.microsoft.com/office/powerpoint/2010/main" val="3392439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761223"/>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51663" y="1840425"/>
            <a:ext cx="9967994" cy="4001095"/>
          </a:xfrm>
          <a:prstGeom prst="rect">
            <a:avLst/>
          </a:prstGeom>
          <a:noFill/>
        </p:spPr>
        <p:txBody>
          <a:bodyPr wrap="square" rtlCol="0">
            <a:spAutoFit/>
          </a:bodyPr>
          <a:lstStyle/>
          <a:p>
            <a:pPr algn="ctr"/>
            <a:r>
              <a:rPr lang="en-US" sz="2000" b="1" dirty="0">
                <a:solidFill>
                  <a:schemeClr val="accent1"/>
                </a:solidFill>
              </a:rPr>
              <a:t>ARABIA AT THE TIME OF THE PROPHET’S (saw) BIRTH </a:t>
            </a:r>
            <a:r>
              <a:rPr lang="en-US" sz="2000" b="1" dirty="0"/>
              <a:t>(Continued)</a:t>
            </a:r>
          </a:p>
          <a:p>
            <a:pPr algn="ctr"/>
            <a:endParaRPr lang="en-US" b="1" dirty="0">
              <a:solidFill>
                <a:schemeClr val="bg1"/>
              </a:solidFill>
            </a:endParaRPr>
          </a:p>
          <a:p>
            <a:r>
              <a:rPr lang="en-US" dirty="0"/>
              <a:t>From the moral point of view the Arabs were a contradictory people. They suffered from some extreme moral defects but at the same time they possessed some admirable qualities. They were given to excessive drinking. To become drunk and to run wild under the effect of drink was for them a virtue, not a vice. Their conception of a gentleman was one who should entertain his friends and </a:t>
            </a:r>
            <a:r>
              <a:rPr lang="en-GB" dirty="0"/>
              <a:t>neighbours</a:t>
            </a:r>
            <a:r>
              <a:rPr lang="en-US" dirty="0"/>
              <a:t> to drinking bouts. Every rich man would hold a drinking party at least five times a day. Gambling was their national sport. But they had made of it a fine art. They did not gamble in order to become rich. Winners were expected to entertain their friends. In times of war, funds were collected through gambling. Even today we have the institution of prize-bonds to raise money for war. The institution has been resuscitated in our time by the people of Europe and America. But they should remember that in this they only imitate the Arabs. When war came, Arabian tribes would hold a gambling party. Whoever won had to bear the greater part of the expenses of the war.</a:t>
            </a:r>
            <a:endParaRPr lang="en-GB" dirty="0"/>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342764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Wise Words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2862322"/>
          </a:xfrm>
          <a:prstGeom prst="rect">
            <a:avLst/>
          </a:prstGeom>
        </p:spPr>
        <p:txBody>
          <a:bodyPr wrap="square">
            <a:spAutoFit/>
          </a:bodyPr>
          <a:lstStyle/>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 met an Ahmadi called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Ahmad who told me about his previous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which had been some years previously. He said that on the night before meeting Huzoor he had been burgled and most of his valuable possessions and all of his clothes had been stolen. He had no money or time to go shopping and so he appeared at his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Mulaqat</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in very basic clothes and felt very embarrassed by his appearance.</a:t>
            </a:r>
          </a:p>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Thus, as soon as he entered he told Huzoor about the burglary and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apologised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about his attire. Upon hearing the story, Huzoor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7936" y="4079343"/>
            <a:ext cx="7233820" cy="646331"/>
          </a:xfrm>
          <a:prstGeom prst="rect">
            <a:avLst/>
          </a:prstGeom>
        </p:spPr>
        <p:txBody>
          <a:bodyPr wrap="square">
            <a:spAutoFit/>
          </a:bodyPr>
          <a:lstStyle/>
          <a:p>
            <a:r>
              <a:rPr lang="en-US" b="1" i="1" dirty="0">
                <a:solidFill>
                  <a:schemeClr val="accent5">
                    <a:lumMod val="50000"/>
                  </a:schemeClr>
                </a:solidFill>
                <a:latin typeface="Adobe Devanagari" panose="02040503050201020203" pitchFamily="18" charset="0"/>
                <a:cs typeface="Adobe Devanagari" panose="02040503050201020203" pitchFamily="18" charset="0"/>
              </a:rPr>
              <a:t>“Do not worry at all – perhaps the burglar needed the clothes more than you.”</a:t>
            </a:r>
          </a:p>
        </p:txBody>
      </p:sp>
      <p:sp>
        <p:nvSpPr>
          <p:cNvPr id="10" name="Rectangle 9">
            <a:extLst>
              <a:ext uri="{FF2B5EF4-FFF2-40B4-BE49-F238E27FC236}">
                <a16:creationId xmlns:a16="http://schemas.microsoft.com/office/drawing/2014/main" id="{971C9402-24DF-441A-A0B0-5503BFBE0680}"/>
              </a:ext>
            </a:extLst>
          </p:cNvPr>
          <p:cNvSpPr/>
          <p:nvPr/>
        </p:nvSpPr>
        <p:spPr>
          <a:xfrm>
            <a:off x="1271563" y="4538616"/>
            <a:ext cx="7446781" cy="923330"/>
          </a:xfrm>
          <a:prstGeom prst="rect">
            <a:avLst/>
          </a:prstGeom>
        </p:spPr>
        <p:txBody>
          <a:bodyPr wrap="square">
            <a:spAutoFit/>
          </a:bodyPr>
          <a:lstStyle/>
          <a:p>
            <a:endPar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230332727"/>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Abid Khan Sahib’s Diary</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48" name="Octagon 47">
            <a:extLst>
              <a:ext uri="{FF2B5EF4-FFF2-40B4-BE49-F238E27FC236}">
                <a16:creationId xmlns:a16="http://schemas.microsoft.com/office/drawing/2014/main" id="{71E5A455-8F49-4484-AD58-1D3C31EB4CF8}"/>
              </a:ext>
            </a:extLst>
          </p:cNvPr>
          <p:cNvSpPr/>
          <p:nvPr/>
        </p:nvSpPr>
        <p:spPr>
          <a:xfrm flipH="1">
            <a:off x="1207936" y="331667"/>
            <a:ext cx="8454223" cy="659844"/>
          </a:xfrm>
          <a:prstGeom prst="octagon">
            <a:avLst>
              <a:gd name="adj" fmla="val 20979"/>
            </a:avLst>
          </a:prstGeom>
          <a:solidFill>
            <a:schemeClr val="accent1">
              <a:lumMod val="60000"/>
              <a:lumOff val="40000"/>
            </a:schemeClr>
          </a:solidFill>
        </p:spPr>
        <p:txBody>
          <a:bodyPr wrap="square" rtlCol="0">
            <a:spAutoFit/>
          </a:bodyPr>
          <a:lstStyle/>
          <a:p>
            <a:pPr algn="ct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r>
              <a:rPr lang="en-US" sz="2800" b="1" i="1" spc="-150"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sz="2800" b="1" i="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Wise Words</a:t>
            </a:r>
            <a:r>
              <a:rPr lang="en-US"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
            </a:r>
            <a:endParaRPr lang="en-ID" sz="2800" b="1" spc="-15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49" name="Picture 4" descr="33,000 Muslims unite against extremism - Trumpet Media Group">
            <a:extLst>
              <a:ext uri="{FF2B5EF4-FFF2-40B4-BE49-F238E27FC236}">
                <a16:creationId xmlns:a16="http://schemas.microsoft.com/office/drawing/2014/main" id="{70D11514-A3DA-4EB1-83CC-E4DAA7BA95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8"/>
          <a:stretch/>
        </p:blipFill>
        <p:spPr bwMode="auto">
          <a:xfrm>
            <a:off x="8859269" y="1659268"/>
            <a:ext cx="2857500" cy="176247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EE8D0EF4-E10D-42D8-9653-9F5002FDF412}"/>
              </a:ext>
            </a:extLst>
          </p:cNvPr>
          <p:cNvSpPr txBox="1"/>
          <p:nvPr/>
        </p:nvSpPr>
        <p:spPr>
          <a:xfrm>
            <a:off x="9501738" y="3663845"/>
            <a:ext cx="1572562" cy="415498"/>
          </a:xfrm>
          <a:prstGeom prst="rect">
            <a:avLst/>
          </a:prstGeom>
          <a:noFill/>
        </p:spPr>
        <p:txBody>
          <a:bodyPr wrap="square" rtlCol="0">
            <a:spAutoFit/>
          </a:bodyPr>
          <a:lstStyle/>
          <a:p>
            <a:pPr algn="ctr"/>
            <a:r>
              <a:rPr lang="en-GB" sz="1050" i="1" dirty="0" err="1">
                <a:effectLst>
                  <a:outerShdw blurRad="38100" dist="38100" dir="2700000" algn="tl">
                    <a:srgbClr val="000000">
                      <a:alpha val="43137"/>
                    </a:srgbClr>
                  </a:outerShdw>
                </a:effectLst>
              </a:rPr>
              <a:t>Hazrat</a:t>
            </a:r>
            <a:r>
              <a:rPr lang="en-GB" sz="1050" i="1" dirty="0">
                <a:effectLst>
                  <a:outerShdw blurRad="38100" dist="38100" dir="2700000" algn="tl">
                    <a:srgbClr val="000000">
                      <a:alpha val="43137"/>
                    </a:srgbClr>
                  </a:outerShdw>
                </a:effectLst>
              </a:rPr>
              <a:t> Mirza </a:t>
            </a:r>
            <a:r>
              <a:rPr lang="en-GB" sz="1050" i="1" dirty="0" err="1">
                <a:effectLst>
                  <a:outerShdw blurRad="38100" dist="38100" dir="2700000" algn="tl">
                    <a:srgbClr val="000000">
                      <a:alpha val="43137"/>
                    </a:srgbClr>
                  </a:outerShdw>
                </a:effectLst>
              </a:rPr>
              <a:t>Masroor</a:t>
            </a:r>
            <a:r>
              <a:rPr lang="en-GB" sz="1050" i="1" dirty="0">
                <a:effectLst>
                  <a:outerShdw blurRad="38100" dist="38100" dir="2700000" algn="tl">
                    <a:srgbClr val="000000">
                      <a:alpha val="43137"/>
                    </a:srgbClr>
                  </a:outerShdw>
                </a:effectLst>
              </a:rPr>
              <a:t> Ahmad (aba)</a:t>
            </a:r>
          </a:p>
        </p:txBody>
      </p:sp>
      <p:sp>
        <p:nvSpPr>
          <p:cNvPr id="2" name="Rectangle 1"/>
          <p:cNvSpPr/>
          <p:nvPr/>
        </p:nvSpPr>
        <p:spPr>
          <a:xfrm>
            <a:off x="1207936" y="1396054"/>
            <a:ext cx="7446781" cy="1200329"/>
          </a:xfrm>
          <a:prstGeom prst="rect">
            <a:avLst/>
          </a:prstGeom>
        </p:spPr>
        <p:txBody>
          <a:bodyPr wrap="square">
            <a:spAutoFit/>
          </a:bodyPr>
          <a:lstStyle/>
          <a:p>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sahib said he was astonished by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kindness and also the wisdom within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Huzoor’s</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words. Speaking about the incident, </a:t>
            </a:r>
            <a:r>
              <a:rPr lang="en-US"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Mashood</a:t>
            </a:r>
            <a:r>
              <a:rPr lang="en-US"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sahib said:</a:t>
            </a:r>
          </a:p>
          <a:p>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9" name="Picture 8" descr="Logo&#10;&#10;Description automatically generated">
            <a:extLst>
              <a:ext uri="{FF2B5EF4-FFF2-40B4-BE49-F238E27FC236}">
                <a16:creationId xmlns:a16="http://schemas.microsoft.com/office/drawing/2014/main" id="{8A0C1B15-089F-4C43-87AC-58290085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3" name="Rectangle 2"/>
          <p:cNvSpPr/>
          <p:nvPr/>
        </p:nvSpPr>
        <p:spPr>
          <a:xfrm>
            <a:off x="1203292" y="2540505"/>
            <a:ext cx="7233820" cy="1200329"/>
          </a:xfrm>
          <a:prstGeom prst="rect">
            <a:avLst/>
          </a:prstGeom>
        </p:spPr>
        <p:txBody>
          <a:bodyPr wrap="square">
            <a:spAutoFit/>
          </a:bodyPr>
          <a:lstStyle/>
          <a:p>
            <a:r>
              <a:rPr lang="en-US" b="1" i="1" dirty="0">
                <a:solidFill>
                  <a:schemeClr val="accent6">
                    <a:lumMod val="50000"/>
                  </a:schemeClr>
                </a:solidFill>
                <a:latin typeface="Adobe Devanagari" panose="02040503050201020203" pitchFamily="18" charset="0"/>
                <a:cs typeface="Adobe Devanagari" panose="02040503050201020203" pitchFamily="18" charset="0"/>
              </a:rPr>
              <a:t>“After hearing </a:t>
            </a:r>
            <a:r>
              <a:rPr lang="en-US" b="1" i="1" dirty="0" err="1">
                <a:solidFill>
                  <a:schemeClr val="accent6">
                    <a:lumMod val="50000"/>
                  </a:schemeClr>
                </a:solidFill>
                <a:latin typeface="Adobe Devanagari" panose="02040503050201020203" pitchFamily="18" charset="0"/>
                <a:cs typeface="Adobe Devanagari" panose="02040503050201020203" pitchFamily="18" charset="0"/>
              </a:rPr>
              <a:t>Huzoor’s</a:t>
            </a:r>
            <a:r>
              <a:rPr lang="en-US" b="1" i="1" dirty="0">
                <a:solidFill>
                  <a:schemeClr val="accent6">
                    <a:lumMod val="50000"/>
                  </a:schemeClr>
                </a:solidFill>
                <a:latin typeface="Adobe Devanagari" panose="02040503050201020203" pitchFamily="18" charset="0"/>
                <a:cs typeface="Adobe Devanagari" panose="02040503050201020203" pitchFamily="18" charset="0"/>
              </a:rPr>
              <a:t> words I never again felt any worry about the losses that I had incurred – even though they were significant and I did not have any insurance. And ever since that day I have seen blessings in my life and Allah has helped me repeatedly.”</a:t>
            </a:r>
          </a:p>
        </p:txBody>
      </p:sp>
    </p:spTree>
    <p:extLst>
      <p:ext uri="{BB962C8B-B14F-4D97-AF65-F5344CB8AC3E}">
        <p14:creationId xmlns:p14="http://schemas.microsoft.com/office/powerpoint/2010/main" val="4053367405"/>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844E8A4E-FF88-4DD0-BFF8-71918F9F3486}"/>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9051"/>
          <a:stretch/>
        </p:blipFill>
        <p:spPr>
          <a:xfrm>
            <a:off x="856242" y="-14514"/>
            <a:ext cx="11335758" cy="6872514"/>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313215" y="441298"/>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Social Media</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9566249"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of the benefits of social media?</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are some of the harms/risks of social media?</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we stay protected from some of the dangers on social media?</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can social media affect a person’s life?</a:t>
            </a:r>
          </a:p>
          <a:p>
            <a:pPr marL="342900" lvl="0" indent="-342900">
              <a:lnSpc>
                <a:spcPct val="107000"/>
              </a:lnSpc>
              <a:spcAft>
                <a:spcPts val="0"/>
              </a:spcAft>
              <a:buFont typeface="Wingdings" panose="05000000000000000000" pitchFamily="2" charset="2"/>
              <a:buChar char="q"/>
            </a:pP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How should we best use social media so that we </a:t>
            </a:r>
            <a:r>
              <a:rPr lang="en-US" sz="2000" dirty="0" err="1">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maximise</a:t>
            </a: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 the benefits and </a:t>
            </a: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minimise</a:t>
            </a:r>
            <a:r>
              <a:rPr lang="en-US"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 the risks?</a:t>
            </a: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526001" y="2325401"/>
            <a:ext cx="3168753"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14</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February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ise hand on zoom 1">
            <a:extLst>
              <a:ext uri="{FF2B5EF4-FFF2-40B4-BE49-F238E27FC236}">
                <a16:creationId xmlns:a16="http://schemas.microsoft.com/office/drawing/2014/main" id="{FB17368F-B8C0-4BCD-A82E-7E639B2D3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8" y="-14514"/>
            <a:ext cx="31686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ise hand on zoom 2">
            <a:extLst>
              <a:ext uri="{FF2B5EF4-FFF2-40B4-BE49-F238E27FC236}">
                <a16:creationId xmlns:a16="http://schemas.microsoft.com/office/drawing/2014/main" id="{0D48D45D-D95C-4B13-8058-BA333661EF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3350" y="0"/>
            <a:ext cx="316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914234F-311D-49B7-A843-BA6FEAFD4E33}"/>
              </a:ext>
            </a:extLst>
          </p:cNvPr>
          <p:cNvSpPr/>
          <p:nvPr/>
        </p:nvSpPr>
        <p:spPr>
          <a:xfrm>
            <a:off x="-1" y="-14514"/>
            <a:ext cx="4511675"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503553" y="1836693"/>
            <a:ext cx="3504565" cy="317009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a mobile phone</a:t>
            </a:r>
          </a:p>
        </p:txBody>
      </p:sp>
      <p:sp>
        <p:nvSpPr>
          <p:cNvPr id="4" name="Arrow: Right 3">
            <a:extLst>
              <a:ext uri="{FF2B5EF4-FFF2-40B4-BE49-F238E27FC236}">
                <a16:creationId xmlns:a16="http://schemas.microsoft.com/office/drawing/2014/main" id="{0AE0B5C3-DD04-4978-9BFB-B088EF165A7A}"/>
              </a:ext>
            </a:extLst>
          </p:cNvPr>
          <p:cNvSpPr/>
          <p:nvPr/>
        </p:nvSpPr>
        <p:spPr>
          <a:xfrm rot="19453980">
            <a:off x="7700658" y="5576671"/>
            <a:ext cx="1360949" cy="648290"/>
          </a:xfrm>
          <a:prstGeom prst="rightArrow">
            <a:avLst>
              <a:gd name="adj1" fmla="val 32007"/>
              <a:gd name="adj2" fmla="val 708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1021775"/>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914234F-311D-49B7-A843-BA6FEAFD4E33}"/>
              </a:ext>
            </a:extLst>
          </p:cNvPr>
          <p:cNvSpPr/>
          <p:nvPr/>
        </p:nvSpPr>
        <p:spPr>
          <a:xfrm>
            <a:off x="-1" y="-14514"/>
            <a:ext cx="12192001" cy="157158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9DE0A68-815F-4A40-8EA5-84FBE9D601B0}"/>
              </a:ext>
            </a:extLst>
          </p:cNvPr>
          <p:cNvSpPr txBox="1"/>
          <p:nvPr/>
        </p:nvSpPr>
        <p:spPr>
          <a:xfrm>
            <a:off x="861376" y="233631"/>
            <a:ext cx="10469247" cy="1323439"/>
          </a:xfrm>
          <a:prstGeom prst="rect">
            <a:avLst/>
          </a:prstGeom>
          <a:noFill/>
        </p:spPr>
        <p:txBody>
          <a:bodyPr wrap="square" rtlCol="0">
            <a:spAutoFit/>
          </a:bodyPr>
          <a:lstStyle/>
          <a:p>
            <a:r>
              <a:rPr lang="en-GB" sz="4000" dirty="0">
                <a:solidFill>
                  <a:schemeClr val="bg1"/>
                </a:solidFill>
                <a:latin typeface="Arial Black" panose="020B0A04020102020204" pitchFamily="34" charset="0"/>
              </a:rPr>
              <a:t>How to raise your hand from Windows or Mac</a:t>
            </a:r>
          </a:p>
        </p:txBody>
      </p:sp>
      <p:pic>
        <p:nvPicPr>
          <p:cNvPr id="5" name="Picture 4" descr="Graphical user interface, text, application&#10;&#10;Description automatically generated">
            <a:extLst>
              <a:ext uri="{FF2B5EF4-FFF2-40B4-BE49-F238E27FC236}">
                <a16:creationId xmlns:a16="http://schemas.microsoft.com/office/drawing/2014/main" id="{4FBEA250-6308-4BD0-9E61-EB5213BDF321}"/>
              </a:ext>
            </a:extLst>
          </p:cNvPr>
          <p:cNvPicPr>
            <a:picLocks noChangeAspect="1"/>
          </p:cNvPicPr>
          <p:nvPr/>
        </p:nvPicPr>
        <p:blipFill rotWithShape="1">
          <a:blip r:embed="rId2">
            <a:extLst>
              <a:ext uri="{28A0092B-C50C-407E-A947-70E740481C1C}">
                <a14:useLocalDpi xmlns:a14="http://schemas.microsoft.com/office/drawing/2010/main" val="0"/>
              </a:ext>
            </a:extLst>
          </a:blip>
          <a:srcRect t="70700"/>
          <a:stretch/>
        </p:blipFill>
        <p:spPr>
          <a:xfrm>
            <a:off x="1488758" y="5316445"/>
            <a:ext cx="9214484" cy="1489864"/>
          </a:xfrm>
          <a:prstGeom prst="rect">
            <a:avLst/>
          </a:prstGeom>
        </p:spPr>
      </p:pic>
      <p:pic>
        <p:nvPicPr>
          <p:cNvPr id="2050" name="Picture 2" descr="Image result for how to raise hand in zoom windows">
            <a:extLst>
              <a:ext uri="{FF2B5EF4-FFF2-40B4-BE49-F238E27FC236}">
                <a16:creationId xmlns:a16="http://schemas.microsoft.com/office/drawing/2014/main" id="{23233F92-9A42-4AE4-B974-0DE3BD74CDD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162"/>
          <a:stretch/>
        </p:blipFill>
        <p:spPr bwMode="auto">
          <a:xfrm>
            <a:off x="1866899" y="1557070"/>
            <a:ext cx="8458199" cy="375937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7">
            <a:extLst>
              <a:ext uri="{FF2B5EF4-FFF2-40B4-BE49-F238E27FC236}">
                <a16:creationId xmlns:a16="http://schemas.microsoft.com/office/drawing/2014/main" id="{0BA40FBA-6C18-4510-83D5-BE2983368D4C}"/>
              </a:ext>
            </a:extLst>
          </p:cNvPr>
          <p:cNvSpPr/>
          <p:nvPr/>
        </p:nvSpPr>
        <p:spPr>
          <a:xfrm>
            <a:off x="3718558" y="2963721"/>
            <a:ext cx="2377440" cy="946072"/>
          </a:xfrm>
          <a:prstGeom prst="wedgeRectCallout">
            <a:avLst>
              <a:gd name="adj1" fmla="val -21474"/>
              <a:gd name="adj2" fmla="val 12049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First: Open participants panel</a:t>
            </a:r>
          </a:p>
          <a:p>
            <a:pPr algn="ctr"/>
            <a:endParaRPr lang="en-GB" dirty="0"/>
          </a:p>
        </p:txBody>
      </p:sp>
      <p:sp>
        <p:nvSpPr>
          <p:cNvPr id="9" name="Speech Bubble: Rectangle 8">
            <a:extLst>
              <a:ext uri="{FF2B5EF4-FFF2-40B4-BE49-F238E27FC236}">
                <a16:creationId xmlns:a16="http://schemas.microsoft.com/office/drawing/2014/main" id="{230352EA-9416-4F8A-8EE7-A78DA8AE1DCA}"/>
              </a:ext>
            </a:extLst>
          </p:cNvPr>
          <p:cNvSpPr/>
          <p:nvPr/>
        </p:nvSpPr>
        <p:spPr>
          <a:xfrm>
            <a:off x="9022080" y="3627120"/>
            <a:ext cx="1828800" cy="111252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Then, click on the Raise hand button here</a:t>
            </a:r>
          </a:p>
        </p:txBody>
      </p:sp>
    </p:spTree>
    <p:extLst>
      <p:ext uri="{BB962C8B-B14F-4D97-AF65-F5344CB8AC3E}">
        <p14:creationId xmlns:p14="http://schemas.microsoft.com/office/powerpoint/2010/main" val="2287006193"/>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75000"/>
              </a:schemeClr>
            </a:gs>
            <a:gs pos="23000">
              <a:schemeClr val="accent1">
                <a:lumMod val="45000"/>
                <a:lumOff val="5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523220"/>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Subhana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Rabbiyal-a‘la</a:t>
            </a:r>
            <a:r>
              <a:rPr lang="en-GB" sz="2800" dirty="0">
                <a:solidFill>
                  <a:schemeClr val="accent6">
                    <a:lumMod val="50000"/>
                  </a:schemeClr>
                </a:solidFill>
                <a:latin typeface="Adobe Devanagari" panose="02040503050201020203" pitchFamily="18" charset="0"/>
                <a:cs typeface="Adobe Devanagari" panose="02040503050201020203" pitchFamily="18" charset="0"/>
              </a:rPr>
              <a:t>.</a:t>
            </a:r>
          </a:p>
        </p:txBody>
      </p:sp>
      <p:sp>
        <p:nvSpPr>
          <p:cNvPr id="6" name="Rectangle 5"/>
          <p:cNvSpPr/>
          <p:nvPr/>
        </p:nvSpPr>
        <p:spPr>
          <a:xfrm>
            <a:off x="2386495" y="4566396"/>
            <a:ext cx="8181810" cy="461665"/>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Holy is my Lord, the Most High</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5358341" y="1418336"/>
            <a:ext cx="2238113" cy="646331"/>
          </a:xfrm>
          <a:prstGeom prst="rect">
            <a:avLst/>
          </a:prstGeom>
        </p:spPr>
        <p:txBody>
          <a:bodyPr wrap="none">
            <a:spAutoFit/>
          </a:bodyPr>
          <a:lstStyle/>
          <a:p>
            <a:r>
              <a:rPr lang="ar-SA" sz="3600" dirty="0">
                <a:effectLst/>
                <a:ea typeface="Calibri" panose="020F0502020204030204" pitchFamily="34" charset="0"/>
                <a:cs typeface="noorehuda" panose="02000500000000020004" pitchFamily="2" charset="-78"/>
              </a:rPr>
              <a:t>سُبْحَانَ رَبِّیَ الْاَعْلٰی</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Table 4">
            <a:extLst>
              <a:ext uri="{FF2B5EF4-FFF2-40B4-BE49-F238E27FC236}">
                <a16:creationId xmlns:a16="http://schemas.microsoft.com/office/drawing/2014/main" id="{4F9AB8E2-EBB8-411A-96DA-29FAAD7A72CF}"/>
              </a:ext>
            </a:extLst>
          </p:cNvPr>
          <p:cNvGraphicFramePr>
            <a:graphicFrameLocks noGrp="1"/>
          </p:cNvGraphicFramePr>
          <p:nvPr>
            <p:extLst>
              <p:ext uri="{D42A27DB-BD31-4B8C-83A1-F6EECF244321}">
                <p14:modId xmlns:p14="http://schemas.microsoft.com/office/powerpoint/2010/main" val="2252662921"/>
              </p:ext>
            </p:extLst>
          </p:nvPr>
        </p:nvGraphicFramePr>
        <p:xfrm>
          <a:off x="2103119" y="1940283"/>
          <a:ext cx="7985761" cy="2827835"/>
        </p:xfrm>
        <a:graphic>
          <a:graphicData uri="http://schemas.openxmlformats.org/drawingml/2006/table">
            <a:tbl>
              <a:tblPr firstRow="1" firstCol="1" bandRow="1"/>
              <a:tblGrid>
                <a:gridCol w="2661625">
                  <a:extLst>
                    <a:ext uri="{9D8B030D-6E8A-4147-A177-3AD203B41FA5}">
                      <a16:colId xmlns:a16="http://schemas.microsoft.com/office/drawing/2014/main" val="1072170688"/>
                    </a:ext>
                  </a:extLst>
                </a:gridCol>
                <a:gridCol w="2661625">
                  <a:extLst>
                    <a:ext uri="{9D8B030D-6E8A-4147-A177-3AD203B41FA5}">
                      <a16:colId xmlns:a16="http://schemas.microsoft.com/office/drawing/2014/main" val="2711498718"/>
                    </a:ext>
                  </a:extLst>
                </a:gridCol>
                <a:gridCol w="2662511">
                  <a:extLst>
                    <a:ext uri="{9D8B030D-6E8A-4147-A177-3AD203B41FA5}">
                      <a16:colId xmlns:a16="http://schemas.microsoft.com/office/drawing/2014/main" val="1823663662"/>
                    </a:ext>
                  </a:extLst>
                </a:gridCol>
              </a:tblGrid>
              <a:tr h="1168677">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الْاَعْلٰی</a:t>
                      </a:r>
                      <a:endParaRPr lang="en-GB" sz="20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رَبِّیَ</a:t>
                      </a:r>
                      <a:endParaRPr lang="en-GB" sz="20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ur-PK" sz="4000" dirty="0">
                          <a:effectLst/>
                          <a:latin typeface="noorehuda" panose="02000500000000020004" pitchFamily="2" charset="-78"/>
                          <a:ea typeface="Calibri" panose="020F0502020204030204" pitchFamily="34" charset="0"/>
                          <a:cs typeface="noorehuda" panose="02000500000000020004" pitchFamily="2" charset="-78"/>
                        </a:rPr>
                        <a:t>سُبْحَانَ</a:t>
                      </a:r>
                      <a:endParaRPr lang="en-GB" sz="20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334862"/>
                  </a:ext>
                </a:extLst>
              </a:tr>
              <a:tr h="829579">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The Most High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My Lord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Holy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82548"/>
                  </a:ext>
                </a:extLst>
              </a:tr>
              <a:tr h="829579">
                <a:tc gridSpan="3">
                  <a:txBody>
                    <a:bodyPr/>
                    <a:lstStyle/>
                    <a:p>
                      <a:pPr algn="ct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Holy is my Lord, the Most High</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42544337"/>
                  </a:ext>
                </a:extLst>
              </a:tr>
            </a:tbl>
          </a:graphicData>
        </a:graphic>
      </p:graphicFrame>
    </p:spTree>
    <p:extLst>
      <p:ext uri="{BB962C8B-B14F-4D97-AF65-F5344CB8AC3E}">
        <p14:creationId xmlns:p14="http://schemas.microsoft.com/office/powerpoint/2010/main" val="160049842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139642" y="1148860"/>
            <a:ext cx="2797561" cy="646331"/>
          </a:xfrm>
          <a:prstGeom prst="rect">
            <a:avLst/>
          </a:prstGeom>
        </p:spPr>
        <p:txBody>
          <a:bodyPr wrap="none">
            <a:spAutoFit/>
          </a:bodyPr>
          <a:lstStyle/>
          <a:p>
            <a:r>
              <a:rPr lang="ar-SA" sz="3600" dirty="0">
                <a:cs typeface="noorehuda" panose="02000500000000020004"/>
              </a:rPr>
              <a:t>اَلنَّاسُ كَأَسْنَانِ الْمُشْطِ</a:t>
            </a:r>
          </a:p>
        </p:txBody>
      </p:sp>
      <p:sp>
        <p:nvSpPr>
          <p:cNvPr id="8" name="Rectangle 7"/>
          <p:cNvSpPr/>
          <p:nvPr/>
        </p:nvSpPr>
        <p:spPr>
          <a:xfrm>
            <a:off x="3774778" y="1950306"/>
            <a:ext cx="5069849" cy="584775"/>
          </a:xfrm>
          <a:prstGeom prst="rect">
            <a:avLst/>
          </a:prstGeom>
        </p:spPr>
        <p:txBody>
          <a:bodyPr wrap="none">
            <a:spAutoFit/>
          </a:bodyPr>
          <a:lstStyle/>
          <a:p>
            <a:r>
              <a:rPr lang="en-GB" sz="3200" i="1" dirty="0">
                <a:latin typeface="Adobe Devanagari" panose="02040503050201020203" pitchFamily="18" charset="0"/>
                <a:cs typeface="Adobe Devanagari" panose="02040503050201020203" pitchFamily="18" charset="0"/>
              </a:rPr>
              <a:t>An-</a:t>
            </a:r>
            <a:r>
              <a:rPr lang="en-GB" sz="3200" i="1" dirty="0" err="1">
                <a:latin typeface="Adobe Devanagari" panose="02040503050201020203" pitchFamily="18" charset="0"/>
                <a:cs typeface="Adobe Devanagari" panose="02040503050201020203" pitchFamily="18" charset="0"/>
              </a:rPr>
              <a:t>naasu</a:t>
            </a:r>
            <a:r>
              <a:rPr lang="en-GB" sz="3200" i="1" dirty="0">
                <a:latin typeface="Adobe Devanagari" panose="02040503050201020203" pitchFamily="18" charset="0"/>
                <a:cs typeface="Adobe Devanagari" panose="02040503050201020203" pitchFamily="18" charset="0"/>
              </a:rPr>
              <a:t> ka </a:t>
            </a:r>
            <a:r>
              <a:rPr lang="en-GB" sz="3200" i="1" dirty="0" err="1">
                <a:latin typeface="Adobe Devanagari" panose="02040503050201020203" pitchFamily="18" charset="0"/>
                <a:cs typeface="Adobe Devanagari" panose="02040503050201020203" pitchFamily="18" charset="0"/>
              </a:rPr>
              <a:t>asnaa</a:t>
            </a:r>
            <a:r>
              <a:rPr lang="en-GB" sz="3200" i="1" dirty="0">
                <a:latin typeface="Adobe Devanagari" panose="02040503050201020203" pitchFamily="18" charset="0"/>
                <a:cs typeface="Adobe Devanagari" panose="02040503050201020203" pitchFamily="18" charset="0"/>
              </a:rPr>
              <a:t>-nil-</a:t>
            </a:r>
            <a:r>
              <a:rPr lang="en-GB" sz="3200" i="1" dirty="0" err="1">
                <a:latin typeface="Adobe Devanagari" panose="02040503050201020203" pitchFamily="18" charset="0"/>
                <a:cs typeface="Adobe Devanagari" panose="02040503050201020203" pitchFamily="18" charset="0"/>
              </a:rPr>
              <a:t>musht</a:t>
            </a:r>
            <a:endParaRPr lang="en-GB" sz="3200" i="1" dirty="0">
              <a:latin typeface="Adobe Devanagari" panose="02040503050201020203" pitchFamily="18" charset="0"/>
              <a:cs typeface="Adobe Devanagari" panose="02040503050201020203" pitchFamily="18" charset="0"/>
            </a:endParaRPr>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People are like the teeth of a comb.</a:t>
            </a:r>
          </a:p>
        </p:txBody>
      </p:sp>
      <p:sp>
        <p:nvSpPr>
          <p:cNvPr id="12" name="Rectangle 11">
            <a:extLst>
              <a:ext uri="{FF2B5EF4-FFF2-40B4-BE49-F238E27FC236}">
                <a16:creationId xmlns:a16="http://schemas.microsoft.com/office/drawing/2014/main" id="{647455F6-2202-415A-8AC3-9CA8AC3131BA}"/>
              </a:ext>
            </a:extLst>
          </p:cNvPr>
          <p:cNvSpPr/>
          <p:nvPr/>
        </p:nvSpPr>
        <p:spPr>
          <a:xfrm>
            <a:off x="8452842" y="4203007"/>
            <a:ext cx="2026510"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7" name="Rectangle 16">
            <a:extLst>
              <a:ext uri="{FF2B5EF4-FFF2-40B4-BE49-F238E27FC236}">
                <a16:creationId xmlns:a16="http://schemas.microsoft.com/office/drawing/2014/main" id="{B442294F-0E88-4B0D-8B81-43DB88FC06B3}"/>
              </a:ext>
            </a:extLst>
          </p:cNvPr>
          <p:cNvSpPr/>
          <p:nvPr/>
        </p:nvSpPr>
        <p:spPr>
          <a:xfrm>
            <a:off x="6419775" y="4200899"/>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4473633" y="4200899"/>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6471854" y="4440084"/>
            <a:ext cx="1913666" cy="1785104"/>
          </a:xfrm>
          <a:prstGeom prst="rect">
            <a:avLst/>
          </a:prstGeom>
        </p:spPr>
        <p:txBody>
          <a:bodyPr wrap="square">
            <a:spAutoFit/>
          </a:bodyPr>
          <a:lstStyle/>
          <a:p>
            <a:pPr algn="ctr"/>
            <a:r>
              <a:rPr lang="en-GB" sz="1800" dirty="0">
                <a:effectLst/>
                <a:latin typeface="Calibri" panose="020F0502020204030204" pitchFamily="34" charset="0"/>
                <a:ea typeface="Calibri" panose="020F0502020204030204" pitchFamily="34" charset="0"/>
                <a:cs typeface="Arial" panose="020B0604020202020204" pitchFamily="34" charset="0"/>
              </a:rPr>
              <a:t>What would happen if there was no brotherhood?</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22" name="Freeform 17">
            <a:extLst>
              <a:ext uri="{FF2B5EF4-FFF2-40B4-BE49-F238E27FC236}">
                <a16:creationId xmlns:a16="http://schemas.microsoft.com/office/drawing/2014/main" id="{125F4FFE-FF0E-482A-8A07-BB6B30479F6A}"/>
              </a:ext>
            </a:extLst>
          </p:cNvPr>
          <p:cNvSpPr>
            <a:spLocks noChangeArrowheads="1"/>
          </p:cNvSpPr>
          <p:nvPr/>
        </p:nvSpPr>
        <p:spPr bwMode="auto">
          <a:xfrm>
            <a:off x="9225649" y="572381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6" name="Rectangle 25">
            <a:extLst>
              <a:ext uri="{FF2B5EF4-FFF2-40B4-BE49-F238E27FC236}">
                <a16:creationId xmlns:a16="http://schemas.microsoft.com/office/drawing/2014/main" id="{1378CD84-8CFB-4CDB-82DE-9AFB4748D4EA}"/>
              </a:ext>
            </a:extLst>
          </p:cNvPr>
          <p:cNvSpPr/>
          <p:nvPr/>
        </p:nvSpPr>
        <p:spPr>
          <a:xfrm>
            <a:off x="8554261" y="4300838"/>
            <a:ext cx="1823670" cy="1200329"/>
          </a:xfrm>
          <a:prstGeom prst="rect">
            <a:avLst/>
          </a:prstGeom>
        </p:spPr>
        <p:txBody>
          <a:bodyPr wrap="square">
            <a:spAutoFit/>
          </a:bodyPr>
          <a:lstStyle/>
          <a:p>
            <a:pPr lvl="0" algn="ctr"/>
            <a:r>
              <a:rPr lang="en-US" dirty="0">
                <a:solidFill>
                  <a:schemeClr val="bg1"/>
                </a:solidFill>
                <a:effectLst>
                  <a:outerShdw blurRad="38100" dist="38100" dir="2700000" algn="tl">
                    <a:srgbClr val="000000">
                      <a:alpha val="43137"/>
                    </a:srgbClr>
                  </a:outerShdw>
                </a:effectLst>
                <a:latin typeface="Adobe Devanagari" panose="02040503050201020203" pitchFamily="18" charset="0"/>
              </a:rPr>
              <a:t>How has brotherhood changed the world?</a:t>
            </a:r>
            <a:endParaRPr lang="en-GB" dirty="0"/>
          </a:p>
        </p:txBody>
      </p:sp>
      <p:sp>
        <p:nvSpPr>
          <p:cNvPr id="28" name="Rectangle 27">
            <a:extLst>
              <a:ext uri="{FF2B5EF4-FFF2-40B4-BE49-F238E27FC236}">
                <a16:creationId xmlns:a16="http://schemas.microsoft.com/office/drawing/2014/main" id="{1378CD84-8CFB-4CDB-82DE-9AFB4748D4EA}"/>
              </a:ext>
            </a:extLst>
          </p:cNvPr>
          <p:cNvSpPr/>
          <p:nvPr/>
        </p:nvSpPr>
        <p:spPr>
          <a:xfrm>
            <a:off x="4630053" y="4743149"/>
            <a:ext cx="1632818" cy="1477328"/>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Why is brotherhood important?</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5186638" y="5721706"/>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7240388" y="571923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2530852" y="4200899"/>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2579287" y="4668151"/>
            <a:ext cx="1823379" cy="1231106"/>
          </a:xfrm>
          <a:prstGeom prst="rect">
            <a:avLst/>
          </a:prstGeom>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What does this Hadith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3250528" y="5710910"/>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7460</TotalTime>
  <Words>1045</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Adobe Devanagari</vt:lpstr>
      <vt:lpstr>Arial</vt:lpstr>
      <vt:lpstr>Arial Black</vt:lpstr>
      <vt:lpstr>Bahnschrift Condensed</vt:lpstr>
      <vt:lpstr>Calibri</vt:lpstr>
      <vt:lpstr>Gill Sans</vt:lpstr>
      <vt:lpstr>Lucida Fax</vt:lpstr>
      <vt:lpstr>Lucida Handwriting</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644</cp:revision>
  <dcterms:created xsi:type="dcterms:W3CDTF">2019-07-17T04:47:58Z</dcterms:created>
  <dcterms:modified xsi:type="dcterms:W3CDTF">2021-02-06T14:07:19Z</dcterms:modified>
</cp:coreProperties>
</file>