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460" r:id="rId2"/>
    <p:sldId id="429" r:id="rId3"/>
    <p:sldId id="487" r:id="rId4"/>
    <p:sldId id="488" r:id="rId5"/>
    <p:sldId id="412" r:id="rId6"/>
    <p:sldId id="461" r:id="rId7"/>
    <p:sldId id="482" r:id="rId8"/>
    <p:sldId id="479" r:id="rId9"/>
    <p:sldId id="476" r:id="rId10"/>
    <p:sldId id="464" r:id="rId11"/>
    <p:sldId id="465" r:id="rId12"/>
    <p:sldId id="469" r:id="rId13"/>
    <p:sldId id="466" r:id="rId14"/>
    <p:sldId id="470" r:id="rId15"/>
    <p:sldId id="471" r:id="rId16"/>
    <p:sldId id="472" r:id="rId17"/>
    <p:sldId id="473" r:id="rId18"/>
    <p:sldId id="474" r:id="rId19"/>
    <p:sldId id="475" r:id="rId20"/>
    <p:sldId id="483" r:id="rId21"/>
    <p:sldId id="484" r:id="rId22"/>
    <p:sldId id="480" r:id="rId23"/>
    <p:sldId id="486" r:id="rId24"/>
    <p:sldId id="477" r:id="rId25"/>
    <p:sldId id="478" r:id="rId26"/>
    <p:sldId id="445" r:id="rId27"/>
    <p:sldId id="44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A0"/>
    <a:srgbClr val="FD8067"/>
    <a:srgbClr val="000001"/>
    <a:srgbClr val="D6E5C5"/>
    <a:srgbClr val="CDDBE4"/>
    <a:srgbClr val="FF9999"/>
    <a:srgbClr val="000066"/>
    <a:srgbClr val="6699FF"/>
    <a:srgbClr val="FF99FF"/>
    <a:srgbClr val="345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5" autoAdjust="0"/>
    <p:restoredTop sz="94660"/>
  </p:normalViewPr>
  <p:slideViewPr>
    <p:cSldViewPr snapToGrid="0">
      <p:cViewPr varScale="1">
        <p:scale>
          <a:sx n="114" d="100"/>
          <a:sy n="114" d="100"/>
        </p:scale>
        <p:origin x="672" y="102"/>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06/02/2021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06/02/2021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07</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th</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February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10</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7-10</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latin typeface="Lucida Handwriting" panose="03010101010101010101" pitchFamily="66" charset="0"/>
              </a:rPr>
              <a:t>In which year did The Promised Messiah (as) claim to be the Messiah</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5410377" y="3290961"/>
            <a:ext cx="9418319" cy="584775"/>
          </a:xfrm>
          <a:prstGeom prst="rect">
            <a:avLst/>
          </a:prstGeom>
        </p:spPr>
        <p:txBody>
          <a:bodyPr wrap="square">
            <a:spAutoFit/>
          </a:bodyPr>
          <a:lstStyle/>
          <a:p>
            <a:pPr lvl="0"/>
            <a:r>
              <a:rPr lang="en-US" sz="3200" dirty="0">
                <a:effectLst>
                  <a:outerShdw blurRad="38100" dist="38100" dir="2700000" algn="tl">
                    <a:srgbClr val="000000">
                      <a:alpha val="43137"/>
                    </a:srgbClr>
                  </a:outerShdw>
                </a:effectLst>
                <a:latin typeface="Lucida Handwriting" panose="03010101010101010101" pitchFamily="66" charset="0"/>
              </a:rPr>
              <a:t>1890</a:t>
            </a:r>
            <a:endParaRPr lang="en-GB" sz="3200" dirty="0">
              <a:effectLst>
                <a:outerShdw blurRad="38100" dist="38100" dir="2700000" algn="tl">
                  <a:srgbClr val="000000">
                    <a:alpha val="43137"/>
                  </a:srgbClr>
                </a:outerShdw>
              </a:effectLst>
              <a:latin typeface="Lucida Handwriting" panose="03010101010101010101" pitchFamily="66"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417548" y="3280266"/>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and where was the first </a:t>
            </a:r>
            <a:r>
              <a:rPr lang="en-US" sz="3200" b="1" dirty="0" err="1">
                <a:latin typeface="Lucida Handwriting" panose="03010101010101010101" pitchFamily="66" charset="0"/>
              </a:rPr>
              <a:t>Jalsa</a:t>
            </a:r>
            <a:r>
              <a:rPr lang="en-US" sz="3200" b="1" dirty="0">
                <a:latin typeface="Lucida Handwriting" panose="03010101010101010101" pitchFamily="66" charset="0"/>
              </a:rPr>
              <a:t> </a:t>
            </a:r>
            <a:r>
              <a:rPr lang="en-US" sz="3200" b="1" dirty="0" err="1">
                <a:latin typeface="Lucida Handwriting" panose="03010101010101010101" pitchFamily="66" charset="0"/>
              </a:rPr>
              <a:t>Salana</a:t>
            </a:r>
            <a:r>
              <a:rPr lang="en-US" sz="3200" b="1" dirty="0">
                <a:latin typeface="Lucida Handwriting" panose="03010101010101010101" pitchFamily="66" charset="0"/>
              </a:rPr>
              <a:t> held?</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41967"/>
            <a:ext cx="9115590" cy="1077218"/>
          </a:xfrm>
          <a:prstGeom prst="rect">
            <a:avLst/>
          </a:prstGeom>
        </p:spPr>
        <p:txBody>
          <a:bodyPr wrap="square">
            <a:spAutoFit/>
          </a:bodyPr>
          <a:lstStyle/>
          <a:p>
            <a:pPr algn="ctr"/>
            <a:r>
              <a:rPr lang="da-DK" sz="3200" b="1" dirty="0">
                <a:latin typeface="Lucida Handwriting" panose="03010101010101010101" pitchFamily="66" charset="0"/>
              </a:rPr>
              <a:t>27th December 1891</a:t>
            </a:r>
          </a:p>
          <a:p>
            <a:pPr algn="ctr"/>
            <a:r>
              <a:rPr lang="da-DK" sz="3200" dirty="0">
                <a:effectLst>
                  <a:outerShdw blurRad="38100" dist="38100" dir="2700000" algn="tl">
                    <a:srgbClr val="000000">
                      <a:alpha val="43137"/>
                    </a:srgbClr>
                  </a:outerShdw>
                </a:effectLst>
                <a:latin typeface="Lucida Handwriting" panose="03010101010101010101" pitchFamily="66" charset="0"/>
              </a:rPr>
              <a:t>in Aqsa Mosque Qadian</a:t>
            </a:r>
            <a:endParaRPr lang="en-GB" sz="6000" dirty="0">
              <a:effectLst>
                <a:outerShdw blurRad="38100" dist="38100" dir="2700000" algn="tl">
                  <a:srgbClr val="000000">
                    <a:alpha val="43137"/>
                  </a:srgbClr>
                </a:outerShdw>
              </a:effectLst>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569660"/>
          </a:xfrm>
          <a:prstGeom prst="rect">
            <a:avLst/>
          </a:prstGeom>
        </p:spPr>
        <p:txBody>
          <a:bodyPr wrap="square">
            <a:spAutoFit/>
          </a:bodyPr>
          <a:lstStyle/>
          <a:p>
            <a:pPr lvl="1" algn="ctr"/>
            <a:r>
              <a:rPr lang="en-US" sz="3200" b="1" dirty="0">
                <a:latin typeface="Lucida Handwriting" panose="03010101010101010101" pitchFamily="66" charset="0"/>
              </a:rPr>
              <a:t>What revelation  was revealed to the Promised Messiah (as) after the demise of His (as) Father?</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591829"/>
            <a:ext cx="9115590" cy="707886"/>
          </a:xfrm>
          <a:prstGeom prst="rect">
            <a:avLst/>
          </a:prstGeom>
        </p:spPr>
        <p:txBody>
          <a:bodyPr wrap="square">
            <a:spAutoFit/>
          </a:bodyPr>
          <a:lstStyle/>
          <a:p>
            <a:pPr algn="ctr"/>
            <a:r>
              <a:rPr lang="ur-PK" sz="4000" dirty="0">
                <a:latin typeface="noorehuda" panose="02000500000000020004" pitchFamily="2" charset="-78"/>
                <a:cs typeface="noorehuda" panose="02000500000000020004" pitchFamily="2" charset="-78"/>
              </a:rPr>
              <a:t>أَلَيْسَ اللَّهُ بِكَافٍ عَبْدَهُ</a:t>
            </a:r>
            <a:endParaRPr lang="en-GB" sz="8000" dirty="0">
              <a:effectLst>
                <a:outerShdw blurRad="38100" dist="38100" dir="2700000" algn="tl">
                  <a:srgbClr val="000000">
                    <a:alpha val="43137"/>
                  </a:srgbClr>
                </a:outerShdw>
              </a:effectLst>
              <a:latin typeface="noorehuda" panose="02000500000000020004" pitchFamily="2" charset="-78"/>
              <a:cs typeface="noorehuda" panose="02000500000000020004" pitchFamily="2" charset="-78"/>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596062"/>
            <a:ext cx="9115590" cy="1077218"/>
          </a:xfrm>
          <a:prstGeom prst="rect">
            <a:avLst/>
          </a:prstGeom>
        </p:spPr>
        <p:txBody>
          <a:bodyPr wrap="square">
            <a:spAutoFit/>
          </a:bodyPr>
          <a:lstStyle/>
          <a:p>
            <a:pPr algn="ctr"/>
            <a:r>
              <a:rPr lang="en-GB" sz="3200" b="1" dirty="0">
                <a:latin typeface="Lucida Handwriting" panose="03010101010101010101" pitchFamily="66" charset="0"/>
                <a:cs typeface="noorehuda" panose="02000500000000020004" pitchFamily="2" charset="-78"/>
              </a:rPr>
              <a:t>Translation: Is Allah not sufficient for His servant?</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What is the name of the first Khalifah of the Promised Messiah (as)?</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1200329"/>
          </a:xfrm>
          <a:prstGeom prst="rect">
            <a:avLst/>
          </a:prstGeom>
        </p:spPr>
        <p:txBody>
          <a:bodyPr wrap="square">
            <a:spAutoFit/>
          </a:bodyPr>
          <a:lstStyle/>
          <a:p>
            <a:pPr algn="ctr"/>
            <a:r>
              <a:rPr lang="en-GB" sz="3600" b="1" dirty="0">
                <a:latin typeface="Lucida Handwriting" panose="03010101010101010101" pitchFamily="66" charset="0"/>
              </a:rPr>
              <a:t> Hazrat Maulana Hakeem </a:t>
            </a:r>
            <a:r>
              <a:rPr lang="en-GB" sz="3600" b="1" dirty="0" err="1">
                <a:latin typeface="Lucida Handwriting" panose="03010101010101010101" pitchFamily="66" charset="0"/>
              </a:rPr>
              <a:t>Noorudin</a:t>
            </a:r>
            <a:r>
              <a:rPr lang="en-GB" sz="3600" b="1" dirty="0">
                <a:latin typeface="Lucida Handwriting" panose="03010101010101010101" pitchFamily="66" charset="0"/>
              </a:rPr>
              <a:t> </a:t>
            </a:r>
            <a:r>
              <a:rPr lang="en-GB" sz="2400" b="1" dirty="0">
                <a:latin typeface="Lucida Handwriting" panose="03010101010101010101" pitchFamily="66" charset="0"/>
              </a:rPr>
              <a:t>ra</a:t>
            </a:r>
            <a:r>
              <a:rPr lang="en-GB" sz="3600" b="1" dirty="0">
                <a:latin typeface="Lucida Handwriting" panose="03010101010101010101" pitchFamily="66" charset="0"/>
              </a:rPr>
              <a:t> </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and where was Khalifah-tul-Masih (I) </a:t>
            </a:r>
            <a:r>
              <a:rPr lang="en-US" sz="2000" b="1" dirty="0">
                <a:latin typeface="Lucida Handwriting" panose="03010101010101010101" pitchFamily="66" charset="0"/>
              </a:rPr>
              <a:t>ra</a:t>
            </a:r>
            <a:r>
              <a:rPr lang="en-US" sz="3200" b="1" dirty="0">
                <a:latin typeface="Lucida Handwriting" panose="03010101010101010101" pitchFamily="66" charset="0"/>
              </a:rPr>
              <a:t> born?</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err="1">
                <a:latin typeface="Lucida Handwriting" panose="03010101010101010101" pitchFamily="66" charset="0"/>
              </a:rPr>
              <a:t>Bhera</a:t>
            </a:r>
            <a:r>
              <a:rPr lang="en-GB" sz="3200" b="1" dirty="0">
                <a:latin typeface="Lucida Handwriting" panose="03010101010101010101" pitchFamily="66" charset="0"/>
              </a:rPr>
              <a:t> in Punjab in 1841</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older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7-10-year-old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spTree>
    <p:extLst>
      <p:ext uri="{BB962C8B-B14F-4D97-AF65-F5344CB8AC3E}">
        <p14:creationId xmlns:p14="http://schemas.microsoft.com/office/powerpoint/2010/main" val="3392439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840425"/>
            <a:ext cx="9967994" cy="4001095"/>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a:t>
            </a:r>
          </a:p>
          <a:p>
            <a:pPr algn="ctr"/>
            <a:endParaRPr lang="en-US" b="1" dirty="0">
              <a:solidFill>
                <a:schemeClr val="bg1"/>
              </a:solidFill>
            </a:endParaRPr>
          </a:p>
          <a:p>
            <a:r>
              <a:rPr lang="en-US" dirty="0"/>
              <a:t>From the moral point of view the Arabs were a contradictory people. They suffered from some extreme moral defects but at the same time they possessed some admirable qualities. They were given to excessive drinking. To become drunk and to run wild under the effect of drink was for them a virtue, not a vice. Their conception of a gentleman was one who should entertain his friends and </a:t>
            </a:r>
            <a:r>
              <a:rPr lang="en-GB" dirty="0"/>
              <a:t>neighbours</a:t>
            </a:r>
            <a:r>
              <a:rPr lang="en-US" dirty="0"/>
              <a:t> to drinking bouts. Every rich man would hold a drinking party at least five times a day. Gambling was their national sport. But they had made of it a fine art. They did not gamble in order to become rich. Winners were expected to entertain their friends. In times of war, funds were collected through gambling. Even today we have the institution of prize-bonds to raise money for war. The institution has been resuscitated in our time by the people of Europe and America. But they should remember that in this they only imitate the Arabs. When war came, Arabian tribes would hold a gambling party. Whoever won had to bear the greater part of the expenses of the war.</a:t>
            </a:r>
            <a:endParaRPr lang="en-GB" dirty="0"/>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427647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48" name="Octagon 47">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Wise Words</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207936" y="1396054"/>
            <a:ext cx="7446781" cy="2862322"/>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 met an Ahmadi called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Mashood</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Ahmad who told me about his previous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Mulaqat</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which had been some years previously. He said that on the night before meeting Huzoor he had been burgled and most of his valuable possessions and all of his clothes had been stolen. He had no money or time to go shopping and so he appeared at his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Mulaqat</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in very basic clothes and felt very embarrassed by his appearance.</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Thus, as soon as he entered he told Huzoor about the burglary and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apologised</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about his attire. Upon hearing the story, Huzoor said:</a:t>
            </a: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9" name="Picture 8" descr="Logo&#10;&#10;Description automatically generated">
            <a:extLst>
              <a:ext uri="{FF2B5EF4-FFF2-40B4-BE49-F238E27FC236}">
                <a16:creationId xmlns:a16="http://schemas.microsoft.com/office/drawing/2014/main" id="{8A0C1B15-089F-4C43-87AC-58290085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3" name="Rectangle 2"/>
          <p:cNvSpPr/>
          <p:nvPr/>
        </p:nvSpPr>
        <p:spPr>
          <a:xfrm>
            <a:off x="1207936" y="4079343"/>
            <a:ext cx="7233820" cy="646331"/>
          </a:xfrm>
          <a:prstGeom prst="rect">
            <a:avLst/>
          </a:prstGeom>
        </p:spPr>
        <p:txBody>
          <a:bodyPr wrap="square">
            <a:spAutoFit/>
          </a:bodyPr>
          <a:lstStyle/>
          <a:p>
            <a:r>
              <a:rPr lang="en-US" b="1" i="1" dirty="0">
                <a:solidFill>
                  <a:schemeClr val="accent5">
                    <a:lumMod val="50000"/>
                  </a:schemeClr>
                </a:solidFill>
                <a:latin typeface="Adobe Devanagari" panose="02040503050201020203" pitchFamily="18" charset="0"/>
                <a:cs typeface="Adobe Devanagari" panose="02040503050201020203" pitchFamily="18" charset="0"/>
              </a:rPr>
              <a:t>“Do not worry at all – perhaps the burglar needed the clothes more than you.”</a:t>
            </a:r>
          </a:p>
        </p:txBody>
      </p:sp>
      <p:sp>
        <p:nvSpPr>
          <p:cNvPr id="10" name="Rectangle 9">
            <a:extLst>
              <a:ext uri="{FF2B5EF4-FFF2-40B4-BE49-F238E27FC236}">
                <a16:creationId xmlns:a16="http://schemas.microsoft.com/office/drawing/2014/main" id="{971C9402-24DF-441A-A0B0-5503BFBE0680}"/>
              </a:ext>
            </a:extLst>
          </p:cNvPr>
          <p:cNvSpPr/>
          <p:nvPr/>
        </p:nvSpPr>
        <p:spPr>
          <a:xfrm>
            <a:off x="1271563" y="4538616"/>
            <a:ext cx="7446781" cy="923330"/>
          </a:xfrm>
          <a:prstGeom prst="rect">
            <a:avLst/>
          </a:prstGeom>
        </p:spPr>
        <p:txBody>
          <a:bodyPr wrap="square">
            <a:spAutoFit/>
          </a:bodyPr>
          <a:lstStyle/>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230332727"/>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48" name="Octagon 47">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Wise Words</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207936" y="1396054"/>
            <a:ext cx="7446781" cy="1200329"/>
          </a:xfrm>
          <a:prstGeom prst="rect">
            <a:avLst/>
          </a:prstGeom>
        </p:spPr>
        <p:txBody>
          <a:bodyPr wrap="square">
            <a:spAutoFit/>
          </a:bodyPr>
          <a:lstStyle/>
          <a:p>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Mashood</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sahib said he was astonished by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kindness and also the wisdom within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words. Speaking about the incident,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Mashood</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sahib said:</a:t>
            </a: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9" name="Picture 8" descr="Logo&#10;&#10;Description automatically generated">
            <a:extLst>
              <a:ext uri="{FF2B5EF4-FFF2-40B4-BE49-F238E27FC236}">
                <a16:creationId xmlns:a16="http://schemas.microsoft.com/office/drawing/2014/main" id="{8A0C1B15-089F-4C43-87AC-58290085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3" name="Rectangle 2"/>
          <p:cNvSpPr/>
          <p:nvPr/>
        </p:nvSpPr>
        <p:spPr>
          <a:xfrm>
            <a:off x="1203292" y="2540505"/>
            <a:ext cx="7233820" cy="1200329"/>
          </a:xfrm>
          <a:prstGeom prst="rect">
            <a:avLst/>
          </a:prstGeom>
        </p:spPr>
        <p:txBody>
          <a:bodyPr wrap="square">
            <a:spAutoFit/>
          </a:bodyPr>
          <a:lstStyle/>
          <a:p>
            <a:r>
              <a:rPr lang="en-US" b="1" i="1" dirty="0">
                <a:solidFill>
                  <a:schemeClr val="accent6">
                    <a:lumMod val="50000"/>
                  </a:schemeClr>
                </a:solidFill>
                <a:latin typeface="Adobe Devanagari" panose="02040503050201020203" pitchFamily="18" charset="0"/>
                <a:cs typeface="Adobe Devanagari" panose="02040503050201020203" pitchFamily="18" charset="0"/>
              </a:rPr>
              <a:t>“After hearing </a:t>
            </a:r>
            <a:r>
              <a:rPr lang="en-US" b="1" i="1" dirty="0" err="1">
                <a:solidFill>
                  <a:schemeClr val="accent6">
                    <a:lumMod val="50000"/>
                  </a:schemeClr>
                </a:solidFill>
                <a:latin typeface="Adobe Devanagari" panose="02040503050201020203" pitchFamily="18" charset="0"/>
                <a:cs typeface="Adobe Devanagari" panose="02040503050201020203" pitchFamily="18" charset="0"/>
              </a:rPr>
              <a:t>Huzoor’s</a:t>
            </a:r>
            <a:r>
              <a:rPr lang="en-US" b="1" i="1" dirty="0">
                <a:solidFill>
                  <a:schemeClr val="accent6">
                    <a:lumMod val="50000"/>
                  </a:schemeClr>
                </a:solidFill>
                <a:latin typeface="Adobe Devanagari" panose="02040503050201020203" pitchFamily="18" charset="0"/>
                <a:cs typeface="Adobe Devanagari" panose="02040503050201020203" pitchFamily="18" charset="0"/>
              </a:rPr>
              <a:t> words I never again felt any worry about the losses that I had incurred – even though they were significant and I did not have any insurance. And ever since that day I have seen blessings in my life and Allah has helped me repeatedly.”</a:t>
            </a:r>
          </a:p>
        </p:txBody>
      </p:sp>
    </p:spTree>
    <p:extLst>
      <p:ext uri="{BB962C8B-B14F-4D97-AF65-F5344CB8AC3E}">
        <p14:creationId xmlns:p14="http://schemas.microsoft.com/office/powerpoint/2010/main" val="4053367405"/>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utdoor, sunset, silhouette, sun&#10;&#10;Description automatically generated">
            <a:extLst>
              <a:ext uri="{FF2B5EF4-FFF2-40B4-BE49-F238E27FC236}">
                <a16:creationId xmlns:a16="http://schemas.microsoft.com/office/drawing/2014/main" id="{AE473E49-4A65-460E-A8F2-FB7BEC724F8A}"/>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856242" y="0"/>
            <a:ext cx="11335758" cy="6858000"/>
          </a:xfrm>
          <a:prstGeom prst="rect">
            <a:avLst/>
          </a:prstGeom>
        </p:spPr>
      </p:pic>
      <p:sp>
        <p:nvSpPr>
          <p:cNvPr id="3" name="Rectangle 2"/>
          <p:cNvSpPr/>
          <p:nvPr/>
        </p:nvSpPr>
        <p:spPr>
          <a:xfrm>
            <a:off x="0" y="-14514"/>
            <a:ext cx="8562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313215" y="441298"/>
            <a:ext cx="10878785"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God exists, and is All-Loving, then why is there suffering in the world?</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910954"/>
            <a:ext cx="9566249" cy="1711687"/>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are some types of suffering in the world?</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Has God given us free will?</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is Jihad?</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has suffering helped the development of humans?</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If we had a life of no suffering what would be the problem(s)?</a:t>
            </a: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526001" y="2325401"/>
            <a:ext cx="3168753"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14</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February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ise hand on zoom 1">
            <a:extLst>
              <a:ext uri="{FF2B5EF4-FFF2-40B4-BE49-F238E27FC236}">
                <a16:creationId xmlns:a16="http://schemas.microsoft.com/office/drawing/2014/main" id="{FB17368F-B8C0-4BCD-A82E-7E639B2D3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8" y="-14514"/>
            <a:ext cx="3168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se hand on zoom 2">
            <a:extLst>
              <a:ext uri="{FF2B5EF4-FFF2-40B4-BE49-F238E27FC236}">
                <a16:creationId xmlns:a16="http://schemas.microsoft.com/office/drawing/2014/main" id="{0D48D45D-D95C-4B13-8058-BA333661E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350" y="0"/>
            <a:ext cx="3168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14234F-311D-49B7-A843-BA6FEAFD4E33}"/>
              </a:ext>
            </a:extLst>
          </p:cNvPr>
          <p:cNvSpPr/>
          <p:nvPr/>
        </p:nvSpPr>
        <p:spPr>
          <a:xfrm>
            <a:off x="-1" y="-14514"/>
            <a:ext cx="4511675"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503553" y="1836693"/>
            <a:ext cx="3504565" cy="317009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a mobile phone</a:t>
            </a:r>
          </a:p>
        </p:txBody>
      </p:sp>
      <p:sp>
        <p:nvSpPr>
          <p:cNvPr id="4" name="Arrow: Right 3">
            <a:extLst>
              <a:ext uri="{FF2B5EF4-FFF2-40B4-BE49-F238E27FC236}">
                <a16:creationId xmlns:a16="http://schemas.microsoft.com/office/drawing/2014/main" id="{0AE0B5C3-DD04-4978-9BFB-B088EF165A7A}"/>
              </a:ext>
            </a:extLst>
          </p:cNvPr>
          <p:cNvSpPr/>
          <p:nvPr/>
        </p:nvSpPr>
        <p:spPr>
          <a:xfrm rot="19453980">
            <a:off x="7700658" y="5576671"/>
            <a:ext cx="1360949" cy="648290"/>
          </a:xfrm>
          <a:prstGeom prst="rightArrow">
            <a:avLst>
              <a:gd name="adj1" fmla="val 32007"/>
              <a:gd name="adj2" fmla="val 7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021775"/>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4234F-311D-49B7-A843-BA6FEAFD4E33}"/>
              </a:ext>
            </a:extLst>
          </p:cNvPr>
          <p:cNvSpPr/>
          <p:nvPr/>
        </p:nvSpPr>
        <p:spPr>
          <a:xfrm>
            <a:off x="-1" y="-14514"/>
            <a:ext cx="12192001" cy="15715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861376" y="233631"/>
            <a:ext cx="10469247" cy="132343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a:t>
            </a:r>
            <a:r>
              <a:rPr lang="en-GB" sz="4000">
                <a:solidFill>
                  <a:schemeClr val="bg1"/>
                </a:solidFill>
                <a:latin typeface="Arial Black" panose="020B0A04020102020204" pitchFamily="34" charset="0"/>
              </a:rPr>
              <a:t>Windows or </a:t>
            </a:r>
            <a:r>
              <a:rPr lang="en-GB" sz="4000" dirty="0">
                <a:solidFill>
                  <a:schemeClr val="bg1"/>
                </a:solidFill>
                <a:latin typeface="Arial Black" panose="020B0A04020102020204" pitchFamily="34" charset="0"/>
              </a:rPr>
              <a:t>Mac</a:t>
            </a:r>
          </a:p>
        </p:txBody>
      </p:sp>
      <p:pic>
        <p:nvPicPr>
          <p:cNvPr id="5" name="Picture 4" descr="Graphical user interface, text, application&#10;&#10;Description automatically generated">
            <a:extLst>
              <a:ext uri="{FF2B5EF4-FFF2-40B4-BE49-F238E27FC236}">
                <a16:creationId xmlns:a16="http://schemas.microsoft.com/office/drawing/2014/main" id="{4FBEA250-6308-4BD0-9E61-EB5213BDF321}"/>
              </a:ext>
            </a:extLst>
          </p:cNvPr>
          <p:cNvPicPr>
            <a:picLocks noChangeAspect="1"/>
          </p:cNvPicPr>
          <p:nvPr/>
        </p:nvPicPr>
        <p:blipFill rotWithShape="1">
          <a:blip r:embed="rId2">
            <a:extLst>
              <a:ext uri="{28A0092B-C50C-407E-A947-70E740481C1C}">
                <a14:useLocalDpi xmlns:a14="http://schemas.microsoft.com/office/drawing/2010/main" val="0"/>
              </a:ext>
            </a:extLst>
          </a:blip>
          <a:srcRect t="70700"/>
          <a:stretch/>
        </p:blipFill>
        <p:spPr>
          <a:xfrm>
            <a:off x="1488758" y="5316445"/>
            <a:ext cx="9214484" cy="1489864"/>
          </a:xfrm>
          <a:prstGeom prst="rect">
            <a:avLst/>
          </a:prstGeom>
        </p:spPr>
      </p:pic>
      <p:pic>
        <p:nvPicPr>
          <p:cNvPr id="2050" name="Picture 2" descr="Image result for how to raise hand in zoom windows">
            <a:extLst>
              <a:ext uri="{FF2B5EF4-FFF2-40B4-BE49-F238E27FC236}">
                <a16:creationId xmlns:a16="http://schemas.microsoft.com/office/drawing/2014/main" id="{23233F92-9A42-4AE4-B974-0DE3BD74CD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62"/>
          <a:stretch/>
        </p:blipFill>
        <p:spPr bwMode="auto">
          <a:xfrm>
            <a:off x="1866899" y="1557070"/>
            <a:ext cx="8458199" cy="375937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a:extLst>
              <a:ext uri="{FF2B5EF4-FFF2-40B4-BE49-F238E27FC236}">
                <a16:creationId xmlns:a16="http://schemas.microsoft.com/office/drawing/2014/main" id="{0BA40FBA-6C18-4510-83D5-BE2983368D4C}"/>
              </a:ext>
            </a:extLst>
          </p:cNvPr>
          <p:cNvSpPr/>
          <p:nvPr/>
        </p:nvSpPr>
        <p:spPr>
          <a:xfrm>
            <a:off x="3718558" y="2963721"/>
            <a:ext cx="2377440" cy="946072"/>
          </a:xfrm>
          <a:prstGeom prst="wedgeRectCallout">
            <a:avLst>
              <a:gd name="adj1" fmla="val -21474"/>
              <a:gd name="adj2" fmla="val 1204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First: Open participants panel</a:t>
            </a:r>
          </a:p>
          <a:p>
            <a:pPr algn="ctr"/>
            <a:endParaRPr lang="en-GB" dirty="0"/>
          </a:p>
        </p:txBody>
      </p:sp>
      <p:sp>
        <p:nvSpPr>
          <p:cNvPr id="9" name="Speech Bubble: Rectangle 8">
            <a:extLst>
              <a:ext uri="{FF2B5EF4-FFF2-40B4-BE49-F238E27FC236}">
                <a16:creationId xmlns:a16="http://schemas.microsoft.com/office/drawing/2014/main" id="{230352EA-9416-4F8A-8EE7-A78DA8AE1DCA}"/>
              </a:ext>
            </a:extLst>
          </p:cNvPr>
          <p:cNvSpPr/>
          <p:nvPr/>
        </p:nvSpPr>
        <p:spPr>
          <a:xfrm>
            <a:off x="9022080" y="3627120"/>
            <a:ext cx="1828800" cy="111252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Then, click on the Raise hand button here</a:t>
            </a:r>
          </a:p>
        </p:txBody>
      </p:sp>
    </p:spTree>
    <p:extLst>
      <p:ext uri="{BB962C8B-B14F-4D97-AF65-F5344CB8AC3E}">
        <p14:creationId xmlns:p14="http://schemas.microsoft.com/office/powerpoint/2010/main" val="2287006193"/>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523220"/>
          </a:xfrm>
          <a:prstGeom prst="rect">
            <a:avLst/>
          </a:prstGeom>
        </p:spPr>
        <p:txBody>
          <a:bodyPr wrap="square">
            <a:spAutoFit/>
          </a:bodyPr>
          <a:lstStyle/>
          <a:p>
            <a:pPr algn="ctr"/>
            <a:r>
              <a:rPr lang="en-GB" sz="2800" dirty="0" err="1">
                <a:solidFill>
                  <a:schemeClr val="accent6">
                    <a:lumMod val="50000"/>
                  </a:schemeClr>
                </a:solidFill>
                <a:latin typeface="Adobe Devanagari" panose="02040503050201020203" pitchFamily="18" charset="0"/>
                <a:cs typeface="Adobe Devanagari" panose="02040503050201020203" pitchFamily="18" charset="0"/>
              </a:rPr>
              <a:t>Subhana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Rabbiyal-a‘la</a:t>
            </a:r>
            <a:r>
              <a:rPr lang="en-GB" sz="2800" dirty="0">
                <a:solidFill>
                  <a:schemeClr val="accent6">
                    <a:lumMod val="50000"/>
                  </a:schemeClr>
                </a:solidFill>
                <a:latin typeface="Adobe Devanagari" panose="02040503050201020203" pitchFamily="18" charset="0"/>
                <a:cs typeface="Adobe Devanagari" panose="02040503050201020203" pitchFamily="18" charset="0"/>
              </a:rPr>
              <a:t>.</a:t>
            </a:r>
          </a:p>
        </p:txBody>
      </p:sp>
      <p:sp>
        <p:nvSpPr>
          <p:cNvPr id="6" name="Rectangle 5"/>
          <p:cNvSpPr/>
          <p:nvPr/>
        </p:nvSpPr>
        <p:spPr>
          <a:xfrm>
            <a:off x="2386495" y="4566396"/>
            <a:ext cx="8181810" cy="461665"/>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Holy is my Lord, the Most High</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5358341" y="1418336"/>
            <a:ext cx="2238113" cy="646331"/>
          </a:xfrm>
          <a:prstGeom prst="rect">
            <a:avLst/>
          </a:prstGeom>
        </p:spPr>
        <p:txBody>
          <a:bodyPr wrap="none">
            <a:spAutoFit/>
          </a:bodyPr>
          <a:lstStyle/>
          <a:p>
            <a:r>
              <a:rPr lang="ar-SA" sz="3600" dirty="0">
                <a:effectLst/>
                <a:ea typeface="Calibri" panose="020F0502020204030204" pitchFamily="34" charset="0"/>
                <a:cs typeface="noorehuda" panose="02000500000000020004" pitchFamily="2" charset="-78"/>
              </a:rPr>
              <a:t>سُبْحَانَ رَبِّیَ الْاَعْلٰی</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5139642" y="1148860"/>
            <a:ext cx="2797561" cy="646331"/>
          </a:xfrm>
          <a:prstGeom prst="rect">
            <a:avLst/>
          </a:prstGeom>
        </p:spPr>
        <p:txBody>
          <a:bodyPr wrap="none">
            <a:spAutoFit/>
          </a:bodyPr>
          <a:lstStyle/>
          <a:p>
            <a:r>
              <a:rPr lang="ar-SA" sz="3600" dirty="0">
                <a:cs typeface="noorehuda" panose="02000500000000020004"/>
              </a:rPr>
              <a:t>اَلنَّاسُ كَأَسْنَانِ الْمُشْطِ</a:t>
            </a:r>
          </a:p>
        </p:txBody>
      </p:sp>
      <p:sp>
        <p:nvSpPr>
          <p:cNvPr id="8" name="Rectangle 7"/>
          <p:cNvSpPr/>
          <p:nvPr/>
        </p:nvSpPr>
        <p:spPr>
          <a:xfrm>
            <a:off x="3774778" y="1950306"/>
            <a:ext cx="5069849" cy="584775"/>
          </a:xfrm>
          <a:prstGeom prst="rect">
            <a:avLst/>
          </a:prstGeom>
        </p:spPr>
        <p:txBody>
          <a:bodyPr wrap="none">
            <a:spAutoFit/>
          </a:bodyPr>
          <a:lstStyle/>
          <a:p>
            <a:r>
              <a:rPr lang="en-GB" sz="3200" i="1" dirty="0">
                <a:latin typeface="Adobe Devanagari" panose="02040503050201020203" pitchFamily="18" charset="0"/>
                <a:cs typeface="Adobe Devanagari" panose="02040503050201020203" pitchFamily="18" charset="0"/>
              </a:rPr>
              <a:t>An-</a:t>
            </a:r>
            <a:r>
              <a:rPr lang="en-GB" sz="3200" i="1" dirty="0" err="1">
                <a:latin typeface="Adobe Devanagari" panose="02040503050201020203" pitchFamily="18" charset="0"/>
                <a:cs typeface="Adobe Devanagari" panose="02040503050201020203" pitchFamily="18" charset="0"/>
              </a:rPr>
              <a:t>naasu</a:t>
            </a:r>
            <a:r>
              <a:rPr lang="en-GB" sz="3200" i="1" dirty="0">
                <a:latin typeface="Adobe Devanagari" panose="02040503050201020203" pitchFamily="18" charset="0"/>
                <a:cs typeface="Adobe Devanagari" panose="02040503050201020203" pitchFamily="18" charset="0"/>
              </a:rPr>
              <a:t> ka </a:t>
            </a:r>
            <a:r>
              <a:rPr lang="en-GB" sz="3200" i="1" dirty="0" err="1">
                <a:latin typeface="Adobe Devanagari" panose="02040503050201020203" pitchFamily="18" charset="0"/>
                <a:cs typeface="Adobe Devanagari" panose="02040503050201020203" pitchFamily="18" charset="0"/>
              </a:rPr>
              <a:t>asnaa</a:t>
            </a:r>
            <a:r>
              <a:rPr lang="en-GB" sz="3200" i="1" dirty="0">
                <a:latin typeface="Adobe Devanagari" panose="02040503050201020203" pitchFamily="18" charset="0"/>
                <a:cs typeface="Adobe Devanagari" panose="02040503050201020203" pitchFamily="18" charset="0"/>
              </a:rPr>
              <a:t>-nil-</a:t>
            </a:r>
            <a:r>
              <a:rPr lang="en-GB" sz="3200" i="1" dirty="0" err="1">
                <a:latin typeface="Adobe Devanagari" panose="02040503050201020203" pitchFamily="18" charset="0"/>
                <a:cs typeface="Adobe Devanagari" panose="02040503050201020203" pitchFamily="18" charset="0"/>
              </a:rPr>
              <a:t>musht</a:t>
            </a:r>
            <a:endParaRPr lang="en-GB" sz="3200" i="1" dirty="0">
              <a:latin typeface="Adobe Devanagari" panose="02040503050201020203" pitchFamily="18" charset="0"/>
              <a:cs typeface="Adobe Devanagari" panose="02040503050201020203" pitchFamily="18" charset="0"/>
            </a:endParaRPr>
          </a:p>
        </p:txBody>
      </p:sp>
      <p:sp>
        <p:nvSpPr>
          <p:cNvPr id="9" name="Rectangle 8"/>
          <p:cNvSpPr/>
          <p:nvPr/>
        </p:nvSpPr>
        <p:spPr>
          <a:xfrm>
            <a:off x="2643211" y="2850464"/>
            <a:ext cx="7790421" cy="523220"/>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People are like the teeth of a comb.</a:t>
            </a:r>
          </a:p>
        </p:txBody>
      </p:sp>
      <p:sp>
        <p:nvSpPr>
          <p:cNvPr id="12" name="Rectangle 11">
            <a:extLst>
              <a:ext uri="{FF2B5EF4-FFF2-40B4-BE49-F238E27FC236}">
                <a16:creationId xmlns:a16="http://schemas.microsoft.com/office/drawing/2014/main" id="{647455F6-2202-415A-8AC3-9CA8AC3131BA}"/>
              </a:ext>
            </a:extLst>
          </p:cNvPr>
          <p:cNvSpPr/>
          <p:nvPr/>
        </p:nvSpPr>
        <p:spPr>
          <a:xfrm>
            <a:off x="8452842" y="4203007"/>
            <a:ext cx="2026510"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7" name="Rectangle 16">
            <a:extLst>
              <a:ext uri="{FF2B5EF4-FFF2-40B4-BE49-F238E27FC236}">
                <a16:creationId xmlns:a16="http://schemas.microsoft.com/office/drawing/2014/main" id="{B442294F-0E88-4B0D-8B81-43DB88FC06B3}"/>
              </a:ext>
            </a:extLst>
          </p:cNvPr>
          <p:cNvSpPr/>
          <p:nvPr/>
        </p:nvSpPr>
        <p:spPr>
          <a:xfrm>
            <a:off x="6419775" y="4200899"/>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4473633" y="4200899"/>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6471854" y="4440084"/>
            <a:ext cx="1913666" cy="1785104"/>
          </a:xfrm>
          <a:prstGeom prst="rect">
            <a:avLst/>
          </a:prstGeom>
        </p:spPr>
        <p:txBody>
          <a:bodyPr wrap="square">
            <a:spAutoFit/>
          </a:bodyPr>
          <a:lstStyle/>
          <a:p>
            <a:pPr algn="ctr"/>
            <a:r>
              <a:rPr lang="en-GB" sz="1800" dirty="0">
                <a:effectLst/>
                <a:latin typeface="Calibri" panose="020F0502020204030204" pitchFamily="34" charset="0"/>
                <a:ea typeface="Calibri" panose="020F0502020204030204" pitchFamily="34" charset="0"/>
                <a:cs typeface="Arial" panose="020B0604020202020204" pitchFamily="34" charset="0"/>
              </a:rPr>
              <a:t>What would happen if there was no brotherhood?</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2" name="Freeform 17">
            <a:extLst>
              <a:ext uri="{FF2B5EF4-FFF2-40B4-BE49-F238E27FC236}">
                <a16:creationId xmlns:a16="http://schemas.microsoft.com/office/drawing/2014/main" id="{125F4FFE-FF0E-482A-8A07-BB6B30479F6A}"/>
              </a:ext>
            </a:extLst>
          </p:cNvPr>
          <p:cNvSpPr>
            <a:spLocks noChangeArrowheads="1"/>
          </p:cNvSpPr>
          <p:nvPr/>
        </p:nvSpPr>
        <p:spPr bwMode="auto">
          <a:xfrm>
            <a:off x="9225649" y="572381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6" name="Rectangle 25">
            <a:extLst>
              <a:ext uri="{FF2B5EF4-FFF2-40B4-BE49-F238E27FC236}">
                <a16:creationId xmlns:a16="http://schemas.microsoft.com/office/drawing/2014/main" id="{1378CD84-8CFB-4CDB-82DE-9AFB4748D4EA}"/>
              </a:ext>
            </a:extLst>
          </p:cNvPr>
          <p:cNvSpPr/>
          <p:nvPr/>
        </p:nvSpPr>
        <p:spPr>
          <a:xfrm>
            <a:off x="8554261" y="4300838"/>
            <a:ext cx="1823670" cy="1200329"/>
          </a:xfrm>
          <a:prstGeom prst="rect">
            <a:avLst/>
          </a:prstGeom>
        </p:spPr>
        <p:txBody>
          <a:bodyPr wrap="square">
            <a:spAutoFit/>
          </a:bodyPr>
          <a:lstStyle/>
          <a:p>
            <a:pPr lvl="0" algn="ctr"/>
            <a:r>
              <a:rPr lang="en-US" dirty="0">
                <a:solidFill>
                  <a:schemeClr val="bg1"/>
                </a:solidFill>
                <a:effectLst>
                  <a:outerShdw blurRad="38100" dist="38100" dir="2700000" algn="tl">
                    <a:srgbClr val="000000">
                      <a:alpha val="43137"/>
                    </a:srgbClr>
                  </a:outerShdw>
                </a:effectLst>
                <a:latin typeface="Adobe Devanagari" panose="02040503050201020203" pitchFamily="18" charset="0"/>
              </a:rPr>
              <a:t>How has brotherhood changed the world?</a:t>
            </a:r>
            <a:endParaRPr lang="en-GB" dirty="0"/>
          </a:p>
        </p:txBody>
      </p:sp>
      <p:sp>
        <p:nvSpPr>
          <p:cNvPr id="28" name="Rectangle 27">
            <a:extLst>
              <a:ext uri="{FF2B5EF4-FFF2-40B4-BE49-F238E27FC236}">
                <a16:creationId xmlns:a16="http://schemas.microsoft.com/office/drawing/2014/main" id="{1378CD84-8CFB-4CDB-82DE-9AFB4748D4EA}"/>
              </a:ext>
            </a:extLst>
          </p:cNvPr>
          <p:cNvSpPr/>
          <p:nvPr/>
        </p:nvSpPr>
        <p:spPr>
          <a:xfrm>
            <a:off x="4630053" y="4743149"/>
            <a:ext cx="1632818" cy="1477328"/>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Why is brotherhood important?</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5186638" y="5721706"/>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7240388" y="571923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2530852" y="4200899"/>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2579287" y="4668151"/>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this Hadith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3250528" y="5710910"/>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endParaRPr lang="en-ID" sz="4400" b="1" spc="-150" dirty="0">
              <a:latin typeface="Adobe Devanagari" panose="02040503050201020203" pitchFamily="18" charset="0"/>
              <a:cs typeface="Adobe Devanagari" panose="02040503050201020203" pitchFamily="18" charset="0"/>
            </a:endParaRP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7465</TotalTime>
  <Words>1022</Words>
  <Application>Microsoft Office PowerPoint</Application>
  <PresentationFormat>Widescreen</PresentationFormat>
  <Paragraphs>115</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Adobe Devanagari</vt:lpstr>
      <vt:lpstr>Arial</vt:lpstr>
      <vt:lpstr>Arial Black</vt:lpstr>
      <vt:lpstr>Bahnschrift Condensed</vt:lpstr>
      <vt:lpstr>Calibri</vt:lpstr>
      <vt:lpstr>Gill Sans</vt:lpstr>
      <vt:lpstr>Lucida Fax</vt:lpstr>
      <vt:lpstr>Lucida Handwriting</vt:lpstr>
      <vt:lpstr>noorehuda</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654</cp:revision>
  <dcterms:created xsi:type="dcterms:W3CDTF">2019-07-17T04:47:58Z</dcterms:created>
  <dcterms:modified xsi:type="dcterms:W3CDTF">2021-02-06T14:06:30Z</dcterms:modified>
</cp:coreProperties>
</file>