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460" r:id="rId2"/>
    <p:sldId id="429" r:id="rId3"/>
    <p:sldId id="487" r:id="rId4"/>
    <p:sldId id="488" r:id="rId5"/>
    <p:sldId id="412" r:id="rId6"/>
    <p:sldId id="461" r:id="rId7"/>
    <p:sldId id="482" r:id="rId8"/>
    <p:sldId id="479" r:id="rId9"/>
    <p:sldId id="476" r:id="rId10"/>
    <p:sldId id="464" r:id="rId11"/>
    <p:sldId id="465" r:id="rId12"/>
    <p:sldId id="469" r:id="rId13"/>
    <p:sldId id="466" r:id="rId14"/>
    <p:sldId id="470" r:id="rId15"/>
    <p:sldId id="471" r:id="rId16"/>
    <p:sldId id="472" r:id="rId17"/>
    <p:sldId id="473" r:id="rId18"/>
    <p:sldId id="474" r:id="rId19"/>
    <p:sldId id="475" r:id="rId20"/>
    <p:sldId id="483" r:id="rId21"/>
    <p:sldId id="489" r:id="rId22"/>
    <p:sldId id="484" r:id="rId23"/>
    <p:sldId id="480" r:id="rId24"/>
    <p:sldId id="486" r:id="rId25"/>
    <p:sldId id="477" r:id="rId26"/>
    <p:sldId id="478" r:id="rId27"/>
    <p:sldId id="445" r:id="rId28"/>
    <p:sldId id="4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57" d="100"/>
          <a:sy n="57" d="100"/>
        </p:scale>
        <p:origin x="954" y="72"/>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13/02/2021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13/02/2021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14</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th</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February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11</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When did the Promised Messiah (as) pass away?</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dirty="0">
                <a:effectLst>
                  <a:outerShdw blurRad="38100" dist="38100" dir="2700000" algn="tl">
                    <a:srgbClr val="000000">
                      <a:alpha val="43137"/>
                    </a:srgbClr>
                  </a:outerShdw>
                </a:effectLst>
                <a:latin typeface="Lucida Handwriting" panose="03010101010101010101" pitchFamily="66" charset="0"/>
              </a:rPr>
              <a:t>26</a:t>
            </a:r>
            <a:r>
              <a:rPr lang="en-US" sz="3200" baseline="30000" dirty="0">
                <a:effectLst>
                  <a:outerShdw blurRad="38100" dist="38100" dir="2700000" algn="tl">
                    <a:srgbClr val="000000">
                      <a:alpha val="43137"/>
                    </a:srgbClr>
                  </a:outerShdw>
                </a:effectLst>
                <a:latin typeface="Lucida Handwriting" panose="03010101010101010101" pitchFamily="66" charset="0"/>
              </a:rPr>
              <a:t>th</a:t>
            </a:r>
            <a:r>
              <a:rPr lang="en-US" sz="3200" dirty="0">
                <a:effectLst>
                  <a:outerShdw blurRad="38100" dist="38100" dir="2700000" algn="tl">
                    <a:srgbClr val="000000">
                      <a:alpha val="43137"/>
                    </a:srgbClr>
                  </a:outerShdw>
                </a:effectLst>
                <a:latin typeface="Lucida Handwriting" panose="03010101010101010101" pitchFamily="66" charset="0"/>
              </a:rPr>
              <a:t> May 1908, in Lahore</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were the last words of The Promised Messiah (as)?</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1569660"/>
          </a:xfrm>
          <a:prstGeom prst="rect">
            <a:avLst/>
          </a:prstGeom>
        </p:spPr>
        <p:txBody>
          <a:bodyPr wrap="square">
            <a:spAutoFit/>
          </a:bodyPr>
          <a:lstStyle/>
          <a:p>
            <a:pPr algn="ctr"/>
            <a:r>
              <a:rPr lang="en-GB" sz="3200" dirty="0">
                <a:latin typeface="Lucida Handwriting" panose="03010101010101010101" pitchFamily="66" charset="0"/>
              </a:rPr>
              <a:t>“</a:t>
            </a:r>
            <a:r>
              <a:rPr lang="ur-PK" sz="3200" dirty="0">
                <a:latin typeface="Lucida Handwriting" panose="03010101010101010101" pitchFamily="66" charset="0"/>
              </a:rPr>
              <a:t>اللہ میرے پیارے اللہ</a:t>
            </a:r>
            <a:r>
              <a:rPr lang="en-GB" sz="3200" dirty="0">
                <a:latin typeface="Lucida Handwriting" panose="03010101010101010101" pitchFamily="66" charset="0"/>
              </a:rPr>
              <a:t>”</a:t>
            </a:r>
            <a:endParaRPr lang="ur-PK" sz="3200" dirty="0">
              <a:latin typeface="Lucida Handwriting" panose="03010101010101010101" pitchFamily="66" charset="0"/>
            </a:endParaRPr>
          </a:p>
          <a:p>
            <a:pPr algn="ctr"/>
            <a:r>
              <a:rPr lang="en-GB" sz="3200" dirty="0">
                <a:latin typeface="Lucida Handwriting" panose="03010101010101010101" pitchFamily="66" charset="0"/>
              </a:rPr>
              <a:t>Translation:</a:t>
            </a:r>
          </a:p>
          <a:p>
            <a:pPr algn="ctr"/>
            <a:r>
              <a:rPr lang="en-GB" sz="3200" dirty="0">
                <a:latin typeface="Lucida Handwriting" panose="03010101010101010101" pitchFamily="66" charset="0"/>
              </a:rPr>
              <a:t>“Allah, my beloved Allah”</a:t>
            </a:r>
            <a:endParaRPr lang="en-GB" sz="60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did Khalifah-tul-Masih I (ra) pass away?</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596062"/>
            <a:ext cx="9115590" cy="584775"/>
          </a:xfrm>
          <a:prstGeom prst="rect">
            <a:avLst/>
          </a:prstGeom>
        </p:spPr>
        <p:txBody>
          <a:bodyPr wrap="square">
            <a:spAutoFit/>
          </a:bodyPr>
          <a:lstStyle/>
          <a:p>
            <a:pPr algn="ctr"/>
            <a:r>
              <a:rPr lang="en-GB" sz="3200" b="1" dirty="0">
                <a:latin typeface="Lucida Handwriting" panose="03010101010101010101" pitchFamily="66" charset="0"/>
                <a:cs typeface="noorehuda" panose="02000500000000020004" pitchFamily="2" charset="-78"/>
              </a:rPr>
              <a:t>13</a:t>
            </a:r>
            <a:r>
              <a:rPr lang="en-GB" sz="3200" b="1" baseline="30000" dirty="0">
                <a:latin typeface="Lucida Handwriting" panose="03010101010101010101" pitchFamily="66" charset="0"/>
                <a:cs typeface="noorehuda" panose="02000500000000020004" pitchFamily="2" charset="-78"/>
              </a:rPr>
              <a:t>th</a:t>
            </a:r>
            <a:r>
              <a:rPr lang="en-GB" sz="3200" b="1" dirty="0">
                <a:latin typeface="Lucida Handwriting" panose="03010101010101010101" pitchFamily="66" charset="0"/>
                <a:cs typeface="noorehuda" panose="02000500000000020004" pitchFamily="2" charset="-78"/>
              </a:rPr>
              <a:t> March 1914</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is the name of the second Khalifah of the Promised Messiah (as)?</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200329"/>
          </a:xfrm>
          <a:prstGeom prst="rect">
            <a:avLst/>
          </a:prstGeom>
        </p:spPr>
        <p:txBody>
          <a:bodyPr wrap="square">
            <a:spAutoFit/>
          </a:bodyPr>
          <a:lstStyle/>
          <a:p>
            <a:pPr algn="ctr"/>
            <a:r>
              <a:rPr lang="en-GB" sz="3600" b="1" dirty="0">
                <a:latin typeface="Lucida Handwriting" panose="03010101010101010101" pitchFamily="66" charset="0"/>
              </a:rPr>
              <a:t> Hazrat Mirza Bashiruddin Mahmood Ahmad </a:t>
            </a:r>
            <a:r>
              <a:rPr lang="en-GB" sz="2400" b="1" dirty="0">
                <a:latin typeface="Lucida Handwriting" panose="03010101010101010101" pitchFamily="66" charset="0"/>
              </a:rPr>
              <a:t>ra</a:t>
            </a:r>
            <a:r>
              <a:rPr lang="en-GB" sz="3600" b="1" dirty="0">
                <a:latin typeface="Lucida Handwriting" panose="03010101010101010101" pitchFamily="66" charset="0"/>
              </a:rPr>
              <a:t> </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where was Khalifah-tul-Masih (II) </a:t>
            </a:r>
            <a:r>
              <a:rPr lang="en-US" sz="2000" b="1" dirty="0">
                <a:latin typeface="Lucida Handwriting" panose="03010101010101010101" pitchFamily="66" charset="0"/>
              </a:rPr>
              <a:t>ra</a:t>
            </a:r>
            <a:r>
              <a:rPr lang="en-US" sz="3200" b="1" dirty="0">
                <a:latin typeface="Lucida Handwriting" panose="03010101010101010101" pitchFamily="66" charset="0"/>
              </a:rPr>
              <a:t> born?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latin typeface="Lucida Handwriting" panose="03010101010101010101" pitchFamily="66" charset="0"/>
              </a:rPr>
              <a:t>12</a:t>
            </a:r>
            <a:r>
              <a:rPr lang="en-GB" sz="3200" b="1" baseline="30000" dirty="0">
                <a:latin typeface="Lucida Handwriting" panose="03010101010101010101" pitchFamily="66" charset="0"/>
              </a:rPr>
              <a:t>th</a:t>
            </a:r>
            <a:r>
              <a:rPr lang="en-GB" sz="3200" b="1" dirty="0">
                <a:latin typeface="Lucida Handwriting" panose="03010101010101010101" pitchFamily="66" charset="0"/>
              </a:rPr>
              <a:t> January 1889</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555093"/>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latin typeface="Century Gothic" panose="020B0502020202020204" pitchFamily="34" charset="0"/>
              </a:rPr>
              <a:t>Of the amenities of civilized life, the Arabs knew nothing. Their chief occupation was trade, and to this end they sent their caravans to far-off places, such as Abyssinia, Syria, Palestine and even India. The rich among them were great admirers of Indian swords. Their clothing needs were supplied largely by Yemen and Syria. The trading </a:t>
            </a:r>
            <a:r>
              <a:rPr lang="en-US" dirty="0" err="1">
                <a:latin typeface="Century Gothic" panose="020B0502020202020204" pitchFamily="34" charset="0"/>
              </a:rPr>
              <a:t>centres</a:t>
            </a:r>
            <a:r>
              <a:rPr lang="en-US" dirty="0">
                <a:latin typeface="Century Gothic" panose="020B0502020202020204" pitchFamily="34" charset="0"/>
              </a:rPr>
              <a:t> were the towns. The rest of Arabia, excepting Yemen and some northern parts, was Bedouin. There were no permanent settlements, or places of habitation. The tribes had divided the country between them so that members of a tribe wandered about freely in their part of the country. When the water supply in any place was exhausted, they would move on to some other place and settle down Their capital consisted of sheep, goats and camels. From the wool they made cloth, and from the skins they made tents. What was left over they sold in the market. Gold and silver were not unknown, but they were certainly very rare possessions. The poor and the common folks made ornaments of cowries and sweet-smelling substances. Seeds of melons were cleaned, dried and strung together to make necklaces.</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63383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555093"/>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 part 2)</a:t>
            </a:r>
          </a:p>
          <a:p>
            <a:pPr algn="ctr"/>
            <a:endParaRPr lang="en-US" b="1" dirty="0">
              <a:solidFill>
                <a:schemeClr val="bg1"/>
              </a:solidFill>
            </a:endParaRPr>
          </a:p>
          <a:p>
            <a:r>
              <a:rPr lang="en-GB" dirty="0">
                <a:latin typeface="Century Gothic" panose="020B0502020202020204" pitchFamily="34" charset="0"/>
              </a:rPr>
              <a:t>Crime and immoralities of various kinds were rampant. Theft was rare but dacoity was common. To attack and to dispossess one another was regarded a birth right. But, at the same time, they honoured their word more than any other people. Should an individual go to a powerful leader or tribe and ask for protection, that leader or tribe was honourbound to protect that individual. If this was not done, the tribe lost caste throughout Arabia. Poets commanded great prestige. They were honoured as national leaders. Leaders were expected to possess great powers of speech and even to be able to compose verse. Hospitality had developed into a national virtue. A forlorn traveller on arrival at the headquarters of a tribe would be treated as an honoured guest. The best animals would be slaughtered for him and the utmost consideration shown. They did not care who the visitor was. It was enough that a visitor had arrived. The visit meant an increase of status and prestige for the tribe. It became the tribe's duty, therefore, to honour the visitor. By honouring him it honoured itself. Woman in this Arab society had no status and no rights.</a:t>
            </a: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Doing </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Tilawat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in Front of Huzoor</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Her father then told me that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had wanted to recite the Holy Quran in front of Huzoor but the time of their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Mulaqat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ended before they could ask. Hence, when she came out of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office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had begun to cry and was very upset. </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Telling me about what happened next, Ahmad sahib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3292" y="3467346"/>
            <a:ext cx="7233820" cy="2031325"/>
          </a:xfrm>
          <a:prstGeom prst="rect">
            <a:avLst/>
          </a:prstGeom>
        </p:spPr>
        <p:txBody>
          <a:bodyPr wrap="square">
            <a:spAutoFit/>
          </a:bodyPr>
          <a:lstStyle/>
          <a:p>
            <a:r>
              <a:rPr lang="en-US" b="1" i="1" dirty="0">
                <a:solidFill>
                  <a:schemeClr val="accent5">
                    <a:lumMod val="75000"/>
                  </a:schemeClr>
                </a:solidFill>
                <a:latin typeface="Adobe Devanagari" panose="02040503050201020203" pitchFamily="18" charset="0"/>
                <a:cs typeface="Adobe Devanagari" panose="02040503050201020203" pitchFamily="18" charset="0"/>
              </a:rPr>
              <a:t>“One of the security guards saw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Fadeela</a:t>
            </a:r>
            <a:r>
              <a:rPr lang="en-US" b="1" i="1" dirty="0">
                <a:solidFill>
                  <a:schemeClr val="accent5">
                    <a:lumMod val="75000"/>
                  </a:schemeClr>
                </a:solidFill>
                <a:latin typeface="Adobe Devanagari" panose="02040503050201020203" pitchFamily="18" charset="0"/>
                <a:cs typeface="Adobe Devanagari" panose="02040503050201020203" pitchFamily="18" charset="0"/>
              </a:rPr>
              <a:t> crying and informed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Huzoor’s</a:t>
            </a:r>
            <a:r>
              <a:rPr lang="en-US" b="1" i="1" dirty="0">
                <a:solidFill>
                  <a:schemeClr val="accent5">
                    <a:lumMod val="75000"/>
                  </a:schemeClr>
                </a:solidFill>
                <a:latin typeface="Adobe Devanagari" panose="02040503050201020203" pitchFamily="18" charset="0"/>
                <a:cs typeface="Adobe Devanagari" panose="02040503050201020203" pitchFamily="18" charset="0"/>
              </a:rPr>
              <a:t> Private Secretary, who then informed Huzoor that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Fadeela</a:t>
            </a:r>
            <a:r>
              <a:rPr lang="en-US" b="1" i="1" dirty="0">
                <a:solidFill>
                  <a:schemeClr val="accent5">
                    <a:lumMod val="75000"/>
                  </a:schemeClr>
                </a:solidFill>
                <a:latin typeface="Adobe Devanagari" panose="02040503050201020203" pitchFamily="18" charset="0"/>
                <a:cs typeface="Adobe Devanagari" panose="02040503050201020203" pitchFamily="18" charset="0"/>
              </a:rPr>
              <a:t> had wanted to do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Tilawat</a:t>
            </a:r>
            <a:r>
              <a:rPr lang="en-US" b="1" i="1" dirty="0">
                <a:solidFill>
                  <a:schemeClr val="accent5">
                    <a:lumMod val="75000"/>
                  </a:schemeClr>
                </a:solidFill>
                <a:latin typeface="Adobe Devanagari" panose="02040503050201020203" pitchFamily="18" charset="0"/>
                <a:cs typeface="Adobe Devanagari" panose="02040503050201020203" pitchFamily="18" charset="0"/>
              </a:rPr>
              <a:t> in front of him. Our Khalifa is so kind and gracious that, even though he is so busy, he called us back in his office and my daughter recited verses of the Quran in front of him. At the end, Huzoor smiled and was pleased and he said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Masha’Allah</a:t>
            </a:r>
            <a:r>
              <a:rPr lang="en-US" b="1" i="1" dirty="0">
                <a:solidFill>
                  <a:schemeClr val="accent5">
                    <a:lumMod val="75000"/>
                  </a:schemeClr>
                </a:solidFill>
                <a:latin typeface="Adobe Devanagari" panose="02040503050201020203" pitchFamily="18" charset="0"/>
                <a:cs typeface="Adobe Devanagari" panose="02040503050201020203" pitchFamily="18" charset="0"/>
              </a:rPr>
              <a:t>’. The happiness Huzoor gave my daughter and all of us is indescribable.” </a:t>
            </a: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Doing </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Tilawat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in Front of Huzoor</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r>
              <a:rPr lang="en-US" sz="2800" b="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cont</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After hearing this,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said she would like to show me how she recited the Quran in front of Huzoor. It was a genuinely moving experience hearing her recite the Quran with such innocence and love.</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 then spoke to their nine-year old son, Muhammad who said:</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3292" y="3063680"/>
            <a:ext cx="7233820" cy="1200329"/>
          </a:xfrm>
          <a:prstGeom prst="rect">
            <a:avLst/>
          </a:prstGeom>
        </p:spPr>
        <p:txBody>
          <a:bodyPr wrap="square">
            <a:spAutoFit/>
          </a:bodyPr>
          <a:lstStyle/>
          <a:p>
            <a:r>
              <a:rPr lang="en-US" b="1" i="1" dirty="0">
                <a:solidFill>
                  <a:schemeClr val="accent5">
                    <a:lumMod val="75000"/>
                  </a:schemeClr>
                </a:solidFill>
                <a:latin typeface="Adobe Devanagari" panose="02040503050201020203" pitchFamily="18" charset="0"/>
                <a:cs typeface="Adobe Devanagari" panose="02040503050201020203" pitchFamily="18" charset="0"/>
              </a:rPr>
              <a:t>“I feel very lucky today because I met the person who is nearest to Allah and I also had the opportunity to do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Tilawat</a:t>
            </a:r>
            <a:r>
              <a:rPr lang="en-US" b="1" i="1" dirty="0">
                <a:solidFill>
                  <a:schemeClr val="accent5">
                    <a:lumMod val="75000"/>
                  </a:schemeClr>
                </a:solidFill>
                <a:latin typeface="Adobe Devanagari" panose="02040503050201020203" pitchFamily="18" charset="0"/>
                <a:cs typeface="Adobe Devanagari" panose="02040503050201020203" pitchFamily="18" charset="0"/>
              </a:rPr>
              <a:t> in front of Huzoor after my sister. My biggest dream is that Amir-ul-Momineen remains always happy with me.”</a:t>
            </a:r>
          </a:p>
        </p:txBody>
      </p:sp>
      <p:sp>
        <p:nvSpPr>
          <p:cNvPr id="10" name="Rectangle 9">
            <a:extLst>
              <a:ext uri="{FF2B5EF4-FFF2-40B4-BE49-F238E27FC236}">
                <a16:creationId xmlns:a16="http://schemas.microsoft.com/office/drawing/2014/main" id="{AD9E1923-9206-48FD-9731-ACE3E166FA76}"/>
              </a:ext>
            </a:extLst>
          </p:cNvPr>
          <p:cNvSpPr/>
          <p:nvPr/>
        </p:nvSpPr>
        <p:spPr>
          <a:xfrm>
            <a:off x="1203292" y="4429822"/>
            <a:ext cx="7446781" cy="2308324"/>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 our conversation concluded, I felt amazed at the faith and love for Khilafat, not just of the parents who were converts, but also of their young children. </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Often when you meet Arab people who have accepted the Promised Messiah (as), their faith and passion is such that it leaves you highly embarrassed at your own weak standards by comparison.</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053367405"/>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alpha val="61000"/>
              </a:schemeClr>
            </a:gs>
            <a:gs pos="82000">
              <a:schemeClr val="accent3">
                <a:lumMod val="20000"/>
                <a:lumOff val="80000"/>
                <a:alpha val="62000"/>
              </a:schemeClr>
            </a:gs>
            <a:gs pos="24000">
              <a:schemeClr val="accent3">
                <a:lumMod val="75000"/>
                <a:alpha val="74000"/>
              </a:schemeClr>
            </a:gs>
            <a:gs pos="0">
              <a:schemeClr val="accent1">
                <a:alpha val="75000"/>
                <a:lumMod val="63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descr="A picture containing cat, laying, mammal, orange&#10;&#10;Description automatically generated">
            <a:extLst>
              <a:ext uri="{FF2B5EF4-FFF2-40B4-BE49-F238E27FC236}">
                <a16:creationId xmlns:a16="http://schemas.microsoft.com/office/drawing/2014/main" id="{70D24993-466C-4C30-9F83-3F64056D1A80}"/>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flipH="1">
            <a:off x="856242" y="0"/>
            <a:ext cx="11335758" cy="6858000"/>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 importance of sleep</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370329"/>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does our body need sleep?</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mental health affect sleep?</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sleep affect mental health?</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sleep affect how punctual you are to prayer?</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looking at screens (such as phones, </a:t>
            </a:r>
            <a:r>
              <a:rPr lang="en-US" sz="2000" dirty="0" err="1">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tvs</a:t>
            </a: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 or tablets) affect sleep?</a:t>
            </a:r>
          </a:p>
          <a:p>
            <a:pPr lvl="0">
              <a:lnSpc>
                <a:spcPct val="107000"/>
              </a:lnSpc>
              <a:spcAft>
                <a:spcPts val="0"/>
              </a:spcAft>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91000"/>
              </a:schemeClr>
            </a:gs>
            <a:gs pos="65000">
              <a:schemeClr val="accent1">
                <a:lumMod val="45000"/>
                <a:lumOff val="55000"/>
                <a:alpha val="80000"/>
              </a:schemeClr>
            </a:gs>
            <a:gs pos="89000">
              <a:schemeClr val="accent1">
                <a:lumMod val="45000"/>
                <a:lumOff val="55000"/>
              </a:schemeClr>
            </a:gs>
            <a:gs pos="100000">
              <a:schemeClr val="accent1">
                <a:lumMod val="30000"/>
                <a:lumOff val="70000"/>
                <a:alpha val="89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26001" y="2325401"/>
            <a:ext cx="3168752"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21</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954107"/>
          </a:xfrm>
          <a:prstGeom prst="rect">
            <a:avLst/>
          </a:prstGeom>
        </p:spPr>
        <p:txBody>
          <a:bodyPr wrap="square">
            <a:spAutoFit/>
          </a:bodyPr>
          <a:lstStyle/>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Rabbi-</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gh</a:t>
            </a:r>
            <a:r>
              <a:rPr lang="en-GB" sz="2800" dirty="0">
                <a:solidFill>
                  <a:schemeClr val="accent6">
                    <a:lumMod val="50000"/>
                  </a:schemeClr>
                </a:solidFill>
                <a:latin typeface="Adobe Devanagari" panose="02040503050201020203" pitchFamily="18" charset="0"/>
                <a:cs typeface="Adobe Devanagari" panose="02040503050201020203" pitchFamily="18" charset="0"/>
              </a:rPr>
              <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firlee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war-</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wahdini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wa’aafinee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waj-burnee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war-</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zuknee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war-</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fa’nee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 my Lord, forgive me and have mercy on me and guide me and grant me security and make good my shortcomings and provide for me and raise me up in (status)</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30781" y="1741502"/>
            <a:ext cx="6893234" cy="646331"/>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رَبِّ اغْفِرْلِيْ وَارْ حَمْنِيْ وَاھْدِنِيْ وَ عَافِنِيْ وَجْبُرْنِيْ وَارْزُقْنِيْ وَارْفَعْنِيْ</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4323688" y="1146283"/>
            <a:ext cx="4192173" cy="646331"/>
          </a:xfrm>
          <a:prstGeom prst="rect">
            <a:avLst/>
          </a:prstGeom>
        </p:spPr>
        <p:txBody>
          <a:bodyPr wrap="none">
            <a:spAutoFit/>
          </a:bodyPr>
          <a:lstStyle/>
          <a:p>
            <a:r>
              <a:rPr lang="ar-SA" sz="3600" dirty="0">
                <a:cs typeface="noorehuda" panose="02000500000000020004"/>
              </a:rPr>
              <a:t>اِسْتَعِيْنُوا عَلَى الْحَوَائِجِ بِالْكِتْمَانِ</a:t>
            </a:r>
          </a:p>
        </p:txBody>
      </p:sp>
      <p:sp>
        <p:nvSpPr>
          <p:cNvPr id="8" name="Rectangle 7"/>
          <p:cNvSpPr/>
          <p:nvPr/>
        </p:nvSpPr>
        <p:spPr>
          <a:xfrm>
            <a:off x="3319726" y="1954089"/>
            <a:ext cx="6200095" cy="584775"/>
          </a:xfrm>
          <a:prstGeom prst="rect">
            <a:avLst/>
          </a:prstGeom>
        </p:spPr>
        <p:txBody>
          <a:bodyPr wrap="none">
            <a:spAutoFit/>
          </a:bodyPr>
          <a:lstStyle/>
          <a:p>
            <a:r>
              <a:rPr lang="en-GB" sz="3200" i="1" dirty="0" err="1">
                <a:latin typeface="Adobe Devanagari" panose="02040503050201020203" pitchFamily="18" charset="0"/>
                <a:cs typeface="Adobe Devanagari" panose="02040503050201020203" pitchFamily="18" charset="0"/>
              </a:rPr>
              <a:t>Ista-eenu</a:t>
            </a:r>
            <a:r>
              <a:rPr lang="en-GB" sz="3200" i="1" dirty="0">
                <a:latin typeface="Adobe Devanagari" panose="02040503050201020203" pitchFamily="18" charset="0"/>
                <a:cs typeface="Adobe Devanagari" panose="02040503050201020203" pitchFamily="18" charset="0"/>
              </a:rPr>
              <a:t> </a:t>
            </a:r>
            <a:r>
              <a:rPr lang="en-GB" sz="3200" i="1" dirty="0" err="1">
                <a:latin typeface="Adobe Devanagari" panose="02040503050201020203" pitchFamily="18" charset="0"/>
                <a:cs typeface="Adobe Devanagari" panose="02040503050201020203" pitchFamily="18" charset="0"/>
              </a:rPr>
              <a:t>alal</a:t>
            </a:r>
            <a:r>
              <a:rPr lang="en-GB" sz="3200" i="1" dirty="0">
                <a:latin typeface="Adobe Devanagari" panose="02040503050201020203" pitchFamily="18" charset="0"/>
                <a:cs typeface="Adobe Devanagari" panose="02040503050201020203" pitchFamily="18" charset="0"/>
              </a:rPr>
              <a:t> ha-</a:t>
            </a:r>
            <a:r>
              <a:rPr lang="en-GB" sz="3200" i="1" dirty="0" err="1">
                <a:latin typeface="Adobe Devanagari" panose="02040503050201020203" pitchFamily="18" charset="0"/>
                <a:cs typeface="Adobe Devanagari" panose="02040503050201020203" pitchFamily="18" charset="0"/>
              </a:rPr>
              <a:t>waa</a:t>
            </a:r>
            <a:r>
              <a:rPr lang="en-GB" sz="3200" i="1" dirty="0">
                <a:latin typeface="Adobe Devanagari" panose="02040503050201020203" pitchFamily="18" charset="0"/>
                <a:cs typeface="Adobe Devanagari" panose="02040503050201020203" pitchFamily="18" charset="0"/>
              </a:rPr>
              <a:t>-</a:t>
            </a:r>
            <a:r>
              <a:rPr lang="en-GB" sz="3200" i="1" dirty="0" err="1">
                <a:latin typeface="Adobe Devanagari" panose="02040503050201020203" pitchFamily="18" charset="0"/>
                <a:cs typeface="Adobe Devanagari" panose="02040503050201020203" pitchFamily="18" charset="0"/>
              </a:rPr>
              <a:t>iji</a:t>
            </a:r>
            <a:r>
              <a:rPr lang="en-GB" sz="3200" i="1" dirty="0">
                <a:latin typeface="Adobe Devanagari" panose="02040503050201020203" pitchFamily="18" charset="0"/>
                <a:cs typeface="Adobe Devanagari" panose="02040503050201020203" pitchFamily="18" charset="0"/>
              </a:rPr>
              <a:t> </a:t>
            </a:r>
            <a:r>
              <a:rPr lang="en-GB" sz="3200" i="1" dirty="0" err="1">
                <a:latin typeface="Adobe Devanagari" panose="02040503050201020203" pitchFamily="18" charset="0"/>
                <a:cs typeface="Adobe Devanagari" panose="02040503050201020203" pitchFamily="18" charset="0"/>
              </a:rPr>
              <a:t>bil-kitmaan</a:t>
            </a:r>
            <a:endParaRPr lang="en-GB" sz="3200" i="1" dirty="0">
              <a:latin typeface="Adobe Devanagari" panose="02040503050201020203" pitchFamily="18" charset="0"/>
              <a:cs typeface="Adobe Devanagari" panose="02040503050201020203" pitchFamily="18" charset="0"/>
            </a:endParaRPr>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To fulfil your needs, seek help in secret.</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71854" y="4440084"/>
            <a:ext cx="1913666" cy="1785104"/>
          </a:xfrm>
          <a:prstGeom prst="rect">
            <a:avLst/>
          </a:prstGeom>
        </p:spPr>
        <p:txBody>
          <a:bodyPr wrap="square">
            <a:spAutoFit/>
          </a:bodyPr>
          <a:lstStyle/>
          <a:p>
            <a:pPr algn="ctr"/>
            <a:r>
              <a:rPr lang="en-GB" sz="1800" dirty="0">
                <a:effectLst/>
                <a:latin typeface="Calibri" panose="020F0502020204030204" pitchFamily="34" charset="0"/>
                <a:ea typeface="Calibri" panose="020F0502020204030204" pitchFamily="34" charset="0"/>
                <a:cs typeface="Arial" panose="020B0604020202020204" pitchFamily="34" charset="0"/>
              </a:rPr>
              <a:t>Why is seeking help in secret better than in public?</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241910"/>
            <a:ext cx="1823670" cy="1477328"/>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is your responsibility if someone seeks help from you in secret?</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What does it mean by your needs?</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this Hadith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10088</TotalTime>
  <Words>1446</Words>
  <Application>Microsoft Office PowerPoint</Application>
  <PresentationFormat>Widescreen</PresentationFormat>
  <Paragraphs>125</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Adobe Devanagari</vt:lpstr>
      <vt:lpstr>Arial</vt:lpstr>
      <vt:lpstr>Arial Black</vt:lpstr>
      <vt:lpstr>Bahnschrift Condensed</vt:lpstr>
      <vt:lpstr>Calibri</vt:lpstr>
      <vt:lpstr>Century Gothic</vt:lpstr>
      <vt:lpstr>Gill Sans</vt:lpstr>
      <vt:lpstr>Lucida Fax</vt:lpstr>
      <vt:lpstr>Lucida Handwriting</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701</cp:revision>
  <dcterms:created xsi:type="dcterms:W3CDTF">2019-07-17T04:47:58Z</dcterms:created>
  <dcterms:modified xsi:type="dcterms:W3CDTF">2021-02-13T20:39:48Z</dcterms:modified>
</cp:coreProperties>
</file>