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494" r:id="rId2"/>
    <p:sldId id="429" r:id="rId3"/>
    <p:sldId id="487" r:id="rId4"/>
    <p:sldId id="488" r:id="rId5"/>
    <p:sldId id="412" r:id="rId6"/>
    <p:sldId id="461" r:id="rId7"/>
    <p:sldId id="482" r:id="rId8"/>
    <p:sldId id="485" r:id="rId9"/>
    <p:sldId id="476" r:id="rId10"/>
    <p:sldId id="474" r:id="rId11"/>
    <p:sldId id="475" r:id="rId12"/>
    <p:sldId id="464" r:id="rId13"/>
    <p:sldId id="465" r:id="rId14"/>
    <p:sldId id="469" r:id="rId15"/>
    <p:sldId id="466" r:id="rId16"/>
    <p:sldId id="470" r:id="rId17"/>
    <p:sldId id="471" r:id="rId18"/>
    <p:sldId id="472" r:id="rId19"/>
    <p:sldId id="473" r:id="rId20"/>
    <p:sldId id="490" r:id="rId21"/>
    <p:sldId id="479" r:id="rId22"/>
    <p:sldId id="491" r:id="rId23"/>
    <p:sldId id="492" r:id="rId24"/>
    <p:sldId id="483" r:id="rId25"/>
    <p:sldId id="484" r:id="rId26"/>
    <p:sldId id="493" r:id="rId27"/>
    <p:sldId id="445" r:id="rId28"/>
    <p:sldId id="4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CC"/>
    <a:srgbClr val="BE5200"/>
    <a:srgbClr val="383C3F"/>
    <a:srgbClr val="6699FF"/>
    <a:srgbClr val="BDD7A0"/>
    <a:srgbClr val="FD8067"/>
    <a:srgbClr val="000001"/>
    <a:srgbClr val="D6E5C5"/>
    <a:srgbClr val="CDDBE4"/>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5" autoAdjust="0"/>
    <p:restoredTop sz="94660"/>
  </p:normalViewPr>
  <p:slideViewPr>
    <p:cSldViewPr snapToGrid="0">
      <p:cViewPr varScale="1">
        <p:scale>
          <a:sx n="63" d="100"/>
          <a:sy n="63" d="100"/>
        </p:scale>
        <p:origin x="48" y="1146"/>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20/02/2021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20/02/2021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E17DC80-8C77-4661-95D0-3CA148E07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 t="1" b="46097"/>
          <a:stretch/>
        </p:blipFill>
        <p:spPr bwMode="auto">
          <a:xfrm>
            <a:off x="3806456" y="1047"/>
            <a:ext cx="8963917" cy="68714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3806456" cy="6872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B031895-B59F-41DB-9B7E-2EDEE7368CBA}"/>
              </a:ext>
            </a:extLst>
          </p:cNvPr>
          <p:cNvSpPr/>
          <p:nvPr/>
        </p:nvSpPr>
        <p:spPr>
          <a:xfrm>
            <a:off x="1842" y="2212791"/>
            <a:ext cx="6583811" cy="46597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E19F301-6435-4546-88DF-4A3B43AD1F66}"/>
              </a:ext>
            </a:extLst>
          </p:cNvPr>
          <p:cNvSpPr txBox="1"/>
          <p:nvPr/>
        </p:nvSpPr>
        <p:spPr>
          <a:xfrm>
            <a:off x="2126507" y="2466262"/>
            <a:ext cx="4382392" cy="1323439"/>
          </a:xfrm>
          <a:prstGeom prst="rect">
            <a:avLst/>
          </a:prstGeom>
          <a:noFill/>
        </p:spPr>
        <p:txBody>
          <a:bodyPr wrap="square" rtlCol="0">
            <a:spAutoFit/>
          </a:bodyPr>
          <a:lstStyle/>
          <a:p>
            <a:pPr algn="ctr"/>
            <a:r>
              <a:rPr lang="en-US" sz="4000" b="1" spc="-150" dirty="0">
                <a:solidFill>
                  <a:schemeClr val="accent3"/>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3"/>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3"/>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16" name="Rectangle 15">
            <a:extLst>
              <a:ext uri="{FF2B5EF4-FFF2-40B4-BE49-F238E27FC236}">
                <a16:creationId xmlns:a16="http://schemas.microsoft.com/office/drawing/2014/main" id="{A68B2070-DED5-4647-87DB-22AEDA5FE2DA}"/>
              </a:ext>
            </a:extLst>
          </p:cNvPr>
          <p:cNvSpPr/>
          <p:nvPr/>
        </p:nvSpPr>
        <p:spPr>
          <a:xfrm>
            <a:off x="0" y="4523852"/>
            <a:ext cx="12770374" cy="155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855126" y="5635962"/>
            <a:ext cx="4635925" cy="423449"/>
          </a:xfrm>
          <a:prstGeom prst="rect">
            <a:avLst/>
          </a:prstGeom>
          <a:noFill/>
        </p:spPr>
        <p:txBody>
          <a:bodyPr wrap="square" rtlCol="0">
            <a:spAutoFit/>
          </a:bodyPr>
          <a:lstStyle/>
          <a:p>
            <a:pPr algn="ctr">
              <a:lnSpc>
                <a:spcPct val="150000"/>
              </a:lnSpc>
            </a:pPr>
            <a:r>
              <a:rPr lang="en-US" sz="1600" dirty="0">
                <a:ln w="0"/>
                <a:solidFill>
                  <a:schemeClr val="accent1">
                    <a:lumMod val="75000"/>
                  </a:schemeClr>
                </a:solidFill>
                <a:effectLst>
                  <a:outerShdw blurRad="38100" dist="25400" dir="5400000" algn="ctr" rotWithShape="0">
                    <a:srgbClr val="6E747A">
                      <a:alpha val="43000"/>
                    </a:srgbClr>
                  </a:outerShdw>
                </a:effectLst>
                <a:latin typeface="Adobe Devanagari" panose="02040503050201020203" pitchFamily="18" charset="0"/>
                <a:ea typeface="Open Sans Light" panose="020B0306030504020204" pitchFamily="34" charset="0"/>
                <a:cs typeface="Adobe Devanagari" panose="02040503050201020203" pitchFamily="18" charset="0"/>
              </a:rPr>
              <a:t>21</a:t>
            </a:r>
            <a:r>
              <a:rPr lang="en-US" sz="1600" baseline="30000" dirty="0">
                <a:ln w="0"/>
                <a:solidFill>
                  <a:schemeClr val="accent1">
                    <a:lumMod val="75000"/>
                  </a:schemeClr>
                </a:solidFill>
                <a:effectLst>
                  <a:outerShdw blurRad="38100" dist="25400" dir="5400000" algn="ctr" rotWithShape="0">
                    <a:srgbClr val="6E747A">
                      <a:alpha val="43000"/>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 </a:t>
            </a:r>
            <a:r>
              <a:rPr lang="en-US" sz="1600" dirty="0">
                <a:ln w="0"/>
                <a:solidFill>
                  <a:schemeClr val="accent1">
                    <a:lumMod val="75000"/>
                  </a:schemeClr>
                </a:solidFill>
                <a:effectLst>
                  <a:outerShdw blurRad="38100" dist="25400" dir="5400000" algn="ctr" rotWithShape="0">
                    <a:srgbClr val="6E747A">
                      <a:alpha val="43000"/>
                    </a:srgbClr>
                  </a:outerShdw>
                </a:effectLst>
                <a:latin typeface="Adobe Devanagari" panose="02040503050201020203" pitchFamily="18" charset="0"/>
                <a:ea typeface="Open Sans Light" panose="020B0306030504020204" pitchFamily="34" charset="0"/>
                <a:cs typeface="Adobe Devanagari" panose="02040503050201020203" pitchFamily="18" charset="0"/>
              </a:rPr>
              <a:t>February 2021</a:t>
            </a:r>
          </a:p>
        </p:txBody>
      </p:sp>
      <p:sp>
        <p:nvSpPr>
          <p:cNvPr id="15" name="Rectangle 14"/>
          <p:cNvSpPr/>
          <p:nvPr/>
        </p:nvSpPr>
        <p:spPr>
          <a:xfrm>
            <a:off x="-1" y="6085728"/>
            <a:ext cx="12770374"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5970452" y="5654070"/>
            <a:ext cx="4635925" cy="423449"/>
          </a:xfrm>
          <a:prstGeom prst="rect">
            <a:avLst/>
          </a:prstGeom>
          <a:noFill/>
        </p:spPr>
        <p:txBody>
          <a:bodyPr wrap="square" rtlCol="0">
            <a:spAutoFit/>
          </a:bodyPr>
          <a:lstStyle/>
          <a:p>
            <a:pPr algn="ctr">
              <a:lnSpc>
                <a:spcPct val="150000"/>
              </a:lnSpc>
            </a:pPr>
            <a:r>
              <a:rPr lang="en-US" sz="1600" dirty="0">
                <a:ln w="0"/>
                <a:solidFill>
                  <a:schemeClr val="accent1">
                    <a:lumMod val="75000"/>
                  </a:schemeClr>
                </a:solidFill>
                <a:effectLst>
                  <a:outerShdw blurRad="38100" dist="25400" dir="5400000" algn="ctr" rotWithShape="0">
                    <a:srgbClr val="6E747A">
                      <a:alpha val="43000"/>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12</a:t>
            </a:r>
          </a:p>
        </p:txBody>
      </p:sp>
      <p:sp>
        <p:nvSpPr>
          <p:cNvPr id="25" name="TextBox 24"/>
          <p:cNvSpPr txBox="1"/>
          <p:nvPr/>
        </p:nvSpPr>
        <p:spPr>
          <a:xfrm>
            <a:off x="1999740" y="3621318"/>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11-15</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
        <p:nvSpPr>
          <p:cNvPr id="21" name="TextBox 20">
            <a:extLst>
              <a:ext uri="{FF2B5EF4-FFF2-40B4-BE49-F238E27FC236}">
                <a16:creationId xmlns:a16="http://schemas.microsoft.com/office/drawing/2014/main" id="{D1375C38-3237-47EA-85CB-6D1C6E8EA88D}"/>
              </a:ext>
            </a:extLst>
          </p:cNvPr>
          <p:cNvSpPr txBox="1"/>
          <p:nvPr/>
        </p:nvSpPr>
        <p:spPr>
          <a:xfrm>
            <a:off x="2414474" y="4581839"/>
            <a:ext cx="3806456" cy="1446550"/>
          </a:xfrm>
          <a:prstGeom prst="rect">
            <a:avLst/>
          </a:prstGeom>
          <a:noFill/>
        </p:spPr>
        <p:txBody>
          <a:bodyPr wrap="square" rtlCol="0">
            <a:spAutoFit/>
          </a:bodyPr>
          <a:lstStyle/>
          <a:p>
            <a:pPr algn="ctr"/>
            <a:r>
              <a:rPr lang="en-US" sz="4400" b="1" spc="-150" dirty="0">
                <a:ln>
                  <a:solidFill>
                    <a:schemeClr val="bg1"/>
                  </a:solidFill>
                </a:ln>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Musleh Maud Day Special</a:t>
            </a:r>
          </a:p>
        </p:txBody>
      </p:sp>
      <p:sp>
        <p:nvSpPr>
          <p:cNvPr id="2" name="Rectangle 1">
            <a:extLst>
              <a:ext uri="{FF2B5EF4-FFF2-40B4-BE49-F238E27FC236}">
                <a16:creationId xmlns:a16="http://schemas.microsoft.com/office/drawing/2014/main" id="{8795BF1C-6393-46E5-B323-09DBC61A9C1A}"/>
              </a:ext>
            </a:extLst>
          </p:cNvPr>
          <p:cNvSpPr/>
          <p:nvPr/>
        </p:nvSpPr>
        <p:spPr>
          <a:xfrm>
            <a:off x="6675595" y="4765734"/>
            <a:ext cx="6004835" cy="830997"/>
          </a:xfrm>
          <a:prstGeom prst="rect">
            <a:avLst/>
          </a:prstGeom>
          <a:noFill/>
        </p:spPr>
        <p:txBody>
          <a:bodyPr wrap="square" lIns="91440" tIns="45720" rIns="91440" bIns="4572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“A </a:t>
            </a:r>
            <a:r>
              <a:rPr lang="en-US" sz="2400" dirty="0">
                <a:ln w="0"/>
                <a:effectLst>
                  <a:outerShdw blurRad="38100" dist="25400" dir="5400000" algn="ctr" rotWithShape="0">
                    <a:srgbClr val="6E747A">
                      <a:alpha val="43000"/>
                    </a:srgbClr>
                  </a:outerShdw>
                </a:effectLst>
              </a:rPr>
              <a:t>Nation</a:t>
            </a:r>
            <a:r>
              <a:rPr lang="en-US" sz="2400" dirty="0">
                <a:ln w="0"/>
                <a:solidFill>
                  <a:schemeClr val="accent1"/>
                </a:solidFill>
                <a:effectLst>
                  <a:outerShdw blurRad="38100" dist="25400" dir="5400000" algn="ctr" rotWithShape="0">
                    <a:srgbClr val="6E747A">
                      <a:alpha val="43000"/>
                    </a:srgbClr>
                  </a:outerShdw>
                </a:effectLst>
              </a:rPr>
              <a:t> cannot be reformed without the </a:t>
            </a:r>
            <a:r>
              <a:rPr lang="en-US" sz="2400" dirty="0">
                <a:ln w="0"/>
                <a:solidFill>
                  <a:srgbClr val="0D93E0"/>
                </a:solidFill>
                <a:effectLst>
                  <a:outerShdw blurRad="38100" dist="25400" dir="5400000" algn="ctr" rotWithShape="0">
                    <a:srgbClr val="6E747A">
                      <a:alpha val="43000"/>
                    </a:srgbClr>
                  </a:outerShdw>
                </a:effectLst>
              </a:rPr>
              <a:t>reformation</a:t>
            </a:r>
            <a:r>
              <a:rPr lang="en-US" sz="2400" dirty="0">
                <a:ln w="0"/>
                <a:solidFill>
                  <a:schemeClr val="accent1"/>
                </a:solidFill>
                <a:effectLst>
                  <a:outerShdw blurRad="38100" dist="25400" dir="5400000" algn="ctr" rotWithShape="0">
                    <a:srgbClr val="6E747A">
                      <a:alpha val="43000"/>
                    </a:srgbClr>
                  </a:outerShdw>
                </a:effectLst>
              </a:rPr>
              <a:t> of its </a:t>
            </a:r>
            <a:r>
              <a:rPr lang="en-US" sz="2400" dirty="0">
                <a:ln w="0"/>
                <a:solidFill>
                  <a:srgbClr val="383C3F"/>
                </a:solidFill>
                <a:effectLst>
                  <a:outerShdw blurRad="38100" dist="25400" dir="5400000" algn="ctr" rotWithShape="0">
                    <a:srgbClr val="6E747A">
                      <a:alpha val="43000"/>
                    </a:srgbClr>
                  </a:outerShdw>
                </a:effectLst>
              </a:rPr>
              <a:t>youth</a:t>
            </a:r>
            <a:r>
              <a:rPr lang="en-US" sz="240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536619090"/>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was Khalifah-tul-Masih (II) </a:t>
            </a:r>
            <a:r>
              <a:rPr lang="en-US" sz="2000" b="1" dirty="0">
                <a:latin typeface="Lucida Handwriting" panose="03010101010101010101" pitchFamily="66" charset="0"/>
              </a:rPr>
              <a:t>ra</a:t>
            </a:r>
            <a:r>
              <a:rPr lang="en-US" sz="3200" b="1" dirty="0">
                <a:latin typeface="Lucida Handwriting" panose="03010101010101010101" pitchFamily="66" charset="0"/>
              </a:rPr>
              <a:t> born?</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latin typeface="Lucida Handwriting" panose="03010101010101010101" pitchFamily="66" charset="0"/>
              </a:rPr>
              <a:t>12</a:t>
            </a:r>
            <a:r>
              <a:rPr lang="en-GB" sz="3200" b="1" baseline="30000" dirty="0">
                <a:latin typeface="Lucida Handwriting" panose="03010101010101010101" pitchFamily="66" charset="0"/>
              </a:rPr>
              <a:t>th</a:t>
            </a:r>
            <a:r>
              <a:rPr lang="en-GB" sz="3200" b="1" dirty="0">
                <a:latin typeface="Lucida Handwriting" panose="03010101010101010101" pitchFamily="66" charset="0"/>
              </a:rPr>
              <a:t> January 1889</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latin typeface="Lucida Handwriting" panose="03010101010101010101" pitchFamily="66" charset="0"/>
              </a:rPr>
              <a:t>when was Khalifah-tul-Masih (II) </a:t>
            </a:r>
            <a:r>
              <a:rPr lang="en-US" sz="2000" b="1" dirty="0">
                <a:latin typeface="Lucida Handwriting" panose="03010101010101010101" pitchFamily="66" charset="0"/>
              </a:rPr>
              <a:t>ra</a:t>
            </a:r>
            <a:r>
              <a:rPr lang="en-US" sz="3200" b="1" dirty="0">
                <a:latin typeface="Lucida Handwriting" panose="03010101010101010101" pitchFamily="66" charset="0"/>
              </a:rPr>
              <a:t> elected as Khalifah?</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dirty="0">
                <a:effectLst>
                  <a:outerShdw blurRad="38100" dist="38100" dir="2700000" algn="tl">
                    <a:srgbClr val="000000">
                      <a:alpha val="43137"/>
                    </a:srgbClr>
                  </a:outerShdw>
                </a:effectLst>
                <a:latin typeface="Lucida Handwriting" panose="03010101010101010101" pitchFamily="66" charset="0"/>
              </a:rPr>
              <a:t>14</a:t>
            </a:r>
            <a:r>
              <a:rPr lang="en-US" sz="3200" baseline="30000" dirty="0">
                <a:effectLst>
                  <a:outerShdw blurRad="38100" dist="38100" dir="2700000" algn="tl">
                    <a:srgbClr val="000000">
                      <a:alpha val="43137"/>
                    </a:srgbClr>
                  </a:outerShdw>
                </a:effectLst>
                <a:latin typeface="Lucida Handwriting" panose="03010101010101010101" pitchFamily="66" charset="0"/>
              </a:rPr>
              <a:t>th</a:t>
            </a:r>
            <a:r>
              <a:rPr lang="en-US" sz="3200" dirty="0">
                <a:effectLst>
                  <a:outerShdw blurRad="38100" dist="38100" dir="2700000" algn="tl">
                    <a:srgbClr val="000000">
                      <a:alpha val="43137"/>
                    </a:srgbClr>
                  </a:outerShdw>
                </a:effectLst>
                <a:latin typeface="Lucida Handwriting" panose="03010101010101010101" pitchFamily="66" charset="0"/>
              </a:rPr>
              <a:t> March, 1914</a:t>
            </a:r>
            <a:endParaRPr lang="en-GB" sz="3200"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569660"/>
          </a:xfrm>
          <a:prstGeom prst="rect">
            <a:avLst/>
          </a:prstGeom>
        </p:spPr>
        <p:txBody>
          <a:bodyPr wrap="square">
            <a:spAutoFit/>
          </a:bodyPr>
          <a:lstStyle/>
          <a:p>
            <a:pPr lvl="1" algn="ctr"/>
            <a:r>
              <a:rPr lang="en-US" sz="3200" b="1" dirty="0">
                <a:latin typeface="Lucida Handwriting" panose="03010101010101010101" pitchFamily="66" charset="0"/>
              </a:rPr>
              <a:t>Name any </a:t>
            </a:r>
            <a:r>
              <a:rPr lang="en-US" sz="3200" b="1" dirty="0" err="1">
                <a:latin typeface="Lucida Handwriting" panose="03010101010101010101" pitchFamily="66" charset="0"/>
              </a:rPr>
              <a:t>Auxillary</a:t>
            </a:r>
            <a:r>
              <a:rPr lang="en-US" sz="3200" b="1" dirty="0">
                <a:latin typeface="Lucida Handwriting" panose="03010101010101010101" pitchFamily="66" charset="0"/>
              </a:rPr>
              <a:t> organization which was initiated by Hazrat Musleh Maud </a:t>
            </a:r>
            <a:r>
              <a:rPr lang="en-US" sz="2000" b="1" dirty="0">
                <a:latin typeface="Lucida Handwriting" panose="03010101010101010101" pitchFamily="66" charset="0"/>
              </a:rPr>
              <a:t>ra</a:t>
            </a:r>
            <a:endParaRPr lang="en-US" sz="3200" b="1"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2062103"/>
          </a:xfrm>
          <a:prstGeom prst="rect">
            <a:avLst/>
          </a:prstGeom>
        </p:spPr>
        <p:txBody>
          <a:bodyPr wrap="square">
            <a:spAutoFit/>
          </a:bodyPr>
          <a:lstStyle/>
          <a:p>
            <a:pPr algn="ctr"/>
            <a:r>
              <a:rPr lang="en-GB" sz="3200" b="1" dirty="0" err="1">
                <a:latin typeface="Lucida Handwriting" panose="03010101010101010101" pitchFamily="66" charset="0"/>
              </a:rPr>
              <a:t>Lajna</a:t>
            </a:r>
            <a:r>
              <a:rPr lang="en-GB" sz="3200" b="1" dirty="0">
                <a:latin typeface="Lucida Handwriting" panose="03010101010101010101" pitchFamily="66" charset="0"/>
              </a:rPr>
              <a:t> </a:t>
            </a:r>
            <a:r>
              <a:rPr lang="en-GB" sz="3200" b="1" dirty="0" err="1">
                <a:latin typeface="Lucida Handwriting" panose="03010101010101010101" pitchFamily="66" charset="0"/>
              </a:rPr>
              <a:t>Imaa’illah</a:t>
            </a:r>
            <a:endParaRPr lang="en-GB" sz="3200" b="1" dirty="0">
              <a:latin typeface="Lucida Handwriting" panose="03010101010101010101" pitchFamily="66" charset="0"/>
            </a:endParaRPr>
          </a:p>
          <a:p>
            <a:pPr algn="ctr"/>
            <a:r>
              <a:rPr lang="en-GB" sz="3200" b="1" dirty="0" err="1">
                <a:latin typeface="Lucida Handwriting" panose="03010101010101010101" pitchFamily="66" charset="0"/>
              </a:rPr>
              <a:t>Nasiratul</a:t>
            </a:r>
            <a:r>
              <a:rPr lang="en-GB" sz="3200" b="1" dirty="0">
                <a:latin typeface="Lucida Handwriting" panose="03010101010101010101" pitchFamily="66" charset="0"/>
              </a:rPr>
              <a:t> Ahmadiyya</a:t>
            </a:r>
          </a:p>
          <a:p>
            <a:pPr algn="ctr"/>
            <a:r>
              <a:rPr lang="en-GB" sz="3200" b="1" dirty="0" err="1">
                <a:latin typeface="Lucida Handwriting" panose="03010101010101010101" pitchFamily="66" charset="0"/>
              </a:rPr>
              <a:t>Masjlis</a:t>
            </a:r>
            <a:r>
              <a:rPr lang="en-GB" sz="3200" b="1" dirty="0">
                <a:latin typeface="Lucida Handwriting" panose="03010101010101010101" pitchFamily="66" charset="0"/>
              </a:rPr>
              <a:t> Khuddam-ul-Ahmadiyya</a:t>
            </a:r>
          </a:p>
          <a:p>
            <a:pPr algn="ctr"/>
            <a:r>
              <a:rPr lang="en-GB" sz="3200" b="1" dirty="0" err="1">
                <a:latin typeface="Lucida Handwriting" panose="03010101010101010101" pitchFamily="66" charset="0"/>
              </a:rPr>
              <a:t>Masjlis</a:t>
            </a:r>
            <a:r>
              <a:rPr lang="en-GB" sz="3200" b="1" dirty="0">
                <a:latin typeface="Lucida Handwriting" panose="03010101010101010101" pitchFamily="66" charset="0"/>
              </a:rPr>
              <a:t> </a:t>
            </a:r>
            <a:r>
              <a:rPr lang="en-GB" sz="3200" b="1" dirty="0" err="1">
                <a:latin typeface="Lucida Handwriting" panose="03010101010101010101" pitchFamily="66" charset="0"/>
              </a:rPr>
              <a:t>Atfalul</a:t>
            </a:r>
            <a:r>
              <a:rPr lang="en-GB" sz="3200" b="1" dirty="0">
                <a:latin typeface="Lucida Handwriting" panose="03010101010101010101" pitchFamily="66" charset="0"/>
              </a:rPr>
              <a:t> Ahmadiyya</a:t>
            </a:r>
            <a:endParaRPr lang="en-GB" sz="6000" b="1"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did Hazrat Musleh Maud </a:t>
            </a:r>
            <a:r>
              <a:rPr lang="en-US" b="1" dirty="0">
                <a:latin typeface="Lucida Handwriting" panose="03010101010101010101" pitchFamily="66" charset="0"/>
              </a:rPr>
              <a:t>ra </a:t>
            </a:r>
            <a:r>
              <a:rPr lang="en-US" sz="3200" b="1" dirty="0">
                <a:latin typeface="Lucida Handwriting" panose="03010101010101010101" pitchFamily="66" charset="0"/>
              </a:rPr>
              <a:t>receive his first revelation?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429000"/>
            <a:ext cx="9115590" cy="2062103"/>
          </a:xfrm>
          <a:prstGeom prst="rect">
            <a:avLst/>
          </a:prstGeom>
        </p:spPr>
        <p:txBody>
          <a:bodyPr wrap="square">
            <a:spAutoFit/>
          </a:bodyPr>
          <a:lstStyle/>
          <a:p>
            <a:pPr algn="ctr"/>
            <a:r>
              <a:rPr lang="en-GB" sz="3200" b="1" dirty="0">
                <a:latin typeface="Lucida Handwriting" panose="03010101010101010101" pitchFamily="66" charset="0"/>
                <a:cs typeface="noorehuda" panose="02000500000000020004" pitchFamily="2" charset="-78"/>
              </a:rPr>
              <a:t>1905</a:t>
            </a:r>
          </a:p>
          <a:p>
            <a:pPr algn="ctr"/>
            <a:r>
              <a:rPr lang="en-US" sz="3200" b="1" dirty="0">
                <a:latin typeface="Lucida Handwriting" panose="03010101010101010101" pitchFamily="66" charset="0"/>
                <a:cs typeface="noorehuda" panose="02000500000000020004" pitchFamily="2" charset="-78"/>
              </a:rPr>
              <a:t>“I will place those who follow you above those who disbelieve until the day of Resurrection</a:t>
            </a:r>
            <a:r>
              <a:rPr lang="en-GB" sz="3200" b="1" dirty="0">
                <a:latin typeface="Lucida Handwriting" panose="03010101010101010101" pitchFamily="66" charset="0"/>
                <a:cs typeface="noorehuda" panose="02000500000000020004" pitchFamily="2" charset="-78"/>
              </a:rPr>
              <a:t>”</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Which 2 important schemes did Hazrat Musleh Maud initiate?</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1200329"/>
          </a:xfrm>
          <a:prstGeom prst="rect">
            <a:avLst/>
          </a:prstGeom>
        </p:spPr>
        <p:txBody>
          <a:bodyPr wrap="square">
            <a:spAutoFit/>
          </a:bodyPr>
          <a:lstStyle/>
          <a:p>
            <a:pPr algn="ctr"/>
            <a:r>
              <a:rPr lang="en-GB" sz="3600" b="1" dirty="0" err="1">
                <a:latin typeface="Lucida Handwriting" panose="03010101010101010101" pitchFamily="66" charset="0"/>
              </a:rPr>
              <a:t>Tehrik</a:t>
            </a:r>
            <a:r>
              <a:rPr lang="en-GB" sz="3600" b="1" dirty="0">
                <a:latin typeface="Lucida Handwriting" panose="03010101010101010101" pitchFamily="66" charset="0"/>
              </a:rPr>
              <a:t>-e-</a:t>
            </a:r>
            <a:r>
              <a:rPr lang="en-GB" sz="3600" b="1" dirty="0" err="1">
                <a:latin typeface="Lucida Handwriting" panose="03010101010101010101" pitchFamily="66" charset="0"/>
              </a:rPr>
              <a:t>Jadid</a:t>
            </a:r>
            <a:r>
              <a:rPr lang="en-GB" sz="3600" b="1" dirty="0">
                <a:latin typeface="Lucida Handwriting" panose="03010101010101010101" pitchFamily="66" charset="0"/>
              </a:rPr>
              <a:t> and</a:t>
            </a:r>
          </a:p>
          <a:p>
            <a:pPr algn="ctr"/>
            <a:r>
              <a:rPr lang="en-GB" sz="3600" b="1" dirty="0">
                <a:latin typeface="Lucida Handwriting" panose="03010101010101010101" pitchFamily="66" charset="0"/>
              </a:rPr>
              <a:t>Waqf-e-</a:t>
            </a:r>
            <a:r>
              <a:rPr lang="en-GB" sz="3600" b="1" dirty="0" err="1">
                <a:latin typeface="Lucida Handwriting" panose="03010101010101010101" pitchFamily="66" charset="0"/>
              </a:rPr>
              <a:t>Jadid</a:t>
            </a:r>
            <a:endParaRPr lang="en-GB" sz="3600" b="1"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younger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11-15-year-old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1"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179BF77A-5FE3-4D9C-B386-F6C529EA0084}"/>
              </a:ext>
            </a:extLst>
          </p:cNvPr>
          <p:cNvPicPr>
            <a:picLocks noChangeAspect="1"/>
          </p:cNvPicPr>
          <p:nvPr/>
        </p:nvPicPr>
        <p:blipFill rotWithShape="1">
          <a:blip r:embed="rId2"/>
          <a:srcRect l="17312" t="3183" b="12345"/>
          <a:stretch/>
        </p:blipFill>
        <p:spPr>
          <a:xfrm>
            <a:off x="5108758" y="641684"/>
            <a:ext cx="6645958" cy="5792992"/>
          </a:xfrm>
          <a:prstGeom prst="rect">
            <a:avLst/>
          </a:prstGeom>
        </p:spPr>
      </p:pic>
      <p:sp>
        <p:nvSpPr>
          <p:cNvPr id="11" name="Rectangle 10">
            <a:extLst>
              <a:ext uri="{FF2B5EF4-FFF2-40B4-BE49-F238E27FC236}">
                <a16:creationId xmlns:a16="http://schemas.microsoft.com/office/drawing/2014/main" id="{FB244512-104E-4F0C-B022-5D64FA5FABFE}"/>
              </a:ext>
            </a:extLst>
          </p:cNvPr>
          <p:cNvSpPr/>
          <p:nvPr/>
        </p:nvSpPr>
        <p:spPr>
          <a:xfrm>
            <a:off x="-25684" y="5309937"/>
            <a:ext cx="12196472" cy="15480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effectLst>
                  <a:outerShdw blurRad="38100" dist="38100" dir="2700000" algn="tl">
                    <a:srgbClr val="000000">
                      <a:alpha val="43137"/>
                    </a:srgbClr>
                  </a:outerShdw>
                </a:effectLst>
              </a:rPr>
              <a:t>Reading Section</a:t>
            </a:r>
          </a:p>
        </p:txBody>
      </p:sp>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4386820" y="2889694"/>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7389" y="0"/>
            <a:ext cx="986220" cy="998396"/>
          </a:xfrm>
          <a:prstGeom prst="rect">
            <a:avLst/>
          </a:prstGeom>
        </p:spPr>
      </p:pic>
      <p:sp>
        <p:nvSpPr>
          <p:cNvPr id="7" name="TextBox 6">
            <a:extLst>
              <a:ext uri="{FF2B5EF4-FFF2-40B4-BE49-F238E27FC236}">
                <a16:creationId xmlns:a16="http://schemas.microsoft.com/office/drawing/2014/main" id="{56ACB3EF-5E53-416F-A4E1-F2091BAFB69A}"/>
              </a:ext>
            </a:extLst>
          </p:cNvPr>
          <p:cNvSpPr txBox="1"/>
          <p:nvPr/>
        </p:nvSpPr>
        <p:spPr>
          <a:xfrm>
            <a:off x="6331811" y="5480569"/>
            <a:ext cx="4199851" cy="954107"/>
          </a:xfrm>
          <a:prstGeom prst="rect">
            <a:avLst/>
          </a:prstGeom>
          <a:noFill/>
        </p:spPr>
        <p:txBody>
          <a:bodyPr wrap="square" rtlCol="0">
            <a:spAutoFit/>
          </a:bodyPr>
          <a:lstStyle/>
          <a:p>
            <a:pPr algn="ctr"/>
            <a:r>
              <a:rPr lang="en-GB" sz="2800" i="1" dirty="0">
                <a:solidFill>
                  <a:schemeClr val="bg1"/>
                </a:solidFill>
                <a:effectLst>
                  <a:outerShdw blurRad="38100" dist="38100" dir="2700000" algn="tl">
                    <a:srgbClr val="000000">
                      <a:alpha val="43137"/>
                    </a:srgbClr>
                  </a:outerShdw>
                </a:effectLst>
              </a:rPr>
              <a:t>Extracts from Summary of the recent Friday Sermon</a:t>
            </a:r>
          </a:p>
        </p:txBody>
      </p:sp>
    </p:spTree>
    <p:extLst>
      <p:ext uri="{BB962C8B-B14F-4D97-AF65-F5344CB8AC3E}">
        <p14:creationId xmlns:p14="http://schemas.microsoft.com/office/powerpoint/2010/main" val="108215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1600702" y="267809"/>
            <a:ext cx="9793315" cy="1323439"/>
          </a:xfrm>
          <a:prstGeom prst="rect">
            <a:avLst/>
          </a:prstGeom>
          <a:noFill/>
        </p:spPr>
        <p:txBody>
          <a:bodyPr wrap="square" rtlCol="0">
            <a:spAutoFit/>
          </a:bodyPr>
          <a:lstStyle/>
          <a:p>
            <a:pPr algn="ctr"/>
            <a:r>
              <a:rPr lang="en-US" sz="4000" b="1" spc="-150" dirty="0">
                <a:solidFill>
                  <a:schemeClr val="accent4">
                    <a:lumMod val="50000"/>
                  </a:schemeClr>
                </a:solidFill>
                <a:latin typeface="Adobe Devanagari" panose="02040503050201020203" pitchFamily="18" charset="0"/>
                <a:cs typeface="Adobe Devanagari" panose="02040503050201020203" pitchFamily="18" charset="0"/>
              </a:rPr>
              <a:t>Prophecy of the Promised Son – He Will be Filled With Secular &amp; Spiritual Knowledge</a:t>
            </a:r>
            <a:endParaRPr lang="en-ID" sz="40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
        <p:nvSpPr>
          <p:cNvPr id="23" name="TextBox 22">
            <a:extLst>
              <a:ext uri="{FF2B5EF4-FFF2-40B4-BE49-F238E27FC236}">
                <a16:creationId xmlns:a16="http://schemas.microsoft.com/office/drawing/2014/main" id="{642AE789-52A2-454C-9D60-B2E90F4864A2}"/>
              </a:ext>
            </a:extLst>
          </p:cNvPr>
          <p:cNvSpPr txBox="1"/>
          <p:nvPr/>
        </p:nvSpPr>
        <p:spPr>
          <a:xfrm>
            <a:off x="1513363" y="1591248"/>
            <a:ext cx="9967994" cy="5109091"/>
          </a:xfrm>
          <a:prstGeom prst="rect">
            <a:avLst/>
          </a:prstGeom>
          <a:noFill/>
        </p:spPr>
        <p:txBody>
          <a:bodyPr wrap="square" rtlCol="0">
            <a:spAutoFit/>
          </a:bodyPr>
          <a:lstStyle/>
          <a:p>
            <a:pPr algn="ctr"/>
            <a:r>
              <a:rPr lang="en-US" sz="2000" b="1" dirty="0">
                <a:solidFill>
                  <a:schemeClr val="accent1"/>
                </a:solidFill>
              </a:rPr>
              <a:t>Knowledge With Regards to Attaining True Success</a:t>
            </a:r>
          </a:p>
          <a:p>
            <a:pPr algn="ctr"/>
            <a:endParaRPr lang="en-US" b="1" dirty="0">
              <a:solidFill>
                <a:schemeClr val="bg1"/>
              </a:solidFill>
            </a:endParaRPr>
          </a:p>
          <a:p>
            <a:r>
              <a:rPr lang="en-GB" dirty="0">
                <a:latin typeface="Century Gothic" panose="020B0502020202020204" pitchFamily="34" charset="0"/>
              </a:rPr>
              <a:t>His Holiness (aba) said that in December of 1908, Hazrat Mirza Bashiruddin Mahmud Ahmad (ra), at the age of 19, presented a speech at the Annual Convention in Qadian on the topic of attaining true success. He said that one must realise that there is an everlasting life in the hereafter. He posed the question, that when people take every precaution in this world for a life which is temporary, but should they not also prepare more so for a life which is to last forever? He said that everyone strives for success in this world through their work or business, but there is another sort of trade, which may not bear fruit in this world, but will surely bear fruit in the hereafter. In order to be successful in this sort of trade, Hazrat Mirza Bashiruddin Mahmud Ahmad (ra) laid out some important principles which must be followed: 1) To always seek forgiveness for one’s sins 2) always pay attention to worship 3) always be thankful to God 4) enjoin good 5) be mindful of the boundaries established by God. Following these steps he said, can lead one to true success.</a:t>
            </a:r>
          </a:p>
          <a:p>
            <a:endParaRPr lang="en-US" dirty="0">
              <a:latin typeface="Century Gothic" panose="020B0502020202020204" pitchFamily="34" charset="0"/>
            </a:endParaRPr>
          </a:p>
          <a:p>
            <a:r>
              <a:rPr lang="en-US" sz="1600" b="1" dirty="0">
                <a:latin typeface="Century Gothic" panose="020B0502020202020204" pitchFamily="34" charset="0"/>
              </a:rPr>
              <a:t>Extract from summary of Friday Sermon delivered By Hazrat Khalifah-tul-Masih V </a:t>
            </a:r>
            <a:r>
              <a:rPr lang="en-US" sz="1100" b="1" dirty="0">
                <a:latin typeface="Century Gothic" panose="020B0502020202020204" pitchFamily="34" charset="0"/>
              </a:rPr>
              <a:t>aba</a:t>
            </a:r>
            <a:r>
              <a:rPr lang="en-US" sz="1600" b="1" dirty="0">
                <a:latin typeface="Century Gothic" panose="020B0502020202020204" pitchFamily="34" charset="0"/>
              </a:rPr>
              <a:t> at Masjid Mubarak, Islamabad, Tilford, UK, 19/02/2021</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1600702" y="267809"/>
            <a:ext cx="9793315" cy="1323439"/>
          </a:xfrm>
          <a:prstGeom prst="rect">
            <a:avLst/>
          </a:prstGeom>
          <a:noFill/>
        </p:spPr>
        <p:txBody>
          <a:bodyPr wrap="square" rtlCol="0">
            <a:spAutoFit/>
          </a:bodyPr>
          <a:lstStyle/>
          <a:p>
            <a:pPr algn="ctr"/>
            <a:r>
              <a:rPr lang="en-US" sz="4000" b="1" spc="-150" dirty="0">
                <a:solidFill>
                  <a:schemeClr val="accent4">
                    <a:lumMod val="50000"/>
                  </a:schemeClr>
                </a:solidFill>
                <a:latin typeface="Adobe Devanagari" panose="02040503050201020203" pitchFamily="18" charset="0"/>
                <a:cs typeface="Adobe Devanagari" panose="02040503050201020203" pitchFamily="18" charset="0"/>
              </a:rPr>
              <a:t>Prophecy of the Promised Son – He Will be Filled With Secular &amp; Spiritual Knowledge</a:t>
            </a:r>
            <a:endParaRPr lang="en-ID" sz="40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
        <p:nvSpPr>
          <p:cNvPr id="23" name="TextBox 22">
            <a:extLst>
              <a:ext uri="{FF2B5EF4-FFF2-40B4-BE49-F238E27FC236}">
                <a16:creationId xmlns:a16="http://schemas.microsoft.com/office/drawing/2014/main" id="{642AE789-52A2-454C-9D60-B2E90F4864A2}"/>
              </a:ext>
            </a:extLst>
          </p:cNvPr>
          <p:cNvSpPr txBox="1"/>
          <p:nvPr/>
        </p:nvSpPr>
        <p:spPr>
          <a:xfrm>
            <a:off x="1513363" y="1591248"/>
            <a:ext cx="9967994" cy="4493538"/>
          </a:xfrm>
          <a:prstGeom prst="rect">
            <a:avLst/>
          </a:prstGeom>
          <a:noFill/>
        </p:spPr>
        <p:txBody>
          <a:bodyPr wrap="square" rtlCol="0">
            <a:spAutoFit/>
          </a:bodyPr>
          <a:lstStyle/>
          <a:p>
            <a:pPr algn="ctr"/>
            <a:r>
              <a:rPr lang="en-US" sz="2000" b="1" dirty="0">
                <a:solidFill>
                  <a:schemeClr val="accent1"/>
                </a:solidFill>
              </a:rPr>
              <a:t>Comprehension of the Love for God</a:t>
            </a:r>
          </a:p>
          <a:p>
            <a:pPr algn="ctr"/>
            <a:endParaRPr lang="en-US" b="1" dirty="0">
              <a:solidFill>
                <a:schemeClr val="bg1"/>
              </a:solidFill>
            </a:endParaRPr>
          </a:p>
          <a:p>
            <a:r>
              <a:rPr lang="en-US" dirty="0">
                <a:latin typeface="Century Gothic" panose="020B0502020202020204" pitchFamily="34" charset="0"/>
              </a:rPr>
              <a:t>His Holiness (aba) said that in March 1907, when he was only 18 years old, Hazrat Mirza Bashiruddin Mahmud Ahmad (ra) wrote a treatise on the topic of the love for God. His Holiness (aba) said that this shows that God Almighty had instilled this awareness in him from a very young age. He compared the various concepts of God across various religions, and in doing so showed that the God presented by other religions was incomplete, whereas the view of God presented by Islam is the only view that is complete and encompassing, thus enabling one to truly love God. He said that it is only the God presented by Islam, Who still guides humanity through revelation to this day. After one supplicates to God, He does not respond straight away, rather He puts the supplicant through a trial, after which God opens the door of divine communion for the supplicant. It is then that the supplicant enjoys the beauty of prayer.</a:t>
            </a:r>
          </a:p>
          <a:p>
            <a:endParaRPr lang="en-US" dirty="0">
              <a:latin typeface="Century Gothic" panose="020B0502020202020204" pitchFamily="34" charset="0"/>
            </a:endParaRPr>
          </a:p>
          <a:p>
            <a:r>
              <a:rPr lang="en-US" sz="1600" b="1" dirty="0">
                <a:latin typeface="Century Gothic" panose="020B0502020202020204" pitchFamily="34" charset="0"/>
              </a:rPr>
              <a:t>Extract from summary of Friday Sermon delivered By Hazrat Khalifah-tul-Masih V </a:t>
            </a:r>
            <a:r>
              <a:rPr lang="en-US" sz="1100" b="1" dirty="0">
                <a:latin typeface="Century Gothic" panose="020B0502020202020204" pitchFamily="34" charset="0"/>
              </a:rPr>
              <a:t>aba</a:t>
            </a:r>
            <a:r>
              <a:rPr lang="en-US" sz="1600" b="1" dirty="0">
                <a:latin typeface="Century Gothic" panose="020B0502020202020204" pitchFamily="34" charset="0"/>
              </a:rPr>
              <a:t> at Masjid Mubarak, Islamabad, Tilford, UK, 19/02/2021</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1302394475"/>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1600702" y="267809"/>
            <a:ext cx="9793315" cy="1323439"/>
          </a:xfrm>
          <a:prstGeom prst="rect">
            <a:avLst/>
          </a:prstGeom>
          <a:noFill/>
        </p:spPr>
        <p:txBody>
          <a:bodyPr wrap="square" rtlCol="0">
            <a:spAutoFit/>
          </a:bodyPr>
          <a:lstStyle/>
          <a:p>
            <a:pPr algn="ctr"/>
            <a:r>
              <a:rPr lang="en-US" sz="4000" b="1" spc="-150" dirty="0">
                <a:solidFill>
                  <a:schemeClr val="accent4">
                    <a:lumMod val="50000"/>
                  </a:schemeClr>
                </a:solidFill>
                <a:latin typeface="Adobe Devanagari" panose="02040503050201020203" pitchFamily="18" charset="0"/>
                <a:cs typeface="Adobe Devanagari" panose="02040503050201020203" pitchFamily="18" charset="0"/>
              </a:rPr>
              <a:t>Prophecy of the Promised Son – He Will be Filled With Secular &amp; Spiritual Knowledge</a:t>
            </a:r>
            <a:endParaRPr lang="en-ID" sz="40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
        <p:nvSpPr>
          <p:cNvPr id="23" name="TextBox 22">
            <a:extLst>
              <a:ext uri="{FF2B5EF4-FFF2-40B4-BE49-F238E27FC236}">
                <a16:creationId xmlns:a16="http://schemas.microsoft.com/office/drawing/2014/main" id="{642AE789-52A2-454C-9D60-B2E90F4864A2}"/>
              </a:ext>
            </a:extLst>
          </p:cNvPr>
          <p:cNvSpPr txBox="1"/>
          <p:nvPr/>
        </p:nvSpPr>
        <p:spPr>
          <a:xfrm>
            <a:off x="1513363" y="1591248"/>
            <a:ext cx="9967994" cy="4216539"/>
          </a:xfrm>
          <a:prstGeom prst="rect">
            <a:avLst/>
          </a:prstGeom>
          <a:noFill/>
        </p:spPr>
        <p:txBody>
          <a:bodyPr wrap="square" rtlCol="0">
            <a:spAutoFit/>
          </a:bodyPr>
          <a:lstStyle/>
          <a:p>
            <a:pPr algn="ctr"/>
            <a:r>
              <a:rPr lang="en-US" sz="2000" b="1" dirty="0">
                <a:solidFill>
                  <a:schemeClr val="accent1"/>
                </a:solidFill>
              </a:rPr>
              <a:t>Insight into Divine Decree</a:t>
            </a:r>
          </a:p>
          <a:p>
            <a:pPr algn="ctr"/>
            <a:endParaRPr lang="en-US" b="1" dirty="0">
              <a:solidFill>
                <a:schemeClr val="bg1"/>
              </a:solidFill>
            </a:endParaRPr>
          </a:p>
          <a:p>
            <a:r>
              <a:rPr lang="en-US" dirty="0">
                <a:latin typeface="Century Gothic" panose="020B0502020202020204" pitchFamily="34" charset="0"/>
              </a:rPr>
              <a:t>His Holiness (aba) said that another speech delivered in 1919 was on the subject of ‘Divine Decree.’ His Holiness (aba) said that this, no doubt, is a difficult subject to tackle, however Hazrat Mirza Bashiruddin Mahmud Ahmad (ra) presented it in a most eloquent manner. Regarding this, the Fourth Caliph (rh) said that to deliver such a speech at the Annual Convention, where both learned and educated people were listening, as well as those who were not educated, and to present it in such a manner that both could understand is indeed a great feat. He dispelled many misconceptions regarding divine decree and explained the subject with extensive proofs and explanations. His Holiness (aba) said that this is something about which many questions arise and so people should read this book.</a:t>
            </a:r>
          </a:p>
          <a:p>
            <a:endParaRPr lang="en-US" dirty="0">
              <a:latin typeface="Century Gothic" panose="020B0502020202020204" pitchFamily="34" charset="0"/>
            </a:endParaRPr>
          </a:p>
          <a:p>
            <a:r>
              <a:rPr lang="en-US" sz="1600" b="1" dirty="0">
                <a:latin typeface="Century Gothic" panose="020B0502020202020204" pitchFamily="34" charset="0"/>
              </a:rPr>
              <a:t>Extract from summary of Friday Sermon delivered By Hazrat Khalifah-tul-Masih V </a:t>
            </a:r>
            <a:r>
              <a:rPr lang="en-US" sz="1100" b="1" dirty="0">
                <a:latin typeface="Century Gothic" panose="020B0502020202020204" pitchFamily="34" charset="0"/>
              </a:rPr>
              <a:t>aba</a:t>
            </a:r>
            <a:r>
              <a:rPr lang="en-US" sz="1600" b="1" dirty="0">
                <a:latin typeface="Century Gothic" panose="020B0502020202020204" pitchFamily="34" charset="0"/>
              </a:rPr>
              <a:t> at Masjid Mubarak, Islamabad, Tilford, UK, 19/02/2021</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4112121003"/>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39243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2048973"/>
            <a:ext cx="9967994" cy="4278094"/>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b="1" dirty="0">
              <a:solidFill>
                <a:schemeClr val="bg1"/>
              </a:solidFill>
            </a:endParaRPr>
          </a:p>
          <a:p>
            <a:r>
              <a:rPr lang="en-US" dirty="0">
                <a:latin typeface="Century Gothic" panose="020B0502020202020204" pitchFamily="34" charset="0"/>
              </a:rPr>
              <a:t>It was among such people that the Holy Prophet (saw) of Islam was born. His father ‘Abdullah had died before his birth. Accordingly, he and his mother Amina had to be looked after by the grandfather, ‘Abdul </a:t>
            </a:r>
            <a:r>
              <a:rPr lang="en-US" dirty="0" err="1">
                <a:latin typeface="Century Gothic" panose="020B0502020202020204" pitchFamily="34" charset="0"/>
              </a:rPr>
              <a:t>Muttalib</a:t>
            </a:r>
            <a:r>
              <a:rPr lang="en-US" dirty="0">
                <a:latin typeface="Century Gothic" panose="020B0502020202020204" pitchFamily="34" charset="0"/>
              </a:rPr>
              <a:t>. The child Muhammad (saw) was suckled by a countrywoman who lived in a place near </a:t>
            </a:r>
            <a:r>
              <a:rPr lang="en-US" dirty="0" err="1">
                <a:latin typeface="Century Gothic" panose="020B0502020202020204" pitchFamily="34" charset="0"/>
              </a:rPr>
              <a:t>Ta’if</a:t>
            </a:r>
            <a:r>
              <a:rPr lang="en-US" dirty="0">
                <a:latin typeface="Century Gothic" panose="020B0502020202020204" pitchFamily="34" charset="0"/>
              </a:rPr>
              <a:t>. It was a custom in Arabia in those days to hand over children to women in the country, whose duty was to bring up the children, to train their speech and to give them a good start in bodily health. When the Prophet (saw) was in his first year, his mother died while travelling from Medina to Mecca and had to be buried </a:t>
            </a:r>
            <a:r>
              <a:rPr lang="en-US" dirty="0" err="1">
                <a:latin typeface="Century Gothic" panose="020B0502020202020204" pitchFamily="34" charset="0"/>
              </a:rPr>
              <a:t>en</a:t>
            </a:r>
            <a:r>
              <a:rPr lang="en-US" dirty="0">
                <a:latin typeface="Century Gothic" panose="020B0502020202020204" pitchFamily="34" charset="0"/>
              </a:rPr>
              <a:t> route. The child was brought to Mecca by a woman servant and handed over to the grandfather. When he was in his eighth year, his grandfather also died, after which Abu Talib, his uncle, became his guardian, this being the wish expressed in a will by the grandfather. The </a:t>
            </a:r>
            <a:r>
              <a:rPr lang="en-US" dirty="0" err="1">
                <a:latin typeface="Century Gothic" panose="020B0502020202020204" pitchFamily="34" charset="0"/>
              </a:rPr>
              <a:t>Prophetsa</a:t>
            </a:r>
            <a:r>
              <a:rPr lang="en-US" dirty="0">
                <a:latin typeface="Century Gothic" panose="020B0502020202020204" pitchFamily="34" charset="0"/>
              </a:rPr>
              <a:t> had two or three opportunities to travel out of Arabia. One of these occurred when at the age of twelve he went in the company of Abu Talib to Syria.</a:t>
            </a:r>
            <a:endParaRPr lang="en-GB"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427647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2048973"/>
            <a:ext cx="9967994" cy="4555093"/>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 part 2)</a:t>
            </a:r>
          </a:p>
          <a:p>
            <a:pPr algn="ctr"/>
            <a:endParaRPr lang="en-US" b="1" dirty="0">
              <a:solidFill>
                <a:schemeClr val="bg1"/>
              </a:solidFill>
            </a:endParaRPr>
          </a:p>
          <a:p>
            <a:r>
              <a:rPr lang="en-US" dirty="0">
                <a:latin typeface="Century Gothic" panose="020B0502020202020204" pitchFamily="34" charset="0"/>
              </a:rPr>
              <a:t>It seems that this journey took him only to the south-eastern towns of Syria, for in historical references to this journey there is no mention of places like Jerusalem. From now onwards until he grew up to young manhood he remained in Mecca. From very childhood he was given to reflection and meditation. In the quarrels and rivalries of others he took no part, except with a view to putting an end to them. It is said that the tribes living in Mecca and the territories around, tired of unending blood-feuds, resolved to found an association the purpose of which was to help victims of aggressive and unjust treatment. When the Holy Prophet (saw) heard of this, he gladly joined. Members of this association gave an undertaking in the following terms: </a:t>
            </a:r>
          </a:p>
          <a:p>
            <a:pPr algn="ctr"/>
            <a:r>
              <a:rPr lang="en-US" b="1" i="1" dirty="0">
                <a:latin typeface="Century Gothic" panose="020B0502020202020204" pitchFamily="34" charset="0"/>
              </a:rPr>
              <a:t>They will help those who were oppressed and will restore</a:t>
            </a:r>
          </a:p>
          <a:p>
            <a:pPr algn="ctr"/>
            <a:r>
              <a:rPr lang="en-US" b="1" i="1" dirty="0">
                <a:latin typeface="Century Gothic" panose="020B0502020202020204" pitchFamily="34" charset="0"/>
              </a:rPr>
              <a:t>them their rights, as long as the last drop of water</a:t>
            </a:r>
          </a:p>
          <a:p>
            <a:pPr algn="ctr"/>
            <a:r>
              <a:rPr lang="en-US" b="1" i="1" dirty="0">
                <a:latin typeface="Century Gothic" panose="020B0502020202020204" pitchFamily="34" charset="0"/>
              </a:rPr>
              <a:t>remained in the sea. And if they do not do so, they will</a:t>
            </a:r>
          </a:p>
          <a:p>
            <a:pPr algn="ctr"/>
            <a:r>
              <a:rPr lang="en-US" b="1" i="1" dirty="0">
                <a:latin typeface="Century Gothic" panose="020B0502020202020204" pitchFamily="34" charset="0"/>
              </a:rPr>
              <a:t>compensate the victims out of their own belongings (</a:t>
            </a:r>
            <a:r>
              <a:rPr lang="en-US" b="1" i="1" dirty="0" err="1">
                <a:latin typeface="Century Gothic" panose="020B0502020202020204" pitchFamily="34" charset="0"/>
              </a:rPr>
              <a:t>Sirat</a:t>
            </a:r>
            <a:endParaRPr lang="en-US" b="1" i="1" dirty="0">
              <a:latin typeface="Century Gothic" panose="020B0502020202020204" pitchFamily="34" charset="0"/>
            </a:endParaRPr>
          </a:p>
          <a:p>
            <a:pPr algn="ctr"/>
            <a:r>
              <a:rPr lang="en-US" b="1" i="1" dirty="0" err="1">
                <a:latin typeface="Century Gothic" panose="020B0502020202020204" pitchFamily="34" charset="0"/>
              </a:rPr>
              <a:t>Ibni</a:t>
            </a:r>
            <a:r>
              <a:rPr lang="en-US" b="1" i="1" dirty="0">
                <a:latin typeface="Century Gothic" panose="020B0502020202020204" pitchFamily="34" charset="0"/>
              </a:rPr>
              <a:t> Hisham by Imam </a:t>
            </a:r>
            <a:r>
              <a:rPr lang="en-US" b="1" i="1" dirty="0" err="1">
                <a:latin typeface="Century Gothic" panose="020B0502020202020204" pitchFamily="34" charset="0"/>
              </a:rPr>
              <a:t>Suhaili</a:t>
            </a:r>
            <a:r>
              <a:rPr lang="en-US" b="1" i="1" dirty="0">
                <a:latin typeface="Century Gothic" panose="020B0502020202020204" pitchFamily="34" charset="0"/>
              </a:rPr>
              <a:t>)</a:t>
            </a:r>
            <a:endParaRPr lang="en-GB" b="1" i="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2853527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91000"/>
              </a:schemeClr>
            </a:gs>
            <a:gs pos="65000">
              <a:schemeClr val="accent1">
                <a:lumMod val="45000"/>
                <a:lumOff val="55000"/>
                <a:alpha val="80000"/>
              </a:schemeClr>
            </a:gs>
            <a:gs pos="89000">
              <a:schemeClr val="accent1">
                <a:lumMod val="45000"/>
                <a:lumOff val="55000"/>
              </a:schemeClr>
            </a:gs>
            <a:gs pos="100000">
              <a:schemeClr val="accent1">
                <a:lumMod val="30000"/>
                <a:lumOff val="70000"/>
                <a:alpha val="89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26000" y="2325401"/>
            <a:ext cx="3168753"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28</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February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se hand on zoom 1">
            <a:extLst>
              <a:ext uri="{FF2B5EF4-FFF2-40B4-BE49-F238E27FC236}">
                <a16:creationId xmlns:a16="http://schemas.microsoft.com/office/drawing/2014/main" id="{FB17368F-B8C0-4BCD-A82E-7E639B2D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8" y="-14514"/>
            <a:ext cx="3168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e hand on zoom 2">
            <a:extLst>
              <a:ext uri="{FF2B5EF4-FFF2-40B4-BE49-F238E27FC236}">
                <a16:creationId xmlns:a16="http://schemas.microsoft.com/office/drawing/2014/main" id="{0D48D45D-D95C-4B13-8058-BA333661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0"/>
            <a:ext cx="316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14234F-311D-49B7-A843-BA6FEAFD4E33}"/>
              </a:ext>
            </a:extLst>
          </p:cNvPr>
          <p:cNvSpPr/>
          <p:nvPr/>
        </p:nvSpPr>
        <p:spPr>
          <a:xfrm>
            <a:off x="-1" y="-14514"/>
            <a:ext cx="4511675"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503553" y="1836693"/>
            <a:ext cx="3504565" cy="317009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 mobile phone</a:t>
            </a:r>
          </a:p>
        </p:txBody>
      </p:sp>
      <p:sp>
        <p:nvSpPr>
          <p:cNvPr id="4" name="Arrow: Right 3">
            <a:extLst>
              <a:ext uri="{FF2B5EF4-FFF2-40B4-BE49-F238E27FC236}">
                <a16:creationId xmlns:a16="http://schemas.microsoft.com/office/drawing/2014/main" id="{0AE0B5C3-DD04-4978-9BFB-B088EF165A7A}"/>
              </a:ext>
            </a:extLst>
          </p:cNvPr>
          <p:cNvSpPr/>
          <p:nvPr/>
        </p:nvSpPr>
        <p:spPr>
          <a:xfrm rot="19453980">
            <a:off x="7700658" y="5576671"/>
            <a:ext cx="1360949" cy="648290"/>
          </a:xfrm>
          <a:prstGeom prst="rightArrow">
            <a:avLst>
              <a:gd name="adj1" fmla="val 32007"/>
              <a:gd name="adj2" fmla="val 7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021775"/>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4234F-311D-49B7-A843-BA6FEAFD4E33}"/>
              </a:ext>
            </a:extLst>
          </p:cNvPr>
          <p:cNvSpPr/>
          <p:nvPr/>
        </p:nvSpPr>
        <p:spPr>
          <a:xfrm>
            <a:off x="-1" y="-14514"/>
            <a:ext cx="12192001" cy="15715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861376" y="233631"/>
            <a:ext cx="10469247" cy="132343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Windows or Mac</a:t>
            </a:r>
          </a:p>
        </p:txBody>
      </p:sp>
      <p:pic>
        <p:nvPicPr>
          <p:cNvPr id="5" name="Picture 4" descr="Graphical user interface, text, application&#10;&#10;Description automatically generated">
            <a:extLst>
              <a:ext uri="{FF2B5EF4-FFF2-40B4-BE49-F238E27FC236}">
                <a16:creationId xmlns:a16="http://schemas.microsoft.com/office/drawing/2014/main" id="{4FBEA250-6308-4BD0-9E61-EB5213BDF321}"/>
              </a:ext>
            </a:extLst>
          </p:cNvPr>
          <p:cNvPicPr>
            <a:picLocks noChangeAspect="1"/>
          </p:cNvPicPr>
          <p:nvPr/>
        </p:nvPicPr>
        <p:blipFill rotWithShape="1">
          <a:blip r:embed="rId2">
            <a:extLst>
              <a:ext uri="{28A0092B-C50C-407E-A947-70E740481C1C}">
                <a14:useLocalDpi xmlns:a14="http://schemas.microsoft.com/office/drawing/2010/main" val="0"/>
              </a:ext>
            </a:extLst>
          </a:blip>
          <a:srcRect t="70700"/>
          <a:stretch/>
        </p:blipFill>
        <p:spPr>
          <a:xfrm>
            <a:off x="1488758" y="5316445"/>
            <a:ext cx="9214484" cy="1489864"/>
          </a:xfrm>
          <a:prstGeom prst="rect">
            <a:avLst/>
          </a:prstGeom>
        </p:spPr>
      </p:pic>
      <p:pic>
        <p:nvPicPr>
          <p:cNvPr id="2050" name="Picture 2" descr="Image result for how to raise hand in zoom windows">
            <a:extLst>
              <a:ext uri="{FF2B5EF4-FFF2-40B4-BE49-F238E27FC236}">
                <a16:creationId xmlns:a16="http://schemas.microsoft.com/office/drawing/2014/main" id="{23233F92-9A42-4AE4-B974-0DE3BD74C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a:stretch/>
        </p:blipFill>
        <p:spPr bwMode="auto">
          <a:xfrm>
            <a:off x="1866899" y="1557070"/>
            <a:ext cx="8458199" cy="375937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0BA40FBA-6C18-4510-83D5-BE2983368D4C}"/>
              </a:ext>
            </a:extLst>
          </p:cNvPr>
          <p:cNvSpPr/>
          <p:nvPr/>
        </p:nvSpPr>
        <p:spPr>
          <a:xfrm>
            <a:off x="3718558" y="2963721"/>
            <a:ext cx="2377440" cy="946072"/>
          </a:xfrm>
          <a:prstGeom prst="wedgeRectCallout">
            <a:avLst>
              <a:gd name="adj1" fmla="val -21474"/>
              <a:gd name="adj2" fmla="val 1204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First: Open participants panel</a:t>
            </a:r>
          </a:p>
          <a:p>
            <a:pPr algn="ctr"/>
            <a:endParaRPr lang="en-GB" dirty="0"/>
          </a:p>
        </p:txBody>
      </p:sp>
      <p:sp>
        <p:nvSpPr>
          <p:cNvPr id="9" name="Speech Bubble: Rectangle 8">
            <a:extLst>
              <a:ext uri="{FF2B5EF4-FFF2-40B4-BE49-F238E27FC236}">
                <a16:creationId xmlns:a16="http://schemas.microsoft.com/office/drawing/2014/main" id="{230352EA-9416-4F8A-8EE7-A78DA8AE1DCA}"/>
              </a:ext>
            </a:extLst>
          </p:cNvPr>
          <p:cNvSpPr/>
          <p:nvPr/>
        </p:nvSpPr>
        <p:spPr>
          <a:xfrm>
            <a:off x="9022080" y="3627120"/>
            <a:ext cx="1828800" cy="11125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click on the Raise hand button here</a:t>
            </a:r>
          </a:p>
        </p:txBody>
      </p:sp>
    </p:spTree>
    <p:extLst>
      <p:ext uri="{BB962C8B-B14F-4D97-AF65-F5344CB8AC3E}">
        <p14:creationId xmlns:p14="http://schemas.microsoft.com/office/powerpoint/2010/main" val="228700619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1384995"/>
          </a:xfrm>
          <a:prstGeom prst="rect">
            <a:avLst/>
          </a:prstGeom>
        </p:spPr>
        <p:txBody>
          <a:bodyPr wrap="square">
            <a:spAutoFit/>
          </a:bodyPr>
          <a:lstStyle/>
          <a:p>
            <a:pPr algn="ctr"/>
            <a:r>
              <a:rPr lang="en-GB" sz="2800" dirty="0">
                <a:solidFill>
                  <a:schemeClr val="accent6">
                    <a:lumMod val="50000"/>
                  </a:schemeClr>
                </a:solidFill>
                <a:latin typeface="Adobe Devanagari" panose="02040503050201020203" pitchFamily="18" charset="0"/>
                <a:cs typeface="Adobe Devanagari" panose="02040503050201020203" pitchFamily="18" charset="0"/>
              </a:rPr>
              <a:t>At-</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tahiyyatu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lillahi</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was-</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sala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watu</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wat-</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tayyibatu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assalamo</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alaika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ayyu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hunna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biyyu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rah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matul-laahi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wabarakatuhu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assalamo</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alaina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alaa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ibadillah-i-saaliheen</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1569660"/>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All verbal worship is due to Allah and all physical acts of worship and financial sacrifices, Peace be on you, O Prophet and the Mercy of Allah and His Blessings, Peace be on us, and on the righteous servants of Allah</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57419" y="1507648"/>
            <a:ext cx="6839958" cy="1200329"/>
          </a:xfrm>
          <a:prstGeom prst="rect">
            <a:avLst/>
          </a:prstGeom>
        </p:spPr>
        <p:txBody>
          <a:bodyPr wrap="square">
            <a:spAutoFit/>
          </a:bodyPr>
          <a:lstStyle/>
          <a:p>
            <a:r>
              <a:rPr lang="ar-SA" sz="3600" dirty="0">
                <a:effectLst/>
                <a:ea typeface="Calibri" panose="020F0502020204030204" pitchFamily="34" charset="0"/>
                <a:cs typeface="noorehuda" panose="02000500000000020004" pitchFamily="2" charset="-78"/>
              </a:rPr>
              <a:t>اَلتَّحِیَّاتُ لِلّٰہِ وَالصَّلَوٰتُ وَالطَّیِّبٰتُ اَلسَّلَامُ عَلَیْکَ اَیُّھَا النَّبِيُّ وَرَحْمَۃُاللّٰہِ وَبَرَکَاتُہٗ اَلسَّلَامُ عَلَیْنَا وَعَلٰی عِبَادِ اللّٰہِ الصّٰلِحِیْنَ</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4" name="Rectangle 3">
            <a:extLst>
              <a:ext uri="{FF2B5EF4-FFF2-40B4-BE49-F238E27FC236}">
                <a16:creationId xmlns:a16="http://schemas.microsoft.com/office/drawing/2014/main" id="{DBDB1BF5-CE4D-4D78-9591-0B9B3D336151}"/>
              </a:ext>
            </a:extLst>
          </p:cNvPr>
          <p:cNvSpPr>
            <a:spLocks noChangeArrowheads="1"/>
          </p:cNvSpPr>
          <p:nvPr/>
        </p:nvSpPr>
        <p:spPr bwMode="auto">
          <a:xfrm>
            <a:off x="1201225" y="1974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
            <a:extLst>
              <a:ext uri="{FF2B5EF4-FFF2-40B4-BE49-F238E27FC236}">
                <a16:creationId xmlns:a16="http://schemas.microsoft.com/office/drawing/2014/main" id="{B9E42774-7AAD-41B4-9349-8AFF5CB0BCFA}"/>
              </a:ext>
            </a:extLst>
          </p:cNvPr>
          <p:cNvSpPr>
            <a:spLocks noChangeArrowheads="1"/>
          </p:cNvSpPr>
          <p:nvPr/>
        </p:nvSpPr>
        <p:spPr bwMode="auto">
          <a:xfrm>
            <a:off x="3233738" y="3481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
            <a:extLst>
              <a:ext uri="{FF2B5EF4-FFF2-40B4-BE49-F238E27FC236}">
                <a16:creationId xmlns:a16="http://schemas.microsoft.com/office/drawing/2014/main" id="{8359FD12-3E4D-412E-9E51-A3F5428CFDB5}"/>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a:extLst>
              <a:ext uri="{FF2B5EF4-FFF2-40B4-BE49-F238E27FC236}">
                <a16:creationId xmlns:a16="http://schemas.microsoft.com/office/drawing/2014/main" id="{09C9AF68-05AA-4AEC-B687-897BC2AAB48F}"/>
              </a:ext>
            </a:extLst>
          </p:cNvPr>
          <p:cNvGraphicFramePr>
            <a:graphicFrameLocks noGrp="1"/>
          </p:cNvGraphicFramePr>
          <p:nvPr>
            <p:extLst>
              <p:ext uri="{D42A27DB-BD31-4B8C-83A1-F6EECF244321}">
                <p14:modId xmlns:p14="http://schemas.microsoft.com/office/powerpoint/2010/main" val="859522920"/>
              </p:ext>
            </p:extLst>
          </p:nvPr>
        </p:nvGraphicFramePr>
        <p:xfrm>
          <a:off x="3233420" y="289021"/>
          <a:ext cx="5725160" cy="1068451"/>
        </p:xfrm>
        <a:graphic>
          <a:graphicData uri="http://schemas.openxmlformats.org/drawingml/2006/table">
            <a:tbl>
              <a:tblPr firstRow="1" firstCol="1" bandRow="1"/>
              <a:tblGrid>
                <a:gridCol w="2862580">
                  <a:extLst>
                    <a:ext uri="{9D8B030D-6E8A-4147-A177-3AD203B41FA5}">
                      <a16:colId xmlns:a16="http://schemas.microsoft.com/office/drawing/2014/main" val="614781519"/>
                    </a:ext>
                  </a:extLst>
                </a:gridCol>
                <a:gridCol w="2862580">
                  <a:extLst>
                    <a:ext uri="{9D8B030D-6E8A-4147-A177-3AD203B41FA5}">
                      <a16:colId xmlns:a16="http://schemas.microsoft.com/office/drawing/2014/main" val="3292457309"/>
                    </a:ext>
                  </a:extLst>
                </a:gridCol>
              </a:tblGrid>
              <a:tr h="362585">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لِلّٰہِ</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اَلتَّحِیَّاتُ</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848355"/>
                  </a:ext>
                </a:extLst>
              </a:tr>
              <a:tr h="362585">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Is due to Allah</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 verbal worship</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041518"/>
                  </a:ext>
                </a:extLst>
              </a:tr>
              <a:tr h="0">
                <a:tc gridSpan="2">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 verbal worship is due to Allah</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23687678"/>
                  </a:ext>
                </a:extLst>
              </a:tr>
            </a:tbl>
          </a:graphicData>
        </a:graphic>
      </p:graphicFrame>
      <p:graphicFrame>
        <p:nvGraphicFramePr>
          <p:cNvPr id="12" name="Table 11">
            <a:extLst>
              <a:ext uri="{FF2B5EF4-FFF2-40B4-BE49-F238E27FC236}">
                <a16:creationId xmlns:a16="http://schemas.microsoft.com/office/drawing/2014/main" id="{2A75B296-E704-4C2C-A308-B139F99F2B40}"/>
              </a:ext>
            </a:extLst>
          </p:cNvPr>
          <p:cNvGraphicFramePr>
            <a:graphicFrameLocks noGrp="1"/>
          </p:cNvGraphicFramePr>
          <p:nvPr>
            <p:extLst>
              <p:ext uri="{D42A27DB-BD31-4B8C-83A1-F6EECF244321}">
                <p14:modId xmlns:p14="http://schemas.microsoft.com/office/powerpoint/2010/main" val="1152588002"/>
              </p:ext>
            </p:extLst>
          </p:nvPr>
        </p:nvGraphicFramePr>
        <p:xfrm>
          <a:off x="3233420" y="1587015"/>
          <a:ext cx="5725160" cy="1068451"/>
        </p:xfrm>
        <a:graphic>
          <a:graphicData uri="http://schemas.openxmlformats.org/drawingml/2006/table">
            <a:tbl>
              <a:tblPr firstRow="1" firstCol="1" bandRow="1"/>
              <a:tblGrid>
                <a:gridCol w="2862580">
                  <a:extLst>
                    <a:ext uri="{9D8B030D-6E8A-4147-A177-3AD203B41FA5}">
                      <a16:colId xmlns:a16="http://schemas.microsoft.com/office/drawing/2014/main" val="3050732119"/>
                    </a:ext>
                  </a:extLst>
                </a:gridCol>
                <a:gridCol w="2862580">
                  <a:extLst>
                    <a:ext uri="{9D8B030D-6E8A-4147-A177-3AD203B41FA5}">
                      <a16:colId xmlns:a16="http://schemas.microsoft.com/office/drawing/2014/main" val="1906242323"/>
                    </a:ext>
                  </a:extLst>
                </a:gridCol>
              </a:tblGrid>
              <a:tr h="362585">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وَالطَّیِّبٰتُ</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وَالصَّلَوٰتُ</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92698"/>
                  </a:ext>
                </a:extLst>
              </a:tr>
              <a:tr h="362585">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all financial sacrifices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And all physical worship</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853898"/>
                  </a:ext>
                </a:extLst>
              </a:tr>
              <a:tr h="0">
                <a:tc gridSpan="2">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all physical acts of worship and financial sacrifices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388346097"/>
                  </a:ext>
                </a:extLst>
              </a:tr>
            </a:tbl>
          </a:graphicData>
        </a:graphic>
      </p:graphicFrame>
      <p:graphicFrame>
        <p:nvGraphicFramePr>
          <p:cNvPr id="13" name="Table 12">
            <a:extLst>
              <a:ext uri="{FF2B5EF4-FFF2-40B4-BE49-F238E27FC236}">
                <a16:creationId xmlns:a16="http://schemas.microsoft.com/office/drawing/2014/main" id="{787E0A15-3707-4840-9506-CACF099FD561}"/>
              </a:ext>
            </a:extLst>
          </p:cNvPr>
          <p:cNvGraphicFramePr>
            <a:graphicFrameLocks noGrp="1"/>
          </p:cNvGraphicFramePr>
          <p:nvPr>
            <p:extLst>
              <p:ext uri="{D42A27DB-BD31-4B8C-83A1-F6EECF244321}">
                <p14:modId xmlns:p14="http://schemas.microsoft.com/office/powerpoint/2010/main" val="989207035"/>
              </p:ext>
            </p:extLst>
          </p:nvPr>
        </p:nvGraphicFramePr>
        <p:xfrm>
          <a:off x="3233420" y="2881029"/>
          <a:ext cx="5725160" cy="1068451"/>
        </p:xfrm>
        <a:graphic>
          <a:graphicData uri="http://schemas.openxmlformats.org/drawingml/2006/table">
            <a:tbl>
              <a:tblPr firstRow="1" firstCol="1" bandRow="1"/>
              <a:tblGrid>
                <a:gridCol w="1431290">
                  <a:extLst>
                    <a:ext uri="{9D8B030D-6E8A-4147-A177-3AD203B41FA5}">
                      <a16:colId xmlns:a16="http://schemas.microsoft.com/office/drawing/2014/main" val="197020225"/>
                    </a:ext>
                  </a:extLst>
                </a:gridCol>
                <a:gridCol w="1431290">
                  <a:extLst>
                    <a:ext uri="{9D8B030D-6E8A-4147-A177-3AD203B41FA5}">
                      <a16:colId xmlns:a16="http://schemas.microsoft.com/office/drawing/2014/main" val="2216322767"/>
                    </a:ext>
                  </a:extLst>
                </a:gridCol>
                <a:gridCol w="1431290">
                  <a:extLst>
                    <a:ext uri="{9D8B030D-6E8A-4147-A177-3AD203B41FA5}">
                      <a16:colId xmlns:a16="http://schemas.microsoft.com/office/drawing/2014/main" val="4120056964"/>
                    </a:ext>
                  </a:extLst>
                </a:gridCol>
                <a:gridCol w="1431290">
                  <a:extLst>
                    <a:ext uri="{9D8B030D-6E8A-4147-A177-3AD203B41FA5}">
                      <a16:colId xmlns:a16="http://schemas.microsoft.com/office/drawing/2014/main" val="1714619428"/>
                    </a:ext>
                  </a:extLst>
                </a:gridCol>
              </a:tblGrid>
              <a:tr h="362585">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النَّبِيُّ</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اَیُّھَا</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عَلَیْکَ</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اَلسَّلَامُ</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226512"/>
                  </a:ext>
                </a:extLst>
              </a:tr>
              <a:tr h="362585">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Prophet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O!</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Be on you</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Peace</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377320"/>
                  </a:ext>
                </a:extLst>
              </a:tr>
              <a:tr h="0">
                <a:tc gridSpan="4">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Peace be on you, O Prophet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8240987"/>
                  </a:ext>
                </a:extLst>
              </a:tr>
            </a:tbl>
          </a:graphicData>
        </a:graphic>
      </p:graphicFrame>
      <p:graphicFrame>
        <p:nvGraphicFramePr>
          <p:cNvPr id="15" name="Table 14">
            <a:extLst>
              <a:ext uri="{FF2B5EF4-FFF2-40B4-BE49-F238E27FC236}">
                <a16:creationId xmlns:a16="http://schemas.microsoft.com/office/drawing/2014/main" id="{9CC98507-895B-4D73-9504-6404A105B782}"/>
              </a:ext>
            </a:extLst>
          </p:cNvPr>
          <p:cNvGraphicFramePr>
            <a:graphicFrameLocks noGrp="1"/>
          </p:cNvGraphicFramePr>
          <p:nvPr>
            <p:extLst>
              <p:ext uri="{D42A27DB-BD31-4B8C-83A1-F6EECF244321}">
                <p14:modId xmlns:p14="http://schemas.microsoft.com/office/powerpoint/2010/main" val="2296137397"/>
              </p:ext>
            </p:extLst>
          </p:nvPr>
        </p:nvGraphicFramePr>
        <p:xfrm>
          <a:off x="3233420" y="4169488"/>
          <a:ext cx="5725160" cy="955167"/>
        </p:xfrm>
        <a:graphic>
          <a:graphicData uri="http://schemas.openxmlformats.org/drawingml/2006/table">
            <a:tbl>
              <a:tblPr firstRow="1" firstCol="1" bandRow="1"/>
              <a:tblGrid>
                <a:gridCol w="1908175">
                  <a:extLst>
                    <a:ext uri="{9D8B030D-6E8A-4147-A177-3AD203B41FA5}">
                      <a16:colId xmlns:a16="http://schemas.microsoft.com/office/drawing/2014/main" val="2772934301"/>
                    </a:ext>
                  </a:extLst>
                </a:gridCol>
                <a:gridCol w="1908175">
                  <a:extLst>
                    <a:ext uri="{9D8B030D-6E8A-4147-A177-3AD203B41FA5}">
                      <a16:colId xmlns:a16="http://schemas.microsoft.com/office/drawing/2014/main" val="2474282383"/>
                    </a:ext>
                  </a:extLst>
                </a:gridCol>
                <a:gridCol w="1908810">
                  <a:extLst>
                    <a:ext uri="{9D8B030D-6E8A-4147-A177-3AD203B41FA5}">
                      <a16:colId xmlns:a16="http://schemas.microsoft.com/office/drawing/2014/main" val="2711342844"/>
                    </a:ext>
                  </a:extLst>
                </a:gridCol>
              </a:tblGrid>
              <a:tr h="0">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وَبَرَکَاتُہٗ</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 اللہِ</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وَرَحْمَۃُ</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032857"/>
                  </a:ext>
                </a:extLst>
              </a:tr>
              <a:tr h="0">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His blessings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Of Allah</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the Mercy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139685"/>
                  </a:ext>
                </a:extLst>
              </a:tr>
              <a:tr h="0">
                <a:tc gridSpan="3">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the Mercy of Allah and His Blessings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88070214"/>
                  </a:ext>
                </a:extLst>
              </a:tr>
            </a:tbl>
          </a:graphicData>
        </a:graphic>
      </p:graphicFrame>
      <p:graphicFrame>
        <p:nvGraphicFramePr>
          <p:cNvPr id="16" name="Table 15">
            <a:extLst>
              <a:ext uri="{FF2B5EF4-FFF2-40B4-BE49-F238E27FC236}">
                <a16:creationId xmlns:a16="http://schemas.microsoft.com/office/drawing/2014/main" id="{5292AADD-5CC1-4FB2-BB0E-1AB13397C9A1}"/>
              </a:ext>
            </a:extLst>
          </p:cNvPr>
          <p:cNvGraphicFramePr>
            <a:graphicFrameLocks noGrp="1"/>
          </p:cNvGraphicFramePr>
          <p:nvPr>
            <p:extLst>
              <p:ext uri="{D42A27DB-BD31-4B8C-83A1-F6EECF244321}">
                <p14:modId xmlns:p14="http://schemas.microsoft.com/office/powerpoint/2010/main" val="1807241445"/>
              </p:ext>
            </p:extLst>
          </p:nvPr>
        </p:nvGraphicFramePr>
        <p:xfrm>
          <a:off x="3233420" y="5344663"/>
          <a:ext cx="5725160" cy="1216089"/>
        </p:xfrm>
        <a:graphic>
          <a:graphicData uri="http://schemas.openxmlformats.org/drawingml/2006/table">
            <a:tbl>
              <a:tblPr firstRow="1" firstCol="1" bandRow="1"/>
              <a:tblGrid>
                <a:gridCol w="1431290">
                  <a:extLst>
                    <a:ext uri="{9D8B030D-6E8A-4147-A177-3AD203B41FA5}">
                      <a16:colId xmlns:a16="http://schemas.microsoft.com/office/drawing/2014/main" val="3142548027"/>
                    </a:ext>
                  </a:extLst>
                </a:gridCol>
                <a:gridCol w="1431290">
                  <a:extLst>
                    <a:ext uri="{9D8B030D-6E8A-4147-A177-3AD203B41FA5}">
                      <a16:colId xmlns:a16="http://schemas.microsoft.com/office/drawing/2014/main" val="1487551343"/>
                    </a:ext>
                  </a:extLst>
                </a:gridCol>
                <a:gridCol w="1431290">
                  <a:extLst>
                    <a:ext uri="{9D8B030D-6E8A-4147-A177-3AD203B41FA5}">
                      <a16:colId xmlns:a16="http://schemas.microsoft.com/office/drawing/2014/main" val="548838279"/>
                    </a:ext>
                  </a:extLst>
                </a:gridCol>
                <a:gridCol w="1431290">
                  <a:extLst>
                    <a:ext uri="{9D8B030D-6E8A-4147-A177-3AD203B41FA5}">
                      <a16:colId xmlns:a16="http://schemas.microsoft.com/office/drawing/2014/main" val="3410695566"/>
                    </a:ext>
                  </a:extLst>
                </a:gridCol>
              </a:tblGrid>
              <a:tr h="362585">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الصّٰلِحِیْن</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 اللہِ</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وَعَلٰی عِبَادِ</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2800" dirty="0">
                          <a:effectLst/>
                          <a:latin typeface="noorehuda" panose="02000500000000020004" pitchFamily="2" charset="-78"/>
                          <a:ea typeface="Calibri" panose="020F0502020204030204" pitchFamily="34" charset="0"/>
                          <a:cs typeface="noorehuda" panose="02000500000000020004" pitchFamily="2" charset="-78"/>
                        </a:rPr>
                        <a:t>اَلسَّلَامُ عَلَیْنَا</a:t>
                      </a:r>
                      <a:endParaRPr lang="en-GB" sz="12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273974"/>
                  </a:ext>
                </a:extLst>
              </a:tr>
              <a:tr h="362585">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righteous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Of Allah</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on the servants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Peace be on us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073555"/>
                  </a:ext>
                </a:extLst>
              </a:tr>
              <a:tr h="0">
                <a:tc gridSpan="4">
                  <a: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Peace be on us, and on the righteous servants of Allah</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7051862"/>
                  </a:ext>
                </a:extLst>
              </a:tr>
            </a:tbl>
          </a:graphicData>
        </a:graphic>
      </p:graphicFrame>
      <p:sp>
        <p:nvSpPr>
          <p:cNvPr id="17" name="Rectangle 1">
            <a:extLst>
              <a:ext uri="{FF2B5EF4-FFF2-40B4-BE49-F238E27FC236}">
                <a16:creationId xmlns:a16="http://schemas.microsoft.com/office/drawing/2014/main" id="{B83D7643-4265-460E-A3C3-A42E1A434EC3}"/>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0049842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10430</TotalTime>
  <Words>1809</Words>
  <Application>Microsoft Office PowerPoint</Application>
  <PresentationFormat>Widescreen</PresentationFormat>
  <Paragraphs>157</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Adobe Devanagari</vt:lpstr>
      <vt:lpstr>Arial</vt:lpstr>
      <vt:lpstr>Arial Black</vt:lpstr>
      <vt:lpstr>Bahnschrift Condensed</vt:lpstr>
      <vt:lpstr>Calibri</vt:lpstr>
      <vt:lpstr>Century Gothic</vt:lpstr>
      <vt:lpstr>Gill Sans</vt:lpstr>
      <vt:lpstr>Lucida Handwriting</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742</cp:revision>
  <dcterms:created xsi:type="dcterms:W3CDTF">2019-07-17T04:47:58Z</dcterms:created>
  <dcterms:modified xsi:type="dcterms:W3CDTF">2021-02-20T20:05:51Z</dcterms:modified>
</cp:coreProperties>
</file>