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60" r:id="rId2"/>
    <p:sldId id="429" r:id="rId3"/>
    <p:sldId id="487" r:id="rId4"/>
    <p:sldId id="488" r:id="rId5"/>
    <p:sldId id="412" r:id="rId6"/>
    <p:sldId id="461" r:id="rId7"/>
    <p:sldId id="482" r:id="rId8"/>
    <p:sldId id="479" r:id="rId9"/>
    <p:sldId id="476" r:id="rId10"/>
    <p:sldId id="474" r:id="rId11"/>
    <p:sldId id="475" r:id="rId12"/>
    <p:sldId id="464" r:id="rId13"/>
    <p:sldId id="465" r:id="rId14"/>
    <p:sldId id="469" r:id="rId15"/>
    <p:sldId id="466" r:id="rId16"/>
    <p:sldId id="470" r:id="rId17"/>
    <p:sldId id="471" r:id="rId18"/>
    <p:sldId id="472" r:id="rId19"/>
    <p:sldId id="473" r:id="rId20"/>
    <p:sldId id="483" r:id="rId21"/>
    <p:sldId id="494" r:id="rId22"/>
    <p:sldId id="495" r:id="rId23"/>
    <p:sldId id="477" r:id="rId24"/>
    <p:sldId id="478" r:id="rId25"/>
    <p:sldId id="445" r:id="rId26"/>
    <p:sldId id="4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20/03/2021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3/20/2021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21</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March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13</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569660"/>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what age did Khalifah-tul-Masih (II)(ra) present a speech at the Annual Convention in Qadian on the topic of attaining true success?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the age of 19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what age did Khalifah-tul-Masih (II) (ra) write a treatise on the topic of the love for God?</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the age of 18</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341548"/>
            <a:ext cx="9636954" cy="2062103"/>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Which topic did Khalifah-tul-Masih (II) (ra) write about which Hazrat Mirza Tahir Ahmed (rh) praised because of how well it was presented in front of 2 different audiences?</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Insight into Divine Decree</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did Hazrat Musleh Maud </a:t>
            </a:r>
            <a:r>
              <a:rPr lang="en-US"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ra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receive his first revelation?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429000"/>
            <a:ext cx="9115590" cy="1569660"/>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 1905:</a:t>
            </a:r>
          </a:p>
          <a:p>
            <a:pPr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 will place those who follow you above those who disbelieve until the day of Resurrection</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Which 2 important schemes did Hazrat Musleh Maud initiate?</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077218"/>
          </a:xfrm>
          <a:prstGeom prst="rect">
            <a:avLst/>
          </a:prstGeom>
        </p:spPr>
        <p:txBody>
          <a:bodyPr wrap="square">
            <a:spAutoFit/>
          </a:bodyPr>
          <a:lstStyle/>
          <a:p>
            <a:pPr algn="ct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Tehrik</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Jadid</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and</a:t>
            </a:r>
          </a:p>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Waqf-e-</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Jadid</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34B692-E0FF-4545-8E92-7BEAB4363E04}"/>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752978"/>
            <a:ext cx="9967994" cy="4862870"/>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sz="2000" b="1" dirty="0"/>
          </a:p>
          <a:p>
            <a:pPr algn="ctr"/>
            <a:r>
              <a:rPr lang="en-US" i="1" dirty="0">
                <a:effectLst>
                  <a:outerShdw blurRad="38100" dist="38100" dir="2700000" algn="tl">
                    <a:srgbClr val="000000">
                      <a:alpha val="43137"/>
                    </a:srgbClr>
                  </a:outerShdw>
                </a:effectLst>
                <a:latin typeface="Century Gothic" panose="020B0502020202020204" pitchFamily="34" charset="0"/>
              </a:rPr>
              <a:t>They will help those who were oppressed and will restore</a:t>
            </a:r>
          </a:p>
          <a:p>
            <a:pPr algn="ctr"/>
            <a:r>
              <a:rPr lang="en-US" i="1" dirty="0">
                <a:effectLst>
                  <a:outerShdw blurRad="38100" dist="38100" dir="2700000" algn="tl">
                    <a:srgbClr val="000000">
                      <a:alpha val="43137"/>
                    </a:srgbClr>
                  </a:outerShdw>
                </a:effectLst>
                <a:latin typeface="Century Gothic" panose="020B0502020202020204" pitchFamily="34" charset="0"/>
              </a:rPr>
              <a:t>them their rights, as long as the last drop of water</a:t>
            </a:r>
          </a:p>
          <a:p>
            <a:pPr algn="ctr"/>
            <a:r>
              <a:rPr lang="en-US" i="1" dirty="0">
                <a:effectLst>
                  <a:outerShdw blurRad="38100" dist="38100" dir="2700000" algn="tl">
                    <a:srgbClr val="000000">
                      <a:alpha val="43137"/>
                    </a:srgbClr>
                  </a:outerShdw>
                </a:effectLst>
                <a:latin typeface="Century Gothic" panose="020B0502020202020204" pitchFamily="34" charset="0"/>
              </a:rPr>
              <a:t>remained in the sea. And if they do not do so, they will</a:t>
            </a:r>
          </a:p>
          <a:p>
            <a:pPr algn="ctr"/>
            <a:r>
              <a:rPr lang="en-US" i="1" dirty="0">
                <a:effectLst>
                  <a:outerShdw blurRad="38100" dist="38100" dir="2700000" algn="tl">
                    <a:srgbClr val="000000">
                      <a:alpha val="43137"/>
                    </a:srgbClr>
                  </a:outerShdw>
                </a:effectLst>
                <a:latin typeface="Century Gothic" panose="020B0502020202020204" pitchFamily="34" charset="0"/>
              </a:rPr>
              <a:t>compensate the victims out of their own belongings (</a:t>
            </a:r>
            <a:r>
              <a:rPr lang="en-US" i="1" dirty="0" err="1">
                <a:effectLst>
                  <a:outerShdw blurRad="38100" dist="38100" dir="2700000" algn="tl">
                    <a:srgbClr val="000000">
                      <a:alpha val="43137"/>
                    </a:srgbClr>
                  </a:outerShdw>
                </a:effectLst>
                <a:latin typeface="Century Gothic" panose="020B0502020202020204" pitchFamily="34" charset="0"/>
              </a:rPr>
              <a:t>Sirat</a:t>
            </a:r>
            <a:endParaRPr lang="en-US" i="1" dirty="0">
              <a:effectLst>
                <a:outerShdw blurRad="38100" dist="38100" dir="2700000" algn="tl">
                  <a:srgbClr val="000000">
                    <a:alpha val="43137"/>
                  </a:srgbClr>
                </a:outerShdw>
              </a:effectLst>
              <a:latin typeface="Century Gothic" panose="020B0502020202020204" pitchFamily="34" charset="0"/>
            </a:endParaRPr>
          </a:p>
          <a:p>
            <a:pPr algn="ctr"/>
            <a:r>
              <a:rPr lang="en-US" i="1" dirty="0" err="1">
                <a:effectLst>
                  <a:outerShdw blurRad="38100" dist="38100" dir="2700000" algn="tl">
                    <a:srgbClr val="000000">
                      <a:alpha val="43137"/>
                    </a:srgbClr>
                  </a:outerShdw>
                </a:effectLst>
                <a:latin typeface="Century Gothic" panose="020B0502020202020204" pitchFamily="34" charset="0"/>
              </a:rPr>
              <a:t>Ibni</a:t>
            </a:r>
            <a:r>
              <a:rPr lang="en-US" i="1" dirty="0">
                <a:effectLst>
                  <a:outerShdw blurRad="38100" dist="38100" dir="2700000" algn="tl">
                    <a:srgbClr val="000000">
                      <a:alpha val="43137"/>
                    </a:srgbClr>
                  </a:outerShdw>
                </a:effectLst>
                <a:latin typeface="Century Gothic" panose="020B0502020202020204" pitchFamily="34" charset="0"/>
              </a:rPr>
              <a:t> Hisham by Imam </a:t>
            </a:r>
            <a:r>
              <a:rPr lang="en-US" i="1" dirty="0" err="1">
                <a:effectLst>
                  <a:outerShdw blurRad="38100" dist="38100" dir="2700000" algn="tl">
                    <a:srgbClr val="000000">
                      <a:alpha val="43137"/>
                    </a:srgbClr>
                  </a:outerShdw>
                </a:effectLst>
                <a:latin typeface="Century Gothic" panose="020B0502020202020204" pitchFamily="34" charset="0"/>
              </a:rPr>
              <a:t>Suhaili</a:t>
            </a:r>
            <a:r>
              <a:rPr lang="en-US" i="1" dirty="0">
                <a:effectLst>
                  <a:outerShdw blurRad="38100" dist="38100" dir="2700000" algn="tl">
                    <a:srgbClr val="000000">
                      <a:alpha val="43137"/>
                    </a:srgbClr>
                  </a:outerShdw>
                </a:effectLst>
                <a:latin typeface="Century Gothic" panose="020B0502020202020204" pitchFamily="34" charset="0"/>
              </a:rPr>
              <a:t>)</a:t>
            </a:r>
          </a:p>
          <a:p>
            <a:r>
              <a:rPr lang="en-US" dirty="0">
                <a:latin typeface="Century Gothic" panose="020B0502020202020204" pitchFamily="34" charset="0"/>
              </a:rPr>
              <a:t>It seems that no other member of this association was ever called upon to discharge the undertaking solemnly entered into by members of this association. But opportunity came to the Holy Prophet (saw) when he had announced his Mission. His worst enemy was Abu Jahl, a chief of Mecca. He preached social boycott and public humiliation of the Prophet (saw). About that time a person from outside came to Mecca. Money was due to him from Abu Jahl, but Abu Jahl refused to pay. He mentioned this to people in Mecca. Some young men, out of sheer mischief, suggested that he should approach the Prophet (saw). They thought that the Prophet (saw) would refuse to do anything for fear of the general opposition to him and particularly for fear of the opposition of Abu Jahl. </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423978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5109091"/>
          </a:xfrm>
          <a:prstGeom prst="rect">
            <a:avLst/>
          </a:prstGeom>
          <a:noFill/>
        </p:spPr>
        <p:txBody>
          <a:bodyPr wrap="square" rtlCol="0">
            <a:spAutoFit/>
          </a:bodyPr>
          <a:lstStyle/>
          <a:p>
            <a:pPr algn="ctr"/>
            <a:r>
              <a:rPr lang="en-GB" sz="2000" b="1" dirty="0">
                <a:solidFill>
                  <a:schemeClr val="accent1"/>
                </a:solidFill>
              </a:rPr>
              <a:t>ARABIA AT THE TIME OF THE PROPHET’S (saw) BIRTH </a:t>
            </a:r>
            <a:r>
              <a:rPr lang="en-GB" sz="2000" b="1" dirty="0"/>
              <a:t>(Continued part 2)</a:t>
            </a:r>
          </a:p>
          <a:p>
            <a:pPr algn="ctr"/>
            <a:endParaRPr lang="en-GB" b="1" dirty="0">
              <a:solidFill>
                <a:schemeClr val="bg1"/>
              </a:solidFill>
              <a:latin typeface="Century Gothic" panose="020B0502020202020204" pitchFamily="34" charset="0"/>
            </a:endParaRPr>
          </a:p>
          <a:p>
            <a:r>
              <a:rPr lang="en-GB" dirty="0">
                <a:latin typeface="Century Gothic" panose="020B0502020202020204" pitchFamily="34" charset="0"/>
              </a:rPr>
              <a:t>If he refused to help this man, he would be said to have broken his pledge to the association. If, on the other hand, he did not refuse and chose to approach Abu Jahl for the restitution of this loan, Abu Jahl was certain to turn him away with contempt. This man went to the Prophet (saw) and complained to him about Abu Jahl. The Prophet (saw), hesitating not a minute, stood up, went with the man and knocked at Abu Jahl's door. Abu Jahl came out and saw that his creditor was standing with the Prophet (saw). The Prophet (saw) mentioned the loan and suggested its payment. Abu Jahl was taken aback and, making no excuses, paid at once. When the other chiefs of Mecca heard of this they reproved Abu Jahl, telling him how weak and self-contradictory he had proved. He preached the social boycott of the Prophet (saw), yet he himself accepted direction from the Prophet (saw) and paid a loan on his suggestion. In self-defence, Abu Jahl pleaded that any other person would have done the same. He told them that as he saw the Prophet (saw) standing at his door, he also saw two wild camels standing one on each side, ready to attack. We cannot say what this experience was. Was it a miraculous appearance designed to upset Abu Jahl or was it the awe-inspiring presence of the Prophet (saw) which produced this hallucination?</a:t>
            </a: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63015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13" name="Picture 12" descr="Calendar&#10;&#10;Description automatically generated">
            <a:extLst>
              <a:ext uri="{FF2B5EF4-FFF2-40B4-BE49-F238E27FC236}">
                <a16:creationId xmlns:a16="http://schemas.microsoft.com/office/drawing/2014/main" id="{CA2859D5-B4B2-4C11-875C-A2B60B5DD2D3}"/>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9744" b="9744"/>
          <a:stretch/>
        </p:blipFill>
        <p:spPr>
          <a:xfrm>
            <a:off x="856242" y="-1"/>
            <a:ext cx="11335758" cy="6858001"/>
          </a:xfrm>
          <a:prstGeom prst="rect">
            <a:avLst/>
          </a:prstGeom>
        </p:spPr>
      </p:pic>
      <p:sp>
        <p:nvSpPr>
          <p:cNvPr id="14" name="Rectangle 13">
            <a:extLst>
              <a:ext uri="{FF2B5EF4-FFF2-40B4-BE49-F238E27FC236}">
                <a16:creationId xmlns:a16="http://schemas.microsoft.com/office/drawing/2014/main" id="{BF6BF511-301F-4DCC-9A5C-DC4AE4E9FB2E}"/>
              </a:ext>
            </a:extLst>
          </p:cNvPr>
          <p:cNvSpPr/>
          <p:nvPr/>
        </p:nvSpPr>
        <p:spPr>
          <a:xfrm>
            <a:off x="856242" y="-14514"/>
            <a:ext cx="11335758" cy="688702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Organising</a:t>
            </a:r>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your time</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did you find the experience of returning to school after so long?</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Did you struggle to adapt back to your normal routine?</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you organise your time to keep active and perform at your best during school, etc.?</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you approach your parents to seek help in this matter?</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is the most important ‘activity’ we need to prioritise during the day?</a:t>
            </a: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65000"/>
              </a:schemeClr>
            </a:gs>
            <a:gs pos="48000">
              <a:schemeClr val="accent1">
                <a:lumMod val="45000"/>
                <a:lumOff val="55000"/>
                <a:alpha val="30000"/>
              </a:schemeClr>
            </a:gs>
            <a:gs pos="89000">
              <a:schemeClr val="accent1">
                <a:lumMod val="45000"/>
                <a:lumOff val="55000"/>
                <a:alpha val="30000"/>
              </a:schemeClr>
            </a:gs>
            <a:gs pos="100000">
              <a:schemeClr val="accent1">
                <a:lumMod val="30000"/>
                <a:lumOff val="70000"/>
                <a:alpha val="2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998532" y="2325401"/>
            <a:ext cx="2223686"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28</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Ash-</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hadu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ilaha</a:t>
            </a:r>
            <a:r>
              <a:rPr lang="en-GB" sz="2800" dirty="0">
                <a:solidFill>
                  <a:schemeClr val="accent6">
                    <a:lumMod val="50000"/>
                  </a:schemeClr>
                </a:solidFill>
                <a:latin typeface="Adobe Devanagari" panose="02040503050201020203" pitchFamily="18" charset="0"/>
                <a:cs typeface="Adobe Devanagari" panose="02040503050201020203" pitchFamily="18" charset="0"/>
              </a:rPr>
              <a:t> ill-</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lal</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lahu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ash-</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hadu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anna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abduhu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warasooloh</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200329"/>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I bear witness that there is none worthy of worship except Allah, and I bear witness that Muhammad </a:t>
            </a:r>
            <a:r>
              <a:rPr lang="en-US" sz="1600" b="1" dirty="0">
                <a:solidFill>
                  <a:schemeClr val="accent6">
                    <a:lumMod val="50000"/>
                  </a:schemeClr>
                </a:solidFill>
              </a:rPr>
              <a:t>saw</a:t>
            </a:r>
            <a:r>
              <a:rPr lang="en-US" sz="2400" b="1" dirty="0">
                <a:solidFill>
                  <a:schemeClr val="accent6">
                    <a:lumMod val="50000"/>
                  </a:schemeClr>
                </a:solidFill>
              </a:rPr>
              <a:t> is His Servant and Messenger</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953923"/>
            <a:ext cx="6839958" cy="646331"/>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اَشْھَدُ اَنْ لَّآ اِلٰہَ اِلَّااللّٰہُ وَ اَشْھَدُ اَنَّ مُحَمَّدًا عَبْدُہٗ وَرَسُوْلُہٗ</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4550498" y="1140152"/>
            <a:ext cx="3708066"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مَن</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 قُتِلَ دُوْنَ مَالِهِ ف</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ه</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و</a:t>
            </a:r>
            <a:r>
              <a:rPr lang="ur-PK" sz="3600" dirty="0">
                <a:latin typeface="noorehuda" panose="02000500000000020004" pitchFamily="2" charset="-78"/>
                <a:cs typeface="noorehuda" panose="02000500000000020004" pitchFamily="2" charset="-78"/>
              </a:rPr>
              <a:t>َ</a:t>
            </a:r>
            <a:r>
              <a:rPr lang="ar-SA" sz="3600" dirty="0">
                <a:latin typeface="noorehuda" panose="02000500000000020004" pitchFamily="2" charset="-78"/>
                <a:cs typeface="noorehuda" panose="02000500000000020004" pitchFamily="2" charset="-78"/>
              </a:rPr>
              <a:t> شَهيدٌ</a:t>
            </a:r>
          </a:p>
        </p:txBody>
      </p:sp>
      <p:sp>
        <p:nvSpPr>
          <p:cNvPr id="8" name="Rectangle 7"/>
          <p:cNvSpPr/>
          <p:nvPr/>
        </p:nvSpPr>
        <p:spPr>
          <a:xfrm>
            <a:off x="1838422" y="1926190"/>
            <a:ext cx="8848897" cy="584775"/>
          </a:xfrm>
          <a:prstGeom prst="rect">
            <a:avLst/>
          </a:prstGeom>
        </p:spPr>
        <p:txBody>
          <a:bodyPr wrap="none">
            <a:spAutoFit/>
          </a:bodyPr>
          <a:lstStyle/>
          <a:p>
            <a:pPr marL="0" indent="0" algn="ctr">
              <a:buNone/>
            </a:pPr>
            <a:r>
              <a:rPr lang="en-US" sz="3200" dirty="0"/>
              <a:t>Man </a:t>
            </a:r>
            <a:r>
              <a:rPr lang="en-US" sz="3200" dirty="0" err="1"/>
              <a:t>qu</a:t>
            </a:r>
            <a:r>
              <a:rPr lang="en-US" sz="3200" dirty="0"/>
              <a:t>-</a:t>
            </a:r>
            <a:r>
              <a:rPr lang="en-US" sz="3200" dirty="0" err="1"/>
              <a:t>ti</a:t>
            </a:r>
            <a:r>
              <a:rPr lang="en-US" sz="3200" dirty="0"/>
              <a:t>-la </a:t>
            </a:r>
            <a:r>
              <a:rPr lang="en-US" sz="3200" dirty="0" err="1"/>
              <a:t>doona</a:t>
            </a:r>
            <a:r>
              <a:rPr lang="en-US" sz="3200" dirty="0"/>
              <a:t> maa-li-hi fa-</a:t>
            </a:r>
            <a:r>
              <a:rPr lang="en-US" sz="3200" dirty="0" err="1"/>
              <a:t>huwa</a:t>
            </a:r>
            <a:r>
              <a:rPr lang="en-US" sz="3200" dirty="0"/>
              <a:t> sha-heed</a:t>
            </a:r>
          </a:p>
        </p:txBody>
      </p:sp>
      <p:sp>
        <p:nvSpPr>
          <p:cNvPr id="9" name="Rectangle 8"/>
          <p:cNvSpPr/>
          <p:nvPr/>
        </p:nvSpPr>
        <p:spPr>
          <a:xfrm>
            <a:off x="2643211" y="2850464"/>
            <a:ext cx="7790421" cy="954107"/>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The one who dies protecting their property is a martyr.</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834367"/>
            <a:ext cx="1913666" cy="1231106"/>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Arial" panose="020B0604020202020204" pitchFamily="34" charset="0"/>
              </a:rPr>
              <a:t>Can you give examples of this?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510581"/>
            <a:ext cx="1823670" cy="1200329"/>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our most precious ‘property’ right now?</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2" y="4470862"/>
            <a:ext cx="1632818" cy="1754326"/>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How can someone die protecting their property?</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a martyr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1538883"/>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a:p>
            <a:pPr algn="ctr"/>
            <a:r>
              <a:rPr lang="en-US" sz="3200" b="1" spc="-150" dirty="0">
                <a:solidFill>
                  <a:schemeClr val="accent6"/>
                </a:solidFill>
                <a:latin typeface="Adobe Devanagari" panose="02040503050201020203" pitchFamily="18" charset="0"/>
                <a:cs typeface="Adobe Devanagari" panose="02040503050201020203" pitchFamily="18" charset="0"/>
              </a:rPr>
              <a:t>Recap of last lesson</a:t>
            </a:r>
          </a:p>
          <a:p>
            <a:pPr algn="ctr"/>
            <a:r>
              <a:rPr lang="en-US" spc="-150" dirty="0">
                <a:solidFill>
                  <a:srgbClr val="FF0000"/>
                </a:solidFill>
                <a:latin typeface="Adobe Devanagari" panose="02040503050201020203" pitchFamily="18" charset="0"/>
                <a:cs typeface="Adobe Devanagari" panose="02040503050201020203" pitchFamily="18" charset="0"/>
              </a:rPr>
              <a:t>(Musleh Maud Day Special)</a:t>
            </a:r>
            <a:endParaRPr lang="en-ID" spc="-150" dirty="0">
              <a:solidFill>
                <a:srgbClr val="FF0000"/>
              </a:solidFill>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12116</TotalTime>
  <Words>1217</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790</cp:revision>
  <dcterms:created xsi:type="dcterms:W3CDTF">2019-07-17T04:47:58Z</dcterms:created>
  <dcterms:modified xsi:type="dcterms:W3CDTF">2021-03-20T15:14:32Z</dcterms:modified>
</cp:coreProperties>
</file>