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460" r:id="rId2"/>
    <p:sldId id="429" r:id="rId3"/>
    <p:sldId id="412" r:id="rId4"/>
    <p:sldId id="461" r:id="rId5"/>
    <p:sldId id="482" r:id="rId6"/>
    <p:sldId id="485" r:id="rId7"/>
    <p:sldId id="479" r:id="rId8"/>
    <p:sldId id="476" r:id="rId9"/>
    <p:sldId id="474" r:id="rId10"/>
    <p:sldId id="475" r:id="rId11"/>
    <p:sldId id="464" r:id="rId12"/>
    <p:sldId id="465" r:id="rId13"/>
    <p:sldId id="469" r:id="rId14"/>
    <p:sldId id="466" r:id="rId15"/>
    <p:sldId id="470" r:id="rId16"/>
    <p:sldId id="471" r:id="rId17"/>
    <p:sldId id="472" r:id="rId18"/>
    <p:sldId id="473" r:id="rId19"/>
    <p:sldId id="483" r:id="rId20"/>
    <p:sldId id="493" r:id="rId21"/>
    <p:sldId id="484" r:id="rId22"/>
    <p:sldId id="477" r:id="rId23"/>
    <p:sldId id="478" r:id="rId24"/>
    <p:sldId id="445" r:id="rId25"/>
    <p:sldId id="44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800"/>
    <a:srgbClr val="FFE2CC"/>
    <a:srgbClr val="BE5200"/>
    <a:srgbClr val="383C3F"/>
    <a:srgbClr val="6699FF"/>
    <a:srgbClr val="BDD7A0"/>
    <a:srgbClr val="FD8067"/>
    <a:srgbClr val="000001"/>
    <a:srgbClr val="D6E5C5"/>
    <a:srgbClr val="CD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63" d="100"/>
          <a:sy n="63" d="100"/>
        </p:scale>
        <p:origin x="78" y="1200"/>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27/03/2021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27/03/2021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3/27/2021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F65916-96FC-4F74-99F1-07AC64994B48}"/>
              </a:ext>
            </a:extLst>
          </p:cNvPr>
          <p:cNvSpPr/>
          <p:nvPr/>
        </p:nvSpPr>
        <p:spPr>
          <a:xfrm>
            <a:off x="3807382" y="0"/>
            <a:ext cx="8384618" cy="687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28</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March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14</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solidFill>
                  <a:schemeClr val="tx1">
                    <a:lumMod val="90000"/>
                    <a:lumOff val="1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11-15</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Mirza Nasir Ahmad </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was Hazrat Mirza Nasir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elected as Khalifah?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8</a:t>
            </a:r>
            <a:r>
              <a:rPr lang="en-US"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November 1965</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How was Hazrat Mirza Nasir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related to the Promised Messiah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83133"/>
            <a:ext cx="9115590" cy="1077218"/>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Mirza Nasir Ahmad </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was the Grandson of the Promised Messiah </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endParaRPr lang="en-GB" sz="60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was Hazrat Mirza Nasir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born?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16</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November 1909</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was the demise of Hazrat Mirza Nasir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8-9</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June 1982</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39243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younger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11-15-year-old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034B692-E0FF-4545-8E92-7BEAB4363E04}"/>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752978"/>
            <a:ext cx="9967994" cy="4862870"/>
          </a:xfrm>
          <a:prstGeom prst="rect">
            <a:avLst/>
          </a:prstGeom>
          <a:noFill/>
        </p:spPr>
        <p:txBody>
          <a:bodyPr wrap="square" rtlCol="0">
            <a:spAutoFit/>
          </a:bodyPr>
          <a:lstStyle/>
          <a:p>
            <a:pPr algn="ctr"/>
            <a:r>
              <a:rPr lang="en-US" sz="2000" b="1" dirty="0">
                <a:solidFill>
                  <a:schemeClr val="accent1"/>
                </a:solidFill>
              </a:rPr>
              <a:t>HOLY PROPHET’S saw MARRIAGE WITH KHADIJA ra</a:t>
            </a:r>
            <a:endParaRPr lang="en-US" sz="2000" b="1" dirty="0"/>
          </a:p>
          <a:p>
            <a:pPr algn="ctr"/>
            <a:endParaRPr lang="en-US" sz="2000" b="1" dirty="0"/>
          </a:p>
          <a:p>
            <a:r>
              <a:rPr lang="en-US" dirty="0">
                <a:latin typeface="Century Gothic" panose="020B0502020202020204" pitchFamily="34" charset="0"/>
              </a:rPr>
              <a:t>When the Prophet (saw) was about twenty-five years old, his reputation for integrity and fellow-feeling had spread over the whole of the town. People would point admiring fingers at him and say, here was a man who could be trusted. This reputation reached the ears of a rich widow who approached the Prophet’s (saw) uncle, Abu Talib, to let his nephew lead a trading caravan of hers to Syria. Abu Talib mentioned this to the Prophet (saw) and the Prophet (saw) agreed. The expedition met with great success and brought unexpected profits. The rich widow, Khadija (ra), was convinced that the success of the caravan was due not only to the conditions of the market in Syria, but also to the integrity and efficiency of its leader. She interrogated her slave, Maisa (ra), on this subject, and Maisa (ra) supported her view and told her that the honesty and sympathy </a:t>
            </a:r>
            <a:r>
              <a:rPr lang="en-US" dirty="0"/>
              <a:t>with which</a:t>
            </a:r>
            <a:r>
              <a:rPr lang="en-US" dirty="0">
                <a:latin typeface="Century Gothic" panose="020B0502020202020204" pitchFamily="34" charset="0"/>
              </a:rPr>
              <a:t> this young leader of the caravan had managed her affairs would not be shown by many persons. Khadija (ra) was much impressed by this account. She was forty years of age and had already been widowed twice. She sent a woman friend of hers to the Prophet (saw) to find out whether he would be persuaded to marry her. This woman went to the Prophet (saw) and asked why he had not married.</a:t>
            </a:r>
            <a:endParaRPr lang="en-GB" b="1" i="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285352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47873" y="1748908"/>
            <a:ext cx="9967994" cy="5109091"/>
          </a:xfrm>
          <a:prstGeom prst="rect">
            <a:avLst/>
          </a:prstGeom>
          <a:noFill/>
        </p:spPr>
        <p:txBody>
          <a:bodyPr wrap="square" rtlCol="0">
            <a:spAutoFit/>
          </a:bodyPr>
          <a:lstStyle/>
          <a:p>
            <a:pPr algn="ctr"/>
            <a:r>
              <a:rPr lang="en-US" sz="2000" b="1" dirty="0">
                <a:solidFill>
                  <a:schemeClr val="accent1"/>
                </a:solidFill>
              </a:rPr>
              <a:t>HOLY PROPHET’S saw MARRIAGE WITH KHADIJA ra </a:t>
            </a:r>
            <a:r>
              <a:rPr lang="en-US" sz="2000" b="1" dirty="0"/>
              <a:t>(Continued)</a:t>
            </a:r>
          </a:p>
          <a:p>
            <a:pPr algn="ctr"/>
            <a:endParaRPr lang="en-GB" b="1" dirty="0">
              <a:latin typeface="Century Gothic" panose="020B0502020202020204" pitchFamily="34" charset="0"/>
            </a:endParaRPr>
          </a:p>
          <a:p>
            <a:r>
              <a:rPr lang="en-US" dirty="0">
                <a:latin typeface="Century Gothic" panose="020B0502020202020204" pitchFamily="34" charset="0"/>
              </a:rPr>
              <a:t>The Prophet (saw) replied he was not rich enough to do so. The visitor suggested whether he would agree, if a rich and respectable woman were found whom he could marry. The Prophet (saw) asked who this woman could be, and the visitor said she was Khadija (ra). The Prophet (saw) apologized, saying that Khadija (ra) was too highly placed for him. The visitor undertook to deal with all difficulties. In that case, said the Prophet (saw), there was nothing for him to say but to agree. Khadija (ra) then sent a message to the Prophet’s (saw) uncle. Marriage between the Prophet (saw) and Khadija (ra) was settled and solemnized. A poor man orphaned in, childhood had his first peep into prosperity. He became rich. But the use he made of his riches is an object-lesson to all mankind. After the marriage Khadija (ra) felt that she was rich and he was poor and that this inequality between them would not make for happiness. So she proposed to make over her property and her slaves to the Prophet (saw). The Prophet (saw), making sure that Khadija (ra) was in earnest, declared that as soon as he had any of Khadija’s (ra) slaves, he would set them free. And he did so. Moreover, the greater part of the property which he received from Khadija (ra) he distributed among the poor.</a:t>
            </a:r>
            <a:endParaRPr lang="en-GB"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42764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F97C84-7BE7-4019-83A6-FD7F5EC34907}"/>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flipH="1">
            <a:off x="856242" y="0"/>
            <a:ext cx="11335758" cy="6858000"/>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122281" y="438215"/>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Freedom of Speech</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8703941" cy="269965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know of any events recently linked with freedom of speech?</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should we limit our freedom of speech?</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know of any Hadith that talks about freedom of speech?</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should we respond to someone offending our opinion or beliefs?</a:t>
            </a: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6000"/>
              </a:schemeClr>
            </a:gs>
            <a:gs pos="65000">
              <a:schemeClr val="accent1">
                <a:lumMod val="45000"/>
                <a:lumOff val="55000"/>
                <a:alpha val="30000"/>
              </a:schemeClr>
            </a:gs>
            <a:gs pos="89000">
              <a:schemeClr val="accent1">
                <a:lumMod val="45000"/>
                <a:lumOff val="55000"/>
                <a:alpha val="30000"/>
              </a:schemeClr>
            </a:gs>
            <a:gs pos="100000">
              <a:schemeClr val="accent1">
                <a:lumMod val="30000"/>
                <a:lumOff val="70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810983" y="2325401"/>
            <a:ext cx="2598788"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4</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April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1384995"/>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Allahumma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salli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Muhammadin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aali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Muhammadin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kamaa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sallaita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Ibraahima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Ibraahima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Innaka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hameed</a:t>
            </a:r>
            <a:r>
              <a:rPr lang="en-GB" sz="2800" dirty="0">
                <a:solidFill>
                  <a:schemeClr val="accent6">
                    <a:lumMod val="50000"/>
                  </a:schemeClr>
                </a:solidFill>
                <a:latin typeface="Adobe Devanagari" panose="02040503050201020203" pitchFamily="18" charset="0"/>
                <a:cs typeface="Adobe Devanagari" panose="02040503050201020203" pitchFamily="18" charset="0"/>
              </a:rPr>
              <a:t>-um-</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majeed</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1569660"/>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Oh Allah, bless Muhammad (saw) and the people of Muhammad (saw) and You did bless Abraham (as) and the people of Abraham (as) You are indeed the Praiseworthy, the Exalted.</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57419" y="1744360"/>
            <a:ext cx="6839958" cy="1200329"/>
          </a:xfrm>
          <a:prstGeom prst="rect">
            <a:avLst/>
          </a:prstGeom>
        </p:spPr>
        <p:txBody>
          <a:bodyPr wrap="square">
            <a:spAutoFit/>
          </a:bodyPr>
          <a:lstStyle/>
          <a:p>
            <a:pPr algn="ctr"/>
            <a:r>
              <a:rPr lang="ar-SA" sz="3600" dirty="0">
                <a:effectLst/>
                <a:ea typeface="Calibri" panose="020F0502020204030204" pitchFamily="34" charset="0"/>
                <a:cs typeface="noorehuda" panose="02000500000000020004" pitchFamily="2" charset="-78"/>
              </a:rPr>
              <a:t>اَللّٰھُمَّ صَلِّ عَلٰی مُحَمَّدٍ وَّعَلٰی اٰلِ مُحَمَّدٍ کَمَا صَلَّیْتَ عَلٰی اِبْرَاھَیْمَ وَعَلٰی اٰلِ اِبْرَاھِیْمَ اِنَّکَ حَمِیْدٌ مَّجِیْدٌ</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4" name="Rectangle 3">
            <a:extLst>
              <a:ext uri="{FF2B5EF4-FFF2-40B4-BE49-F238E27FC236}">
                <a16:creationId xmlns:a16="http://schemas.microsoft.com/office/drawing/2014/main" id="{DBDB1BF5-CE4D-4D78-9591-0B9B3D336151}"/>
              </a:ext>
            </a:extLst>
          </p:cNvPr>
          <p:cNvSpPr>
            <a:spLocks noChangeArrowheads="1"/>
          </p:cNvSpPr>
          <p:nvPr/>
        </p:nvSpPr>
        <p:spPr bwMode="auto">
          <a:xfrm>
            <a:off x="1201225" y="1974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
            <a:extLst>
              <a:ext uri="{FF2B5EF4-FFF2-40B4-BE49-F238E27FC236}">
                <a16:creationId xmlns:a16="http://schemas.microsoft.com/office/drawing/2014/main" id="{B9E42774-7AAD-41B4-9349-8AFF5CB0BCFA}"/>
              </a:ext>
            </a:extLst>
          </p:cNvPr>
          <p:cNvSpPr>
            <a:spLocks noChangeArrowheads="1"/>
          </p:cNvSpPr>
          <p:nvPr/>
        </p:nvSpPr>
        <p:spPr bwMode="auto">
          <a:xfrm>
            <a:off x="3233738" y="3481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
            <a:extLst>
              <a:ext uri="{FF2B5EF4-FFF2-40B4-BE49-F238E27FC236}">
                <a16:creationId xmlns:a16="http://schemas.microsoft.com/office/drawing/2014/main" id="{8359FD12-3E4D-412E-9E51-A3F5428CFDB5}"/>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1">
            <a:extLst>
              <a:ext uri="{FF2B5EF4-FFF2-40B4-BE49-F238E27FC236}">
                <a16:creationId xmlns:a16="http://schemas.microsoft.com/office/drawing/2014/main" id="{B83D7643-4265-460E-A3C3-A42E1A434EC3}"/>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1">
            <a:extLst>
              <a:ext uri="{FF2B5EF4-FFF2-40B4-BE49-F238E27FC236}">
                <a16:creationId xmlns:a16="http://schemas.microsoft.com/office/drawing/2014/main" id="{C36F2444-8A0A-4AE2-BAAA-3F0E820FCF66}"/>
              </a:ext>
            </a:extLst>
          </p:cNvPr>
          <p:cNvSpPr>
            <a:spLocks noChangeArrowheads="1"/>
          </p:cNvSpPr>
          <p:nvPr/>
        </p:nvSpPr>
        <p:spPr bwMode="auto">
          <a:xfrm>
            <a:off x="3370898" y="18498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2" name="Table 11">
            <a:extLst>
              <a:ext uri="{FF2B5EF4-FFF2-40B4-BE49-F238E27FC236}">
                <a16:creationId xmlns:a16="http://schemas.microsoft.com/office/drawing/2014/main" id="{BEFAA267-FF90-4DF9-BD29-711AB1E54A39}"/>
              </a:ext>
            </a:extLst>
          </p:cNvPr>
          <p:cNvGraphicFramePr>
            <a:graphicFrameLocks noGrp="1"/>
          </p:cNvGraphicFramePr>
          <p:nvPr>
            <p:extLst>
              <p:ext uri="{D42A27DB-BD31-4B8C-83A1-F6EECF244321}">
                <p14:modId xmlns:p14="http://schemas.microsoft.com/office/powerpoint/2010/main" val="3922994104"/>
              </p:ext>
            </p:extLst>
          </p:nvPr>
        </p:nvGraphicFramePr>
        <p:xfrm>
          <a:off x="3370898" y="545690"/>
          <a:ext cx="5725160" cy="954786"/>
        </p:xfrm>
        <a:graphic>
          <a:graphicData uri="http://schemas.openxmlformats.org/drawingml/2006/table">
            <a:tbl>
              <a:tblPr firstRow="1" firstCol="1" bandRow="1"/>
              <a:tblGrid>
                <a:gridCol w="1431290">
                  <a:extLst>
                    <a:ext uri="{9D8B030D-6E8A-4147-A177-3AD203B41FA5}">
                      <a16:colId xmlns:a16="http://schemas.microsoft.com/office/drawing/2014/main" val="3951288696"/>
                    </a:ext>
                  </a:extLst>
                </a:gridCol>
                <a:gridCol w="1431290">
                  <a:extLst>
                    <a:ext uri="{9D8B030D-6E8A-4147-A177-3AD203B41FA5}">
                      <a16:colId xmlns:a16="http://schemas.microsoft.com/office/drawing/2014/main" val="4104995273"/>
                    </a:ext>
                  </a:extLst>
                </a:gridCol>
                <a:gridCol w="1431290">
                  <a:extLst>
                    <a:ext uri="{9D8B030D-6E8A-4147-A177-3AD203B41FA5}">
                      <a16:colId xmlns:a16="http://schemas.microsoft.com/office/drawing/2014/main" val="1002762688"/>
                    </a:ext>
                  </a:extLst>
                </a:gridCol>
                <a:gridCol w="1431290">
                  <a:extLst>
                    <a:ext uri="{9D8B030D-6E8A-4147-A177-3AD203B41FA5}">
                      <a16:colId xmlns:a16="http://schemas.microsoft.com/office/drawing/2014/main" val="1794049829"/>
                    </a:ext>
                  </a:extLst>
                </a:gridCol>
              </a:tblGrid>
              <a:tr h="362585">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مُحَمَّدٍ</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عَلٰی</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صَلِّ</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اَللّٰھُمَّ</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275533"/>
                  </a:ext>
                </a:extLst>
              </a:tr>
              <a:tr h="362585">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Muhammad </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saw</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upon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Bless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Oh Allah</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222299"/>
                  </a:ext>
                </a:extLst>
              </a:tr>
              <a:tr h="0">
                <a:tc gridSpan="4">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Oh Allah, bless Muhammad </a:t>
                      </a:r>
                      <a:r>
                        <a:rPr lang="en-GB" sz="1400" baseline="30000" dirty="0">
                          <a:effectLst/>
                          <a:latin typeface="Calibri" panose="020F0502020204030204" pitchFamily="34" charset="0"/>
                          <a:ea typeface="Calibri" panose="020F0502020204030204" pitchFamily="34" charset="0"/>
                          <a:cs typeface="Times New Roman" panose="02020603050405020304" pitchFamily="18" charset="0"/>
                        </a:rPr>
                        <a:t>saw</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2826633"/>
                  </a:ext>
                </a:extLst>
              </a:tr>
            </a:tbl>
          </a:graphicData>
        </a:graphic>
      </p:graphicFrame>
      <p:graphicFrame>
        <p:nvGraphicFramePr>
          <p:cNvPr id="13" name="Table 12">
            <a:extLst>
              <a:ext uri="{FF2B5EF4-FFF2-40B4-BE49-F238E27FC236}">
                <a16:creationId xmlns:a16="http://schemas.microsoft.com/office/drawing/2014/main" id="{BE11A0EE-9633-448C-A746-43097A00B018}"/>
              </a:ext>
            </a:extLst>
          </p:cNvPr>
          <p:cNvGraphicFramePr>
            <a:graphicFrameLocks noGrp="1"/>
          </p:cNvGraphicFramePr>
          <p:nvPr>
            <p:extLst>
              <p:ext uri="{D42A27DB-BD31-4B8C-83A1-F6EECF244321}">
                <p14:modId xmlns:p14="http://schemas.microsoft.com/office/powerpoint/2010/main" val="839501604"/>
              </p:ext>
            </p:extLst>
          </p:nvPr>
        </p:nvGraphicFramePr>
        <p:xfrm>
          <a:off x="3370898" y="1735630"/>
          <a:ext cx="5725160" cy="954786"/>
        </p:xfrm>
        <a:graphic>
          <a:graphicData uri="http://schemas.openxmlformats.org/drawingml/2006/table">
            <a:tbl>
              <a:tblPr firstRow="1" firstCol="1" bandRow="1"/>
              <a:tblGrid>
                <a:gridCol w="1908175">
                  <a:extLst>
                    <a:ext uri="{9D8B030D-6E8A-4147-A177-3AD203B41FA5}">
                      <a16:colId xmlns:a16="http://schemas.microsoft.com/office/drawing/2014/main" val="1198415579"/>
                    </a:ext>
                  </a:extLst>
                </a:gridCol>
                <a:gridCol w="1908175">
                  <a:extLst>
                    <a:ext uri="{9D8B030D-6E8A-4147-A177-3AD203B41FA5}">
                      <a16:colId xmlns:a16="http://schemas.microsoft.com/office/drawing/2014/main" val="593281101"/>
                    </a:ext>
                  </a:extLst>
                </a:gridCol>
                <a:gridCol w="1908810">
                  <a:extLst>
                    <a:ext uri="{9D8B030D-6E8A-4147-A177-3AD203B41FA5}">
                      <a16:colId xmlns:a16="http://schemas.microsoft.com/office/drawing/2014/main" val="373418020"/>
                    </a:ext>
                  </a:extLst>
                </a:gridCol>
              </a:tblGrid>
              <a:tr h="362585">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مُحَمَّدٍ</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اٰلِ</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dirty="0">
                          <a:effectLst/>
                          <a:latin typeface="Calibri" panose="020F0502020204030204" pitchFamily="34" charset="0"/>
                          <a:ea typeface="Calibri" panose="020F0502020204030204" pitchFamily="34" charset="0"/>
                          <a:cs typeface="Al Qalam Quran Majeed"/>
                        </a:rPr>
                        <a:t>وَّعَلٰی</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440082"/>
                  </a:ext>
                </a:extLst>
              </a:tr>
              <a:tr h="362585">
                <a:tc>
                  <a:txBody>
                    <a:bodyPr/>
                    <a:lstStyle/>
                    <a:p>
                      <a:pPr>
                        <a:lnSpc>
                          <a:spcPct val="107000"/>
                        </a:lnSpc>
                        <a:spcAft>
                          <a:spcPts val="800"/>
                        </a:spcAft>
                        <a:tabLst>
                          <a:tab pos="233680" algn="l"/>
                          <a:tab pos="885190" algn="ctr"/>
                        </a:tabLst>
                      </a:pPr>
                      <a:r>
                        <a:rPr lang="en-GB" sz="1400">
                          <a:effectLst/>
                          <a:latin typeface="Calibri" panose="020F0502020204030204" pitchFamily="34" charset="0"/>
                          <a:ea typeface="Calibri" panose="020F0502020204030204" pitchFamily="34" charset="0"/>
                          <a:cs typeface="Times New Roman" panose="02020603050405020304" pitchFamily="18" charset="0"/>
                        </a:rPr>
                        <a:t>	(of) 	Muhammad </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saw</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people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And upon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754068"/>
                  </a:ext>
                </a:extLst>
              </a:tr>
              <a:tr h="0">
                <a:tc gridSpan="3">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And the people of Muhammad </a:t>
                      </a:r>
                      <a:r>
                        <a:rPr lang="en-GB" sz="1400" baseline="30000" dirty="0">
                          <a:effectLst/>
                          <a:latin typeface="Calibri" panose="020F0502020204030204" pitchFamily="34" charset="0"/>
                          <a:ea typeface="Calibri" panose="020F0502020204030204" pitchFamily="34" charset="0"/>
                          <a:cs typeface="Times New Roman" panose="02020603050405020304" pitchFamily="18" charset="0"/>
                        </a:rPr>
                        <a:t>saw</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6114926"/>
                  </a:ext>
                </a:extLst>
              </a:tr>
            </a:tbl>
          </a:graphicData>
        </a:graphic>
      </p:graphicFrame>
      <p:graphicFrame>
        <p:nvGraphicFramePr>
          <p:cNvPr id="15" name="Table 14">
            <a:extLst>
              <a:ext uri="{FF2B5EF4-FFF2-40B4-BE49-F238E27FC236}">
                <a16:creationId xmlns:a16="http://schemas.microsoft.com/office/drawing/2014/main" id="{D92412EF-22EE-4BFB-979A-C05E805EACF0}"/>
              </a:ext>
            </a:extLst>
          </p:cNvPr>
          <p:cNvGraphicFramePr>
            <a:graphicFrameLocks noGrp="1"/>
          </p:cNvGraphicFramePr>
          <p:nvPr>
            <p:extLst>
              <p:ext uri="{D42A27DB-BD31-4B8C-83A1-F6EECF244321}">
                <p14:modId xmlns:p14="http://schemas.microsoft.com/office/powerpoint/2010/main" val="2920699985"/>
              </p:ext>
            </p:extLst>
          </p:nvPr>
        </p:nvGraphicFramePr>
        <p:xfrm>
          <a:off x="3370898" y="2925570"/>
          <a:ext cx="5725160" cy="954786"/>
        </p:xfrm>
        <a:graphic>
          <a:graphicData uri="http://schemas.openxmlformats.org/drawingml/2006/table">
            <a:tbl>
              <a:tblPr firstRow="1" firstCol="1" bandRow="1"/>
              <a:tblGrid>
                <a:gridCol w="1431290">
                  <a:extLst>
                    <a:ext uri="{9D8B030D-6E8A-4147-A177-3AD203B41FA5}">
                      <a16:colId xmlns:a16="http://schemas.microsoft.com/office/drawing/2014/main" val="4038242148"/>
                    </a:ext>
                  </a:extLst>
                </a:gridCol>
                <a:gridCol w="1431290">
                  <a:extLst>
                    <a:ext uri="{9D8B030D-6E8A-4147-A177-3AD203B41FA5}">
                      <a16:colId xmlns:a16="http://schemas.microsoft.com/office/drawing/2014/main" val="527094588"/>
                    </a:ext>
                  </a:extLst>
                </a:gridCol>
                <a:gridCol w="1431290">
                  <a:extLst>
                    <a:ext uri="{9D8B030D-6E8A-4147-A177-3AD203B41FA5}">
                      <a16:colId xmlns:a16="http://schemas.microsoft.com/office/drawing/2014/main" val="567462436"/>
                    </a:ext>
                  </a:extLst>
                </a:gridCol>
                <a:gridCol w="1431290">
                  <a:extLst>
                    <a:ext uri="{9D8B030D-6E8A-4147-A177-3AD203B41FA5}">
                      <a16:colId xmlns:a16="http://schemas.microsoft.com/office/drawing/2014/main" val="803649248"/>
                    </a:ext>
                  </a:extLst>
                </a:gridCol>
              </a:tblGrid>
              <a:tr h="362585">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اِبْرَاھَیْمَ</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عَلٰی</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صَلَّیْتَ</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کَمَا</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527205"/>
                  </a:ext>
                </a:extLst>
              </a:tr>
              <a:tr h="362585">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Abraham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You did bless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as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372306"/>
                  </a:ext>
                </a:extLst>
              </a:tr>
              <a:tr h="0">
                <a:tc gridSpan="4">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And You did bless Abraham</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1164861"/>
                  </a:ext>
                </a:extLst>
              </a:tr>
            </a:tbl>
          </a:graphicData>
        </a:graphic>
      </p:graphicFrame>
      <p:graphicFrame>
        <p:nvGraphicFramePr>
          <p:cNvPr id="16" name="Table 15">
            <a:extLst>
              <a:ext uri="{FF2B5EF4-FFF2-40B4-BE49-F238E27FC236}">
                <a16:creationId xmlns:a16="http://schemas.microsoft.com/office/drawing/2014/main" id="{FE695CB5-7CB9-46EE-86AE-D55DFFA09F8F}"/>
              </a:ext>
            </a:extLst>
          </p:cNvPr>
          <p:cNvGraphicFramePr>
            <a:graphicFrameLocks noGrp="1"/>
          </p:cNvGraphicFramePr>
          <p:nvPr>
            <p:extLst>
              <p:ext uri="{D42A27DB-BD31-4B8C-83A1-F6EECF244321}">
                <p14:modId xmlns:p14="http://schemas.microsoft.com/office/powerpoint/2010/main" val="3671126279"/>
              </p:ext>
            </p:extLst>
          </p:nvPr>
        </p:nvGraphicFramePr>
        <p:xfrm>
          <a:off x="3370898" y="4121665"/>
          <a:ext cx="5725160" cy="954786"/>
        </p:xfrm>
        <a:graphic>
          <a:graphicData uri="http://schemas.openxmlformats.org/drawingml/2006/table">
            <a:tbl>
              <a:tblPr firstRow="1" firstCol="1" bandRow="1"/>
              <a:tblGrid>
                <a:gridCol w="1908175">
                  <a:extLst>
                    <a:ext uri="{9D8B030D-6E8A-4147-A177-3AD203B41FA5}">
                      <a16:colId xmlns:a16="http://schemas.microsoft.com/office/drawing/2014/main" val="1724353015"/>
                    </a:ext>
                  </a:extLst>
                </a:gridCol>
                <a:gridCol w="1908175">
                  <a:extLst>
                    <a:ext uri="{9D8B030D-6E8A-4147-A177-3AD203B41FA5}">
                      <a16:colId xmlns:a16="http://schemas.microsoft.com/office/drawing/2014/main" val="3991637455"/>
                    </a:ext>
                  </a:extLst>
                </a:gridCol>
                <a:gridCol w="1908810">
                  <a:extLst>
                    <a:ext uri="{9D8B030D-6E8A-4147-A177-3AD203B41FA5}">
                      <a16:colId xmlns:a16="http://schemas.microsoft.com/office/drawing/2014/main" val="1032464925"/>
                    </a:ext>
                  </a:extLst>
                </a:gridCol>
              </a:tblGrid>
              <a:tr h="362585">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اِبْرَاھَیْمَ</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اٰلِ</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وَّعَلٰی</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145901"/>
                  </a:ext>
                </a:extLst>
              </a:tr>
              <a:tr h="362585">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(of) Abraham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People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And upon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307184"/>
                  </a:ext>
                </a:extLst>
              </a:tr>
              <a:tr h="0">
                <a:tc gridSpan="3">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And the people of Abraham</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6839925"/>
                  </a:ext>
                </a:extLst>
              </a:tr>
            </a:tbl>
          </a:graphicData>
        </a:graphic>
      </p:graphicFrame>
      <p:graphicFrame>
        <p:nvGraphicFramePr>
          <p:cNvPr id="18" name="Table 17">
            <a:extLst>
              <a:ext uri="{FF2B5EF4-FFF2-40B4-BE49-F238E27FC236}">
                <a16:creationId xmlns:a16="http://schemas.microsoft.com/office/drawing/2014/main" id="{FC793D5D-1EC7-4920-A656-1D09DD321CBE}"/>
              </a:ext>
            </a:extLst>
          </p:cNvPr>
          <p:cNvGraphicFramePr>
            <a:graphicFrameLocks noGrp="1"/>
          </p:cNvGraphicFramePr>
          <p:nvPr>
            <p:extLst>
              <p:ext uri="{D42A27DB-BD31-4B8C-83A1-F6EECF244321}">
                <p14:modId xmlns:p14="http://schemas.microsoft.com/office/powerpoint/2010/main" val="3874191994"/>
              </p:ext>
            </p:extLst>
          </p:nvPr>
        </p:nvGraphicFramePr>
        <p:xfrm>
          <a:off x="3370898" y="5309414"/>
          <a:ext cx="5725160" cy="954786"/>
        </p:xfrm>
        <a:graphic>
          <a:graphicData uri="http://schemas.openxmlformats.org/drawingml/2006/table">
            <a:tbl>
              <a:tblPr firstRow="1" firstCol="1" bandRow="1"/>
              <a:tblGrid>
                <a:gridCol w="1908175">
                  <a:extLst>
                    <a:ext uri="{9D8B030D-6E8A-4147-A177-3AD203B41FA5}">
                      <a16:colId xmlns:a16="http://schemas.microsoft.com/office/drawing/2014/main" val="292894169"/>
                    </a:ext>
                  </a:extLst>
                </a:gridCol>
                <a:gridCol w="1908175">
                  <a:extLst>
                    <a:ext uri="{9D8B030D-6E8A-4147-A177-3AD203B41FA5}">
                      <a16:colId xmlns:a16="http://schemas.microsoft.com/office/drawing/2014/main" val="3133934113"/>
                    </a:ext>
                  </a:extLst>
                </a:gridCol>
                <a:gridCol w="1908810">
                  <a:extLst>
                    <a:ext uri="{9D8B030D-6E8A-4147-A177-3AD203B41FA5}">
                      <a16:colId xmlns:a16="http://schemas.microsoft.com/office/drawing/2014/main" val="2167701011"/>
                    </a:ext>
                  </a:extLst>
                </a:gridCol>
              </a:tblGrid>
              <a:tr h="362585">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مَّجِیْدٌ</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حَمِیْدٌ</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400">
                          <a:effectLst/>
                          <a:latin typeface="Calibri" panose="020F0502020204030204" pitchFamily="34" charset="0"/>
                          <a:ea typeface="Calibri" panose="020F0502020204030204" pitchFamily="34" charset="0"/>
                          <a:cs typeface="Al Qalam Quran Majeed"/>
                        </a:rPr>
                        <a:t>اِنَّکَ</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601557"/>
                  </a:ext>
                </a:extLst>
              </a:tr>
              <a:tr h="362585">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The Exalted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The Praiseworthy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You are indeed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653837"/>
                  </a:ext>
                </a:extLst>
              </a:tr>
              <a:tr h="0">
                <a:tc gridSpan="3">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You are indeed the Praiseworthy, the Exalted</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78861175"/>
                  </a:ext>
                </a:extLst>
              </a:tr>
            </a:tbl>
          </a:graphicData>
        </a:graphic>
      </p:graphicFrame>
      <p:sp>
        <p:nvSpPr>
          <p:cNvPr id="19" name="Rectangle 1">
            <a:extLst>
              <a:ext uri="{FF2B5EF4-FFF2-40B4-BE49-F238E27FC236}">
                <a16:creationId xmlns:a16="http://schemas.microsoft.com/office/drawing/2014/main" id="{96E14B5A-3CD1-4E26-A309-2BA346BBB987}"/>
              </a:ext>
            </a:extLst>
          </p:cNvPr>
          <p:cNvSpPr>
            <a:spLocks noChangeArrowheads="1"/>
          </p:cNvSpPr>
          <p:nvPr/>
        </p:nvSpPr>
        <p:spPr bwMode="auto">
          <a:xfrm>
            <a:off x="3233738" y="55430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004984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496269" y="1140152"/>
            <a:ext cx="1816523" cy="646331"/>
          </a:xfrm>
          <a:prstGeom prst="rect">
            <a:avLst/>
          </a:prstGeom>
        </p:spPr>
        <p:txBody>
          <a:bodyPr wrap="none">
            <a:spAutoFit/>
          </a:bodyPr>
          <a:lstStyle/>
          <a:p>
            <a:pPr marL="0" indent="0" algn="ctr">
              <a:buNone/>
            </a:pPr>
            <a:r>
              <a:rPr lang="ar-SA" sz="3600" dirty="0">
                <a:latin typeface="noorehuda" panose="02000500000000020004" pitchFamily="2" charset="-78"/>
                <a:cs typeface="noorehuda" panose="02000500000000020004" pitchFamily="2" charset="-78"/>
              </a:rPr>
              <a:t>اَلْحَرْبُ خُدْعَةٌ</a:t>
            </a:r>
          </a:p>
        </p:txBody>
      </p:sp>
      <p:sp>
        <p:nvSpPr>
          <p:cNvPr id="8" name="Rectangle 7"/>
          <p:cNvSpPr/>
          <p:nvPr/>
        </p:nvSpPr>
        <p:spPr>
          <a:xfrm>
            <a:off x="4725430" y="1926190"/>
            <a:ext cx="3074880" cy="584775"/>
          </a:xfrm>
          <a:prstGeom prst="rect">
            <a:avLst/>
          </a:prstGeom>
        </p:spPr>
        <p:txBody>
          <a:bodyPr wrap="none">
            <a:spAutoFit/>
          </a:bodyPr>
          <a:lstStyle/>
          <a:p>
            <a:pPr marL="0" indent="0" algn="ctr">
              <a:buNone/>
            </a:pPr>
            <a:r>
              <a:rPr lang="en-US" sz="3200" dirty="0"/>
              <a:t>Al-</a:t>
            </a:r>
            <a:r>
              <a:rPr lang="en-US" sz="3200" dirty="0" err="1"/>
              <a:t>harbu</a:t>
            </a:r>
            <a:r>
              <a:rPr lang="en-US" sz="3200" dirty="0"/>
              <a:t> </a:t>
            </a:r>
            <a:r>
              <a:rPr lang="en-US" sz="3200" dirty="0" err="1"/>
              <a:t>khud’a</a:t>
            </a:r>
            <a:endParaRPr lang="en-US" sz="3200" dirty="0"/>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War is the name of tactics.</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80091" y="4510581"/>
            <a:ext cx="1913666" cy="1508105"/>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cs typeface="Arial" panose="020B0604020202020204" pitchFamily="34" charset="0"/>
              </a:rPr>
              <a:t>What type of ‘war’ are we fighting today?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510581"/>
            <a:ext cx="1823670" cy="923330"/>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What is the best tactic for the war we are fighting?</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2" y="4470862"/>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How are tactics important in war?</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tactic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What is the name of the 3</a:t>
            </a:r>
            <a:r>
              <a:rPr lang="en-US"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rd</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Khalifah of the Promised Messiah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12196</TotalTime>
  <Words>1255</Words>
  <Application>Microsoft Office PowerPoint</Application>
  <PresentationFormat>Widescreen</PresentationFormat>
  <Paragraphs>141</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Adobe Devanagari</vt:lpstr>
      <vt:lpstr>Arial</vt:lpstr>
      <vt:lpstr>Arial Black</vt:lpstr>
      <vt:lpstr>Bahnschrift Condensed</vt:lpstr>
      <vt:lpstr>Calibri</vt:lpstr>
      <vt:lpstr>Century Gothic</vt:lpstr>
      <vt:lpstr>Gill Sans</vt:lpstr>
      <vt:lpstr>Lato Light</vt:lpstr>
      <vt:lpstr>Lucida Fax</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842</cp:revision>
  <dcterms:created xsi:type="dcterms:W3CDTF">2019-07-17T04:47:58Z</dcterms:created>
  <dcterms:modified xsi:type="dcterms:W3CDTF">2021-03-27T22:28:15Z</dcterms:modified>
</cp:coreProperties>
</file>