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460" r:id="rId2"/>
    <p:sldId id="429" r:id="rId3"/>
    <p:sldId id="412" r:id="rId4"/>
    <p:sldId id="461" r:id="rId5"/>
    <p:sldId id="482" r:id="rId6"/>
    <p:sldId id="479" r:id="rId7"/>
    <p:sldId id="476" r:id="rId8"/>
    <p:sldId id="464" r:id="rId9"/>
    <p:sldId id="465" r:id="rId10"/>
    <p:sldId id="469" r:id="rId11"/>
    <p:sldId id="466" r:id="rId12"/>
    <p:sldId id="470" r:id="rId13"/>
    <p:sldId id="471" r:id="rId14"/>
    <p:sldId id="472" r:id="rId15"/>
    <p:sldId id="473" r:id="rId16"/>
    <p:sldId id="474" r:id="rId17"/>
    <p:sldId id="475" r:id="rId18"/>
    <p:sldId id="483" r:id="rId19"/>
    <p:sldId id="484" r:id="rId20"/>
    <p:sldId id="480" r:id="rId21"/>
    <p:sldId id="481" r:id="rId22"/>
    <p:sldId id="477" r:id="rId23"/>
    <p:sldId id="478" r:id="rId24"/>
    <p:sldId id="445" r:id="rId25"/>
    <p:sldId id="4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23/01/2021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24</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January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08</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the battle of the Ditch fought?</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584775"/>
          </a:xfrm>
          <a:prstGeom prst="rect">
            <a:avLst/>
          </a:prstGeom>
        </p:spPr>
        <p:txBody>
          <a:bodyPr wrap="square">
            <a:spAutoFit/>
          </a:bodyPr>
          <a:lstStyle/>
          <a:p>
            <a:pPr algn="ctr"/>
            <a:r>
              <a:rPr lang="en-GB" sz="3200" b="1" dirty="0">
                <a:latin typeface="Lucida Handwriting" panose="03010101010101010101" pitchFamily="66" charset="0"/>
              </a:rPr>
              <a:t>627AD (5 </a:t>
            </a:r>
            <a:r>
              <a:rPr lang="en-GB" sz="3200" b="1" dirty="0" err="1">
                <a:latin typeface="Lucida Handwriting" panose="03010101010101010101" pitchFamily="66" charset="0"/>
              </a:rPr>
              <a:t>hijri</a:t>
            </a:r>
            <a:r>
              <a:rPr lang="en-GB" sz="3200" b="1" dirty="0">
                <a:latin typeface="Lucida Handwriting" panose="03010101010101010101" pitchFamily="66" charset="0"/>
              </a:rPr>
              <a:t> </a:t>
            </a:r>
            <a:r>
              <a:rPr lang="en-GB" sz="3200" b="1" dirty="0" err="1">
                <a:latin typeface="Lucida Handwriting" panose="03010101010101010101" pitchFamily="66" charset="0"/>
              </a:rPr>
              <a:t>Shawal</a:t>
            </a:r>
            <a:r>
              <a:rPr lang="en-GB" sz="3200" b="1" dirty="0">
                <a:latin typeface="Lucida Handwriting" panose="03010101010101010101" pitchFamily="66" charset="0"/>
              </a:rPr>
              <a:t>)</a:t>
            </a:r>
            <a:endParaRPr lang="en-GB" sz="60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2062103"/>
          </a:xfrm>
          <a:prstGeom prst="rect">
            <a:avLst/>
          </a:prstGeom>
        </p:spPr>
        <p:txBody>
          <a:bodyPr wrap="square">
            <a:spAutoFit/>
          </a:bodyPr>
          <a:lstStyle/>
          <a:p>
            <a:pPr lvl="1" algn="ctr"/>
            <a:r>
              <a:rPr lang="en-US" sz="3200" b="1" dirty="0">
                <a:latin typeface="Lucida Handwriting" panose="03010101010101010101" pitchFamily="66" charset="0"/>
              </a:rPr>
              <a:t>Who was the companion of the Holy Prophet (saw) who suggested the idea to build a ditch in the battle of the ditch?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57207"/>
            <a:ext cx="9115590" cy="584775"/>
          </a:xfrm>
          <a:prstGeom prst="rect">
            <a:avLst/>
          </a:prstGeom>
        </p:spPr>
        <p:txBody>
          <a:bodyPr wrap="square">
            <a:spAutoFit/>
          </a:bodyPr>
          <a:lstStyle/>
          <a:p>
            <a:pPr algn="ctr"/>
            <a:r>
              <a:rPr lang="en-GB" sz="3200" b="1" dirty="0">
                <a:latin typeface="Lucida Handwriting" panose="03010101010101010101" pitchFamily="66" charset="0"/>
              </a:rPr>
              <a:t>Hazrat Salman Farsi (ra)</a:t>
            </a:r>
            <a:endParaRPr lang="en-GB" sz="6600" b="1"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360834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latin typeface="Lucida Handwriting" panose="03010101010101010101" pitchFamily="66" charset="0"/>
              </a:rPr>
              <a:t>Name the </a:t>
            </a:r>
            <a:r>
              <a:rPr lang="en-US" sz="3200" b="1" dirty="0" err="1">
                <a:latin typeface="Lucida Handwriting" panose="03010101010101010101" pitchFamily="66" charset="0"/>
              </a:rPr>
              <a:t>Khulafa</a:t>
            </a:r>
            <a:r>
              <a:rPr lang="en-US" sz="3200" b="1" dirty="0">
                <a:latin typeface="Lucida Handwriting" panose="03010101010101010101" pitchFamily="66" charset="0"/>
              </a:rPr>
              <a:t>-e-</a:t>
            </a:r>
            <a:r>
              <a:rPr lang="en-US" sz="3200" b="1" dirty="0" err="1">
                <a:latin typeface="Lucida Handwriting" panose="03010101010101010101" pitchFamily="66" charset="0"/>
              </a:rPr>
              <a:t>Rashideen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2308324"/>
          </a:xfrm>
          <a:prstGeom prst="rect">
            <a:avLst/>
          </a:prstGeom>
        </p:spPr>
        <p:txBody>
          <a:bodyPr wrap="square">
            <a:spAutoFit/>
          </a:bodyPr>
          <a:lstStyle/>
          <a:p>
            <a:pPr algn="ctr"/>
            <a:r>
              <a:rPr lang="en-GB" sz="3600" b="1" dirty="0">
                <a:latin typeface="Lucida Handwriting" panose="03010101010101010101" pitchFamily="66" charset="0"/>
              </a:rPr>
              <a:t> Hazrat Abu Bakr (ra)</a:t>
            </a:r>
          </a:p>
          <a:p>
            <a:pPr algn="ctr"/>
            <a:r>
              <a:rPr lang="en-GB" sz="3600" b="1" dirty="0">
                <a:latin typeface="Lucida Handwriting" panose="03010101010101010101" pitchFamily="66" charset="0"/>
              </a:rPr>
              <a:t>Hazrat Umar (ra)</a:t>
            </a:r>
          </a:p>
          <a:p>
            <a:pPr algn="ctr"/>
            <a:r>
              <a:rPr lang="en-GB" sz="3600" b="1" dirty="0">
                <a:latin typeface="Lucida Handwriting" panose="03010101010101010101" pitchFamily="66" charset="0"/>
              </a:rPr>
              <a:t>Hazrat Usman (ra)</a:t>
            </a:r>
          </a:p>
          <a:p>
            <a:pPr algn="ctr"/>
            <a:r>
              <a:rPr lang="en-GB" sz="3600" b="1" dirty="0">
                <a:latin typeface="Lucida Handwriting" panose="03010101010101010101" pitchFamily="66" charset="0"/>
              </a:rPr>
              <a:t>Hazrat Ali (ra)</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a:t>
            </a:r>
            <a:r>
              <a:rPr lang="en-US" sz="3200" b="1" dirty="0" err="1">
                <a:latin typeface="Lucida Handwriting" panose="03010101010101010101" pitchFamily="66" charset="0"/>
              </a:rPr>
              <a:t>Jama’at</a:t>
            </a:r>
            <a:r>
              <a:rPr lang="en-US" sz="3200" b="1" dirty="0">
                <a:latin typeface="Lucida Handwriting" panose="03010101010101010101" pitchFamily="66" charset="0"/>
              </a:rPr>
              <a:t> Ahmadiyya named Ahmadiyya?</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March 1901</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29165"/>
            <a:ext cx="9967994" cy="4708981"/>
          </a:xfrm>
          <a:prstGeom prst="rect">
            <a:avLst/>
          </a:prstGeom>
          <a:noFill/>
        </p:spPr>
        <p:txBody>
          <a:bodyPr wrap="square" rtlCol="0">
            <a:spAutoFit/>
          </a:bodyPr>
          <a:lstStyle/>
          <a:p>
            <a:pPr algn="ctr"/>
            <a:r>
              <a:rPr lang="en-US" sz="2000" b="1" dirty="0">
                <a:solidFill>
                  <a:schemeClr val="accent1"/>
                </a:solidFill>
              </a:rPr>
              <a:t>ARABIA AT THE TIME OF THE </a:t>
            </a:r>
            <a:r>
              <a:rPr lang="en-US" sz="2000" b="1" dirty="0" err="1">
                <a:solidFill>
                  <a:schemeClr val="accent1"/>
                </a:solidFill>
              </a:rPr>
              <a:t>PROPHET’Ssa</a:t>
            </a:r>
            <a:r>
              <a:rPr lang="en-US" sz="2000" b="1" dirty="0">
                <a:solidFill>
                  <a:schemeClr val="accent1"/>
                </a:solidFill>
              </a:rPr>
              <a:t> BIRTH </a:t>
            </a:r>
          </a:p>
          <a:p>
            <a:pPr algn="ctr"/>
            <a:endParaRPr lang="en-US" sz="2800" b="1" dirty="0">
              <a:solidFill>
                <a:schemeClr val="bg1"/>
              </a:solidFill>
            </a:endParaRPr>
          </a:p>
          <a:p>
            <a:r>
              <a:rPr lang="en-US" dirty="0"/>
              <a:t>The Prophet (</a:t>
            </a:r>
            <a:r>
              <a:rPr lang="en-US" dirty="0" err="1"/>
              <a:t>sa</a:t>
            </a:r>
            <a:r>
              <a:rPr lang="en-US" dirty="0"/>
              <a:t>) was born in Mecca in August 570 A.D. He was given the name Muhammad (</a:t>
            </a:r>
            <a:r>
              <a:rPr lang="en-US" dirty="0" err="1"/>
              <a:t>sa</a:t>
            </a:r>
            <a:r>
              <a:rPr lang="en-US" dirty="0"/>
              <a:t>) which means, the Praised One. To understand his life and character we must have some idea of the conditions which obtained in Arabia at the time of his birth.</a:t>
            </a:r>
          </a:p>
          <a:p>
            <a:endParaRPr lang="en-US" dirty="0"/>
          </a:p>
          <a:p>
            <a:r>
              <a:rPr lang="en-US" dirty="0"/>
              <a:t>When he was born almost the whole of Arabia believed in a polytheistic form of religion. The Arabs traced their descent to Abraham (as). They knew that Abraham (as) was a monotheistic Teacher. In spite of this, they entertained polytheistic beliefs and were given to polytheistic practices. In </a:t>
            </a:r>
            <a:r>
              <a:rPr lang="en-US" dirty="0" err="1"/>
              <a:t>defence</a:t>
            </a:r>
            <a:r>
              <a:rPr lang="en-US" dirty="0"/>
              <a:t>, they said that some human beings are outstanding in their contact with God. Their intercession on behalf of others is accepted by God. To reach Him is difficult for ordinary human beings. They must have others to intercede for them in order to obtain God's pleasure and help. Thus they were able to combine their reverence for Abraham (as) with their own polytheistic beliefs. Abraham (as), they said, was a holy man. He was able to reach God without intercession, whilst ordinary Meccans could not do so.</a:t>
            </a:r>
          </a:p>
          <a:p>
            <a:endParaRPr lang="en-GB" dirty="0"/>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Birthdays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096812" y="122841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 member of the Khuddam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Amila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mentioned that his daughter attended a school that celebrated the birthday of each child and he sought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guidance over this matter.</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In reply, Huzoor said:</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117700" y="2998097"/>
            <a:ext cx="7233820" cy="1200329"/>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““If the school wants to mark the birthday of every child, including your children, then let them do it. However, you can let the school know that within your home you do not celebrate birthdays and consider them to be a waste of expense that could be put to better use.”</a:t>
            </a:r>
          </a:p>
        </p:txBody>
      </p:sp>
      <p:sp>
        <p:nvSpPr>
          <p:cNvPr id="10" name="Rectangle 9">
            <a:extLst>
              <a:ext uri="{FF2B5EF4-FFF2-40B4-BE49-F238E27FC236}">
                <a16:creationId xmlns:a16="http://schemas.microsoft.com/office/drawing/2014/main" id="{0754C1C5-74B8-407D-A33E-26E74BF71E61}"/>
              </a:ext>
            </a:extLst>
          </p:cNvPr>
          <p:cNvSpPr/>
          <p:nvPr/>
        </p:nvSpPr>
        <p:spPr>
          <a:xfrm>
            <a:off x="1117700" y="4383091"/>
            <a:ext cx="7446781"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Advising how the Khadim should do the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Tarbiyyat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of his child, Huzoor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1" name="Rectangle 10">
            <a:extLst>
              <a:ext uri="{FF2B5EF4-FFF2-40B4-BE49-F238E27FC236}">
                <a16:creationId xmlns:a16="http://schemas.microsoft.com/office/drawing/2014/main" id="{AA134FB4-33DB-4353-9CD8-1A546F8F3CF3}"/>
              </a:ext>
            </a:extLst>
          </p:cNvPr>
          <p:cNvSpPr/>
          <p:nvPr/>
        </p:nvSpPr>
        <p:spPr>
          <a:xfrm>
            <a:off x="1117700" y="5032679"/>
            <a:ext cx="7233820" cy="646331"/>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“You should also explain to your daughter the true Islamic way of commencing a new year in their life”…</a:t>
            </a: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70101" y="3573605"/>
            <a:ext cx="7434022"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Thereafter, illustrating the moderate teachings of Islam, Huzoor said:</a:t>
            </a:r>
            <a:endParaRPr lang="en-GB" dirty="0"/>
          </a:p>
        </p:txBody>
      </p:sp>
      <p:pic>
        <p:nvPicPr>
          <p:cNvPr id="10" name="Picture 9" descr="Logo&#10;&#10;Description automatically generated">
            <a:extLst>
              <a:ext uri="{FF2B5EF4-FFF2-40B4-BE49-F238E27FC236}">
                <a16:creationId xmlns:a16="http://schemas.microsoft.com/office/drawing/2014/main" id="{C96FBA57-CC22-4A2C-A43F-43D53C92B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9" name="Octagon 8">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Birthdays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1" name="Rectangle 10">
            <a:extLst>
              <a:ext uri="{FF2B5EF4-FFF2-40B4-BE49-F238E27FC236}">
                <a16:creationId xmlns:a16="http://schemas.microsoft.com/office/drawing/2014/main" id="{1DA7AB59-0807-4D53-AE44-9256EEAB311F}"/>
              </a:ext>
            </a:extLst>
          </p:cNvPr>
          <p:cNvSpPr/>
          <p:nvPr/>
        </p:nvSpPr>
        <p:spPr>
          <a:xfrm>
            <a:off x="1270101" y="1801841"/>
            <a:ext cx="7233820" cy="1477328"/>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“Instead of expecting others to spend lavishly, our Ahmadi children should be taught that they should give one or two euros in charity and offer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Nafl</a:t>
            </a:r>
            <a:r>
              <a:rPr lang="en-US" b="1" i="1" dirty="0">
                <a:solidFill>
                  <a:schemeClr val="accent6">
                    <a:lumMod val="50000"/>
                  </a:schemeClr>
                </a:solidFill>
                <a:latin typeface="Adobe Devanagari" panose="02040503050201020203" pitchFamily="18" charset="0"/>
                <a:cs typeface="Adobe Devanagari" panose="02040503050201020203" pitchFamily="18" charset="0"/>
              </a:rPr>
              <a:t> (voluntary) prayers. If other parents want to give your child a gift you do not have to reject it but let them know that we prefer for our children to give to charities on birthdays, rather than receiving gifts themselves.”</a:t>
            </a:r>
          </a:p>
        </p:txBody>
      </p:sp>
      <p:sp>
        <p:nvSpPr>
          <p:cNvPr id="12" name="Rectangle 11">
            <a:extLst>
              <a:ext uri="{FF2B5EF4-FFF2-40B4-BE49-F238E27FC236}">
                <a16:creationId xmlns:a16="http://schemas.microsoft.com/office/drawing/2014/main" id="{19BB25AC-522D-45EE-B680-3AB926651356}"/>
              </a:ext>
            </a:extLst>
          </p:cNvPr>
          <p:cNvSpPr/>
          <p:nvPr/>
        </p:nvSpPr>
        <p:spPr>
          <a:xfrm>
            <a:off x="1278398" y="4238525"/>
            <a:ext cx="7233820" cy="1477328"/>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“You should not be harsh or overly strict with your child. Marking a birthday is not a matter of Sharia and it is not haram. There is even no harm if you bring a small cake for your children to have within the home on their birthday. What is wrong is for them to expect gifts or to have a party.”</a:t>
            </a:r>
          </a:p>
        </p:txBody>
      </p:sp>
      <p:sp>
        <p:nvSpPr>
          <p:cNvPr id="13" name="Rectangle 12">
            <a:extLst>
              <a:ext uri="{FF2B5EF4-FFF2-40B4-BE49-F238E27FC236}">
                <a16:creationId xmlns:a16="http://schemas.microsoft.com/office/drawing/2014/main" id="{808E7448-8F8F-4088-B6A6-C1A9627AAF8F}"/>
              </a:ext>
            </a:extLst>
          </p:cNvPr>
          <p:cNvSpPr/>
          <p:nvPr/>
        </p:nvSpPr>
        <p:spPr>
          <a:xfrm>
            <a:off x="1350141" y="1431357"/>
            <a:ext cx="7434022" cy="369332"/>
          </a:xfrm>
          <a:prstGeom prst="rect">
            <a:avLst/>
          </a:prstGeom>
        </p:spPr>
        <p:txBody>
          <a:bodyPr wrap="square">
            <a:spAutoFit/>
          </a:bodyPr>
          <a:lstStyle/>
          <a:p>
            <a:r>
              <a:rPr lang="en-US" dirty="0"/>
              <a:t>…</a:t>
            </a:r>
            <a:endParaRPr lang="en-GB" dirty="0"/>
          </a:p>
        </p:txBody>
      </p:sp>
    </p:spTree>
    <p:extLst>
      <p:ext uri="{BB962C8B-B14F-4D97-AF65-F5344CB8AC3E}">
        <p14:creationId xmlns:p14="http://schemas.microsoft.com/office/powerpoint/2010/main" val="336573321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toy, items, cluttered&#10;&#10;Description automatically generated">
            <a:extLst>
              <a:ext uri="{FF2B5EF4-FFF2-40B4-BE49-F238E27FC236}">
                <a16:creationId xmlns:a16="http://schemas.microsoft.com/office/drawing/2014/main" id="{339F746C-3B08-4986-B21B-7E091254617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56242" y="40"/>
            <a:ext cx="11335758" cy="6858000"/>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How to manage your time effectively during lockdown</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activities that you can think of to spend your free time?</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activities should we prioritise throughout our day?</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have a timetable to manage your daily routine?</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exercises we can do inside our homes?</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other activities can we do that are fun, but also beneficial?</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64000">
              <a:schemeClr val="bg1">
                <a:lumMod val="75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233030" cy="338554"/>
          </a:xfrm>
          <a:prstGeom prst="rect">
            <a:avLst/>
          </a:prstGeom>
          <a:noFill/>
        </p:spPr>
        <p:txBody>
          <a:bodyPr wrap="none" rtlCol="0">
            <a:spAutoFit/>
          </a:bodyPr>
          <a:lstStyle/>
          <a:p>
            <a:r>
              <a:rPr lang="en-US" sz="1600" b="1" dirty="0"/>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80952" y="2325401"/>
            <a:ext cx="3058851"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31</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January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1438137" y="3011663"/>
            <a:ext cx="10078525" cy="954107"/>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Subhaana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Rabbi-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yal</a:t>
            </a:r>
            <a:r>
              <a:rPr lang="en-GB" sz="2800" dirty="0">
                <a:solidFill>
                  <a:schemeClr val="accent6">
                    <a:lumMod val="50000"/>
                  </a:schemeClr>
                </a:solidFill>
                <a:latin typeface="Adobe Devanagari" panose="02040503050201020203" pitchFamily="18" charset="0"/>
                <a:cs typeface="Adobe Devanagari" panose="02040503050201020203" pitchFamily="18" charset="0"/>
              </a:rPr>
              <a:t> `Azeem</a:t>
            </a:r>
          </a:p>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Sami`-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Allaahu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liman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hamidah</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830997"/>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Holy is my Lord, the Most Great.</a:t>
            </a:r>
          </a:p>
          <a:p>
            <a:pPr algn="ctr"/>
            <a:r>
              <a:rPr lang="en-US" sz="2400" b="1" dirty="0">
                <a:solidFill>
                  <a:schemeClr val="accent6">
                    <a:lumMod val="50000"/>
                  </a:schemeClr>
                </a:solidFill>
              </a:rPr>
              <a:t>Allah hears him who praises Him.</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5288612" y="1537012"/>
            <a:ext cx="2377574" cy="1200329"/>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سُبْحَانَ رَبِّیَ الْعَظِیْم</a:t>
            </a:r>
          </a:p>
          <a:p>
            <a:r>
              <a:rPr lang="ar-SA" sz="3600" dirty="0">
                <a:effectLst/>
                <a:ea typeface="Calibri" panose="020F0502020204030204" pitchFamily="34" charset="0"/>
                <a:cs typeface="noorehuda" panose="02000500000000020004" pitchFamily="2" charset="-78"/>
              </a:rPr>
              <a:t>سَمِعَ اللّٰہُ لِمَنْ حَمِدَہٗ</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139642" y="1148860"/>
            <a:ext cx="2797561" cy="646331"/>
          </a:xfrm>
          <a:prstGeom prst="rect">
            <a:avLst/>
          </a:prstGeom>
        </p:spPr>
        <p:txBody>
          <a:bodyPr wrap="none">
            <a:spAutoFit/>
          </a:bodyPr>
          <a:lstStyle/>
          <a:p>
            <a:r>
              <a:rPr lang="ar-SA" sz="3600" dirty="0">
                <a:cs typeface="noorehuda" panose="02000500000000020004"/>
              </a:rPr>
              <a:t>اَلسَّعِيْدُ مَنْ وُّعِظَ بِغَيْرِهِ</a:t>
            </a:r>
          </a:p>
        </p:txBody>
      </p:sp>
      <p:sp>
        <p:nvSpPr>
          <p:cNvPr id="8" name="Rectangle 7"/>
          <p:cNvSpPr/>
          <p:nvPr/>
        </p:nvSpPr>
        <p:spPr>
          <a:xfrm>
            <a:off x="3774778" y="1950306"/>
            <a:ext cx="6008183" cy="584775"/>
          </a:xfrm>
          <a:prstGeom prst="rect">
            <a:avLst/>
          </a:prstGeom>
        </p:spPr>
        <p:txBody>
          <a:bodyPr wrap="none">
            <a:spAutoFit/>
          </a:bodyPr>
          <a:lstStyle/>
          <a:p>
            <a:r>
              <a:rPr lang="en-GB" sz="3200" i="1" dirty="0">
                <a:latin typeface="Adobe Devanagari" panose="02040503050201020203" pitchFamily="18" charset="0"/>
                <a:cs typeface="Adobe Devanagari" panose="02040503050201020203" pitchFamily="18" charset="0"/>
              </a:rPr>
              <a:t>As-</a:t>
            </a:r>
            <a:r>
              <a:rPr lang="en-GB" sz="3200" i="1" dirty="0" err="1">
                <a:latin typeface="Adobe Devanagari" panose="02040503050201020203" pitchFamily="18" charset="0"/>
                <a:cs typeface="Adobe Devanagari" panose="02040503050201020203" pitchFamily="18" charset="0"/>
              </a:rPr>
              <a:t>sa’eedu</a:t>
            </a:r>
            <a:r>
              <a:rPr lang="en-GB" sz="3200" i="1" dirty="0">
                <a:latin typeface="Adobe Devanagari" panose="02040503050201020203" pitchFamily="18" charset="0"/>
                <a:cs typeface="Adobe Devanagari" panose="02040503050201020203" pitchFamily="18" charset="0"/>
              </a:rPr>
              <a:t> maw-</a:t>
            </a:r>
            <a:r>
              <a:rPr lang="en-GB" sz="3200" i="1" dirty="0" err="1">
                <a:latin typeface="Adobe Devanagari" panose="02040503050201020203" pitchFamily="18" charset="0"/>
                <a:cs typeface="Adobe Devanagari" panose="02040503050201020203" pitchFamily="18" charset="0"/>
              </a:rPr>
              <a:t>wu’iza</a:t>
            </a:r>
            <a:r>
              <a:rPr lang="en-GB" sz="3200" i="1" dirty="0">
                <a:latin typeface="Adobe Devanagari" panose="02040503050201020203" pitchFamily="18" charset="0"/>
                <a:cs typeface="Adobe Devanagari" panose="02040503050201020203" pitchFamily="18" charset="0"/>
              </a:rPr>
              <a:t> bi-</a:t>
            </a:r>
            <a:r>
              <a:rPr lang="en-GB" sz="3200" i="1" dirty="0" err="1">
                <a:latin typeface="Adobe Devanagari" panose="02040503050201020203" pitchFamily="18" charset="0"/>
                <a:cs typeface="Adobe Devanagari" panose="02040503050201020203" pitchFamily="18" charset="0"/>
              </a:rPr>
              <a:t>ghairi</a:t>
            </a:r>
            <a:r>
              <a:rPr lang="en-GB" sz="3200" i="1" dirty="0">
                <a:latin typeface="Adobe Devanagari" panose="02040503050201020203" pitchFamily="18" charset="0"/>
                <a:cs typeface="Adobe Devanagari" panose="02040503050201020203" pitchFamily="18" charset="0"/>
              </a:rPr>
              <a:t>-hi</a:t>
            </a:r>
          </a:p>
        </p:txBody>
      </p:sp>
      <p:sp>
        <p:nvSpPr>
          <p:cNvPr id="9" name="Rectangle 8"/>
          <p:cNvSpPr/>
          <p:nvPr/>
        </p:nvSpPr>
        <p:spPr>
          <a:xfrm>
            <a:off x="2643211" y="2850464"/>
            <a:ext cx="7790421" cy="954107"/>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A pious person learns from others (other’s mistakes).</a:t>
            </a:r>
            <a:endParaRPr lang="en-GB" sz="4400" b="1" i="1" dirty="0">
              <a:solidFill>
                <a:schemeClr val="accent6">
                  <a:lumMod val="5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80091" y="4644963"/>
            <a:ext cx="1913666" cy="1508105"/>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How can we learn from our own mistakes?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726244"/>
            <a:ext cx="1823670" cy="923330"/>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How can we learn from other’s mistake?</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If we make a mistake, should we give up?</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pious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584775"/>
          </a:xfrm>
          <a:prstGeom prst="rect">
            <a:avLst/>
          </a:prstGeom>
        </p:spPr>
        <p:txBody>
          <a:bodyPr wrap="square">
            <a:spAutoFit/>
          </a:bodyPr>
          <a:lstStyle/>
          <a:p>
            <a:pPr lvl="1" algn="ctr"/>
            <a:r>
              <a:rPr lang="en-US" sz="3200" b="1" dirty="0">
                <a:latin typeface="Lucida Handwriting" panose="03010101010101010101" pitchFamily="66" charset="0"/>
              </a:rPr>
              <a:t>When was the battle of Uhud fought?</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852514" y="3141792"/>
            <a:ext cx="9418319" cy="707886"/>
          </a:xfrm>
          <a:prstGeom prst="rect">
            <a:avLst/>
          </a:prstGeom>
        </p:spPr>
        <p:txBody>
          <a:bodyPr wrap="square">
            <a:spAutoFit/>
          </a:bodyPr>
          <a:lstStyle/>
          <a:p>
            <a:pPr lvl="0"/>
            <a:r>
              <a:rPr lang="en-US" sz="4000" b="1" dirty="0">
                <a:effectLst>
                  <a:outerShdw blurRad="38100" dist="38100" dir="2700000" algn="tl">
                    <a:srgbClr val="000000">
                      <a:alpha val="43137"/>
                    </a:srgbClr>
                  </a:outerShdw>
                </a:effectLst>
                <a:latin typeface="Lucida Handwriting" panose="03010101010101010101" pitchFamily="66" charset="0"/>
              </a:rPr>
              <a:t>Around March 624AD (3 Hijri)</a:t>
            </a:r>
            <a:endParaRPr lang="en-GB" sz="4000" b="1"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4385</TotalTime>
  <Words>1090</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Adobe Devanagari</vt:lpstr>
      <vt:lpstr>Arial</vt:lpstr>
      <vt:lpstr>Arial Black</vt:lpstr>
      <vt:lpstr>Bahnschrift Condensed</vt:lpstr>
      <vt:lpstr>Calibri</vt:lpstr>
      <vt:lpstr>Gill Sans</vt:lpstr>
      <vt:lpstr>Lucida Fax</vt:lpstr>
      <vt:lpstr>Lucida Handwriting</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559</cp:revision>
  <dcterms:created xsi:type="dcterms:W3CDTF">2019-07-17T04:47:58Z</dcterms:created>
  <dcterms:modified xsi:type="dcterms:W3CDTF">2021-01-23T21:56:40Z</dcterms:modified>
</cp:coreProperties>
</file>