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20"/>
  </p:notesMasterIdLst>
  <p:handoutMasterIdLst>
    <p:handoutMasterId r:id="rId21"/>
  </p:handoutMasterIdLst>
  <p:sldIdLst>
    <p:sldId id="279" r:id="rId5"/>
    <p:sldId id="312" r:id="rId6"/>
    <p:sldId id="280" r:id="rId7"/>
    <p:sldId id="311" r:id="rId8"/>
    <p:sldId id="281" r:id="rId9"/>
    <p:sldId id="321" r:id="rId10"/>
    <p:sldId id="324" r:id="rId11"/>
    <p:sldId id="283" r:id="rId12"/>
    <p:sldId id="282" r:id="rId13"/>
    <p:sldId id="305" r:id="rId14"/>
    <p:sldId id="303" r:id="rId15"/>
    <p:sldId id="323" r:id="rId16"/>
    <p:sldId id="315" r:id="rId17"/>
    <p:sldId id="301" r:id="rId18"/>
    <p:sldId id="300" r:id="rId19"/>
  </p:sldIdLst>
  <p:sldSz cx="12192000" cy="6858000"/>
  <p:notesSz cx="6858000" cy="9144000"/>
  <p:embeddedFontLst>
    <p:embeddedFont>
      <p:font typeface="Christmas Stories" panose="020B0604020202020204" charset="0"/>
      <p:regular r:id="rId22"/>
    </p:embeddedFont>
    <p:embeddedFont>
      <p:font typeface="Montserrat Medium" panose="00000600000000000000" pitchFamily="2" charset="0"/>
      <p:regular r:id="rId23"/>
      <p:italic r:id="rId24"/>
    </p:embeddedFont>
    <p:embeddedFont>
      <p:font typeface="noorehuda" panose="02000500000000020004" pitchFamily="2" charset="-78"/>
      <p:regular r:id="rId25"/>
    </p:embeddedFont>
    <p:embeddedFont>
      <p:font typeface="Sagona Book" panose="02020503050505020204" pitchFamily="18" charset="0"/>
      <p:regular r:id="rId26"/>
      <p:bold r:id="rId27"/>
      <p:italic r:id="rId28"/>
      <p:boldItalic r:id="rId29"/>
    </p:embeddedFont>
    <p:embeddedFont>
      <p:font typeface="Segoe UI" panose="020B0502040204020203" pitchFamily="34" charset="0"/>
      <p:regular r:id="rId30"/>
      <p:bold r:id="rId31"/>
      <p:italic r:id="rId32"/>
      <p:boldItalic r:id="rId33"/>
    </p:embeddedFont>
    <p:embeddedFont>
      <p:font typeface="Walbaum Display SemiBold" panose="02070703090703020303"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984"/>
    <a:srgbClr val="C1E9E7"/>
    <a:srgbClr val="FFFFDF"/>
    <a:srgbClr val="017282"/>
    <a:srgbClr val="5EAA4B"/>
    <a:srgbClr val="4B9535"/>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99" autoAdjust="0"/>
    <p:restoredTop sz="84242" autoAdjust="0"/>
  </p:normalViewPr>
  <p:slideViewPr>
    <p:cSldViewPr snapToGrid="0">
      <p:cViewPr>
        <p:scale>
          <a:sx n="58" d="100"/>
          <a:sy n="58" d="100"/>
        </p:scale>
        <p:origin x="1934" y="766"/>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2/9/2026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FD7B-6EE9-DE51-137F-BC3EE879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FFFA-1777-2AB0-D73F-1A82D2CB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2FD9B-9905-CB01-BE9C-89129613A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715EA-5E4F-45F3-DA48-77CD6AD06596}"/>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126103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53EF-B722-C39E-C001-69A4ABEF3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A890D-0C7F-086A-F259-EAD72E217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03301-A398-DB7B-4798-5626EF5C81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D33155-18A6-6FCE-102A-86A287CE1AD7}"/>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4046870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187328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3</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a:t>After </a:t>
            </a:r>
            <a:r>
              <a:rPr lang="en-US" err="1"/>
              <a:t>Tilawat</a:t>
            </a:r>
            <a:r>
              <a:rPr lang="en-US"/>
              <a:t>, spend 5 mins catching up with </a:t>
            </a:r>
            <a:r>
              <a:rPr lang="en-US" err="1"/>
              <a:t>Atfal</a:t>
            </a:r>
            <a:r>
              <a:rPr lang="en-US"/>
              <a:t>. What they've been getting up to in the past week.</a:t>
            </a:r>
          </a:p>
          <a:p>
            <a:endParaRPr lang="en-US"/>
          </a:p>
          <a:p>
            <a:r>
              <a:rPr lang="en-US"/>
              <a:t>Hadith:</a:t>
            </a:r>
          </a:p>
          <a:p>
            <a:r>
              <a:rPr lang="en-US"/>
              <a:t>Whoever, reads the Hadith out, should do so in the proper manner. i.e. recite Durood Shareef first and then the Hadith. </a:t>
            </a:r>
          </a:p>
          <a:p>
            <a:r>
              <a:rPr lang="en-US"/>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8FE0-947A-F361-698B-B3546A28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53497-E022-C87E-EB07-3C34C2F6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40568-1FB7-D3CB-4C49-1AA562B8ED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012688-92D8-093A-7DF8-42A1F568F598}"/>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239829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2072222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2/9/2026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2/9/2026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2/9/2026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E02F2B1-C274-494E-A3B3-021D26E9CD93}"/>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B4FA044-6959-4418-9944-070235E5B790}"/>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F513554D-1421-485E-80DD-AA9AD8E3B387}"/>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A53696A4-21AC-45FE-A662-EB43EEDAC4A8}"/>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7AF0074E-BAA6-4776-805F-FEE061F7913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F29E971-87D8-4B8C-9B29-A517519825D8}"/>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31945AA-B8FC-4E05-9DE0-71F02DF7EB25}"/>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0E3DCEA3-645D-418F-BFA7-C138C399FC6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A44146-17AC-4DA3-9079-6EB33FEA8D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p>
            <a:fld id="{39B360F8-476B-46A9-AE4D-B70F5EF3C486}" type="datetimeFigureOut">
              <a:rPr lang="en-US" smtClean="0"/>
              <a:pPr/>
              <a:t>2/9/2026</a:t>
            </a:fld>
            <a:endParaRPr lang="en-US"/>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2/9/2026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2/9/2026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2/9/2026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2/9/2026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8.jp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hyperlink" Target="https://www.youtube.com/watch?v=jJNZWtJUBic" TargetMode="External"/><Relationship Id="rId10" Type="http://schemas.openxmlformats.org/officeDocument/2006/relationships/image" Target="../media/image51.jpeg"/><Relationship Id="rId4" Type="http://schemas.openxmlformats.org/officeDocument/2006/relationships/hyperlink" Target="https://commons.wikimedia.org/wiki/File:Post-it-note-white-bg.jpg" TargetMode="External"/><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Layout" Target="../slideLayouts/slideLayout16.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commons.wikimedia.org/wiki/File:Post-it-note-white-bg.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3">
                  <a:lumMod val="75000"/>
                </a:schemeClr>
              </a:gs>
              <a:gs pos="100000">
                <a:schemeClr val="accent5">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Avenir Book" panose="02000503020000020003" pitchFamily="2"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rgbClr val="C1E9E7"/>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017282"/>
                </a:solidFill>
                <a:latin typeface=""/>
              </a:rPr>
              <a:t>WEEKLY </a:t>
            </a:r>
          </a:p>
          <a:p>
            <a:pPr algn="ctr"/>
            <a:r>
              <a:rPr lang="en-US" sz="5400" b="1" dirty="0">
                <a:solidFill>
                  <a:srgbClr val="017282"/>
                </a:solidFill>
                <a:latin typeface=""/>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090017" cy="369332"/>
              </a:xfrm>
              <a:prstGeom prst="rect">
                <a:avLst/>
              </a:prstGeom>
              <a:noFill/>
            </p:spPr>
            <p:txBody>
              <a:bodyPr wrap="square">
                <a:spAutoFit/>
              </a:bodyPr>
              <a:lstStyle/>
              <a:p>
                <a:pPr algn="ctr"/>
                <a:r>
                  <a:rPr lang="en-GB" b="1" dirty="0" err="1">
                    <a:solidFill>
                      <a:schemeClr val="bg1"/>
                    </a:solidFill>
                    <a:latin typeface="Avenir Book" panose="02000503020000020003" pitchFamily="2" charset="0"/>
                  </a:rPr>
                  <a:t>talim@atfal.co.uk</a:t>
                </a:r>
                <a:endParaRPr lang="en-US" b="1">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a:solidFill>
                      <a:schemeClr val="bg1"/>
                    </a:solidFill>
                    <a:latin typeface="Avenir Book" panose="02000503020000020003" pitchFamily="2" charset="0"/>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555977" y="5640790"/>
                <a:ext cx="3152368" cy="369332"/>
              </a:xfrm>
              <a:prstGeom prst="rect">
                <a:avLst/>
              </a:prstGeom>
              <a:noFill/>
            </p:spPr>
            <p:txBody>
              <a:bodyPr wrap="square">
                <a:spAutoFit/>
              </a:bodyPr>
              <a:lstStyle/>
              <a:p>
                <a:pPr algn="ctr"/>
                <a:r>
                  <a:rPr lang="en-GB" sz="1800" b="1">
                    <a:solidFill>
                      <a:schemeClr val="bg1"/>
                    </a:solidFill>
                    <a:latin typeface="Avenir Book" panose="02000503020000020003" pitchFamily="2" charset="0"/>
                    <a:hlinkClick r:id="rId9">
                      <a:extLst>
                        <a:ext uri="{A12FA001-AC4F-418D-AE19-62706E023703}">
                          <ahyp:hlinkClr xmlns:ahyp="http://schemas.microsoft.com/office/drawing/2018/hyperlinkcolor" val="tx"/>
                        </a:ext>
                      </a:extLst>
                    </a:hlinkClick>
                  </a:rPr>
                  <a:t>www.atfal.org.uk/talim</a:t>
                </a:r>
                <a:endParaRPr lang="en-GB" sz="1800" b="1">
                  <a:solidFill>
                    <a:schemeClr val="bg1"/>
                  </a:solidFill>
                  <a:latin typeface="Avenir Book" panose="02000503020000020003" pitchFamily="2" charset="0"/>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solidFill>
                  <a:srgbClr val="002060"/>
                </a:solidFill>
                <a:latin typeface=""/>
              </a:rPr>
              <a:t>(February – Week 2)</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83064" y="1912129"/>
            <a:ext cx="6827134" cy="3046988"/>
          </a:xfrm>
          <a:prstGeom prst="rect">
            <a:avLst/>
          </a:prstGeom>
          <a:noFill/>
        </p:spPr>
        <p:txBody>
          <a:bodyPr wrap="square">
            <a:spAutoFit/>
          </a:bodyPr>
          <a:lstStyle/>
          <a:p>
            <a:pPr algn="ctr"/>
            <a:r>
              <a:rPr lang="en-US" sz="9600" b="1" dirty="0">
                <a:solidFill>
                  <a:schemeClr val="bg1"/>
                </a:solidFill>
                <a:latin typeface="Christmas Stories" panose="02000500000000000000" pitchFamily="2" charset="0"/>
                <a:cs typeface="Apple Chancery" panose="03020702040506060504" pitchFamily="66" charset="-79"/>
              </a:rPr>
              <a:t>FRIDAY</a:t>
            </a:r>
          </a:p>
          <a:p>
            <a:pPr algn="ctr"/>
            <a:r>
              <a:rPr lang="en-US" sz="9600" b="1" dirty="0">
                <a:solidFill>
                  <a:schemeClr val="bg1"/>
                </a:solidFill>
                <a:latin typeface="Christmas Stories" panose="02000500000000000000" pitchFamily="2"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754326"/>
          </a:xfrm>
          <a:prstGeom prst="rect">
            <a:avLst/>
          </a:prstGeom>
          <a:noFill/>
        </p:spPr>
        <p:txBody>
          <a:bodyPr wrap="square">
            <a:spAutoFit/>
          </a:bodyPr>
          <a:lstStyle/>
          <a:p>
            <a:pPr algn="ctr"/>
            <a:r>
              <a:rPr lang="en-GB" sz="4000" u="none" strike="noStrike" dirty="0">
                <a:solidFill>
                  <a:schemeClr val="bg1"/>
                </a:solidFill>
                <a:latin typeface="Christmas Stories" panose="02000500000000000000" pitchFamily="2" charset="0"/>
                <a:cs typeface="Jameel Noori Nastaleeq" panose="02000503000000000004" pitchFamily="2" charset="-78"/>
              </a:rPr>
              <a:t>Friday 6</a:t>
            </a:r>
            <a:r>
              <a:rPr lang="en-GB" sz="4000" u="none" strike="noStrike" baseline="30000" dirty="0">
                <a:solidFill>
                  <a:schemeClr val="bg1"/>
                </a:solidFill>
                <a:latin typeface="Christmas Stories" panose="02000500000000000000" pitchFamily="2" charset="0"/>
                <a:cs typeface="Jameel Noori Nastaleeq" panose="02000503000000000004" pitchFamily="2" charset="-78"/>
              </a:rPr>
              <a:t>th</a:t>
            </a:r>
            <a:r>
              <a:rPr lang="en-GB" sz="4000" u="none" strike="noStrike" dirty="0">
                <a:solidFill>
                  <a:schemeClr val="bg1"/>
                </a:solidFill>
                <a:latin typeface="Christmas Stories" panose="02000500000000000000" pitchFamily="2" charset="0"/>
                <a:cs typeface="Jameel Noori Nastaleeq" panose="02000503000000000004" pitchFamily="2" charset="-78"/>
              </a:rPr>
              <a:t> February</a:t>
            </a:r>
          </a:p>
          <a:p>
            <a:pPr algn="ctr"/>
            <a:r>
              <a:rPr lang="en-GB" sz="4000" dirty="0">
                <a:solidFill>
                  <a:schemeClr val="bg1"/>
                </a:solidFill>
                <a:latin typeface="Christmas Stories" panose="02000500000000000000" pitchFamily="2" charset="0"/>
                <a:cs typeface="Jameel Noori Nastaleeq" panose="02000503000000000004" pitchFamily="2" charset="-78"/>
              </a:rPr>
              <a:t>2026</a:t>
            </a:r>
            <a:endParaRPr lang="en-GB" sz="3600" dirty="0">
              <a:solidFill>
                <a:schemeClr val="bg1"/>
              </a:solidFill>
              <a:latin typeface="Christmas Stories" panose="02000500000000000000" pitchFamily="2" charset="0"/>
              <a:cs typeface="Jameel Noori Nastaleeq" panose="02000503000000000004" pitchFamily="2" charset="-78"/>
            </a:endParaRPr>
          </a:p>
          <a:p>
            <a:pPr algn="l"/>
            <a:endParaRPr lang="en-US" sz="2800" dirty="0">
              <a:solidFill>
                <a:schemeClr val="bg1"/>
              </a:solidFill>
              <a:latin typeface="Avenir Light" panose="020B0402020203020204" pitchFamily="34" charset="77"/>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120976" y="982895"/>
            <a:ext cx="4826157" cy="4592133"/>
          </a:xfrm>
          <a:prstGeom prst="rect">
            <a:avLst/>
          </a:prstGeom>
        </p:spPr>
      </p:pic>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894942" y="982895"/>
            <a:ext cx="4402114" cy="4592133"/>
          </a:xfrm>
          <a:prstGeom prst="rect">
            <a:avLst/>
          </a:prstGeom>
        </p:spPr>
      </p:pic>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982896"/>
            <a:ext cx="4402114" cy="4592133"/>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412173" y="1578951"/>
            <a:ext cx="3302803" cy="2444452"/>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Genuine Worship</a:t>
            </a: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The Holy </a:t>
            </a:r>
            <a:r>
              <a:rPr lang="en-US" kern="100" dirty="0" err="1">
                <a:latin typeface="Aptos" panose="020B0004020202020204" pitchFamily="34" charset="0"/>
                <a:ea typeface="Aptos" panose="020B0004020202020204" pitchFamily="34" charset="0"/>
                <a:cs typeface="Arial" panose="020B0604020202020204" pitchFamily="34" charset="0"/>
              </a:rPr>
              <a:t>Prophet</a:t>
            </a:r>
            <a:r>
              <a:rPr lang="en-US" kern="100" baseline="30000" dirty="0" err="1">
                <a:latin typeface="Aptos" panose="020B0004020202020204" pitchFamily="34" charset="0"/>
                <a:ea typeface="Aptos" panose="020B0004020202020204" pitchFamily="34" charset="0"/>
                <a:cs typeface="Arial" panose="020B0604020202020204" pitchFamily="34" charset="0"/>
              </a:rPr>
              <a:t>sas</a:t>
            </a:r>
            <a:r>
              <a:rPr lang="en-US" kern="100" dirty="0">
                <a:latin typeface="Aptos" panose="020B0004020202020204" pitchFamily="34" charset="0"/>
                <a:ea typeface="Aptos" panose="020B0004020202020204" pitchFamily="34" charset="0"/>
                <a:cs typeface="Arial" panose="020B0604020202020204" pitchFamily="34" charset="0"/>
              </a:rPr>
              <a:t> showed kindness and simplicity in prayer by shortening it when he heard a child crying, so that the mother would not feel worried or uncomfortable.</a:t>
            </a:r>
            <a:endParaRPr lang="en-US"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F6A33CF-073E-92AA-3265-D4F6F35ED2FE}"/>
              </a:ext>
            </a:extLst>
          </p:cNvPr>
          <p:cNvSpPr txBox="1"/>
          <p:nvPr/>
        </p:nvSpPr>
        <p:spPr>
          <a:xfrm>
            <a:off x="4435716" y="1578951"/>
            <a:ext cx="3223130" cy="2479846"/>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Praying at the Mosque </a:t>
            </a:r>
            <a:br>
              <a:rPr lang="en-GB" sz="2000" b="1" kern="100" dirty="0">
                <a:latin typeface="Aptos" panose="020B0004020202020204" pitchFamily="34" charset="0"/>
                <a:ea typeface="Aptos" panose="020B0004020202020204" pitchFamily="34" charset="0"/>
                <a:cs typeface="Arial" panose="020B0604020202020204" pitchFamily="34" charset="0"/>
              </a:rPr>
            </a:br>
            <a:r>
              <a:rPr lang="en-GB" sz="2000" b="1" kern="100" dirty="0">
                <a:latin typeface="Aptos" panose="020B0004020202020204" pitchFamily="34" charset="0"/>
                <a:ea typeface="Aptos" panose="020B0004020202020204" pitchFamily="34" charset="0"/>
                <a:cs typeface="Arial" panose="020B0604020202020204" pitchFamily="34" charset="0"/>
              </a:rPr>
              <a:t>in Congregation </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The Holy </a:t>
            </a:r>
            <a:r>
              <a:rPr lang="en-GB" sz="1800" kern="100" dirty="0" err="1">
                <a:effectLst/>
                <a:latin typeface="Aptos" panose="020B0004020202020204" pitchFamily="34" charset="0"/>
                <a:ea typeface="Aptos" panose="020B0004020202020204" pitchFamily="34" charset="0"/>
                <a:cs typeface="Arial" panose="020B0604020202020204" pitchFamily="34" charset="0"/>
              </a:rPr>
              <a:t>Prophet</a:t>
            </a:r>
            <a:r>
              <a:rPr lang="en-GB" sz="1800" kern="100" baseline="30000" dirty="0" err="1">
                <a:effectLst/>
                <a:latin typeface="Aptos" panose="020B0004020202020204" pitchFamily="34" charset="0"/>
                <a:ea typeface="Aptos" panose="020B0004020202020204" pitchFamily="34" charset="0"/>
                <a:cs typeface="Arial" panose="020B0604020202020204" pitchFamily="34" charset="0"/>
              </a:rPr>
              <a:t>sas</a:t>
            </a:r>
            <a:r>
              <a:rPr lang="en-GB" sz="1800" kern="100" dirty="0">
                <a:effectLst/>
                <a:latin typeface="Aptos" panose="020B0004020202020204" pitchFamily="34" charset="0"/>
                <a:ea typeface="Aptos" panose="020B0004020202020204" pitchFamily="34" charset="0"/>
                <a:cs typeface="Arial" panose="020B0604020202020204" pitchFamily="34" charset="0"/>
              </a:rPr>
              <a:t> </a:t>
            </a:r>
            <a:r>
              <a:rPr lang="en-US" kern="100" dirty="0">
                <a:latin typeface="Aptos" panose="020B0004020202020204" pitchFamily="34" charset="0"/>
                <a:ea typeface="Aptos" panose="020B0004020202020204" pitchFamily="34" charset="0"/>
                <a:cs typeface="Arial" panose="020B0604020202020204" pitchFamily="34" charset="0"/>
              </a:rPr>
              <a:t>taught that praying together in the mosque is very important, especially when a person can hear the call to prayer.</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5744E4-86EE-831C-64F2-CDF9CB14CFF4}"/>
              </a:ext>
            </a:extLst>
          </p:cNvPr>
          <p:cNvSpPr txBox="1"/>
          <p:nvPr/>
        </p:nvSpPr>
        <p:spPr>
          <a:xfrm>
            <a:off x="8149818" y="1578951"/>
            <a:ext cx="3501408" cy="2865593"/>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Encouragement on </a:t>
            </a:r>
            <a:r>
              <a:rPr lang="en-GB" sz="2000" b="1" kern="100" dirty="0" err="1">
                <a:effectLst/>
                <a:latin typeface="Aptos" panose="020B0004020202020204" pitchFamily="34" charset="0"/>
                <a:ea typeface="Aptos" panose="020B0004020202020204" pitchFamily="34" charset="0"/>
                <a:cs typeface="Arial" panose="020B0604020202020204" pitchFamily="34" charset="0"/>
              </a:rPr>
              <a:t>Tahajjud</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The Holy </a:t>
            </a:r>
            <a:r>
              <a:rPr lang="en-GB" sz="1800" kern="100" dirty="0" err="1">
                <a:effectLst/>
                <a:latin typeface="Aptos" panose="020B0004020202020204" pitchFamily="34" charset="0"/>
                <a:ea typeface="Aptos" panose="020B0004020202020204" pitchFamily="34" charset="0"/>
                <a:cs typeface="Arial" panose="020B0604020202020204" pitchFamily="34" charset="0"/>
              </a:rPr>
              <a:t>Prophet</a:t>
            </a:r>
            <a:r>
              <a:rPr lang="en-GB" sz="1800" kern="100" baseline="30000" dirty="0" err="1">
                <a:effectLst/>
                <a:latin typeface="Aptos" panose="020B0004020202020204" pitchFamily="34" charset="0"/>
                <a:ea typeface="Aptos" panose="020B0004020202020204" pitchFamily="34" charset="0"/>
                <a:cs typeface="Arial" panose="020B0604020202020204" pitchFamily="34" charset="0"/>
              </a:rPr>
              <a:t>sas</a:t>
            </a:r>
            <a:r>
              <a:rPr lang="en-GB" sz="1800" kern="100" dirty="0">
                <a:effectLst/>
                <a:latin typeface="Aptos" panose="020B0004020202020204" pitchFamily="34" charset="0"/>
                <a:ea typeface="Aptos" panose="020B0004020202020204" pitchFamily="34" charset="0"/>
                <a:cs typeface="Arial" panose="020B0604020202020204" pitchFamily="34" charset="0"/>
              </a:rPr>
              <a:t> s</a:t>
            </a:r>
            <a:r>
              <a:rPr lang="en-US" kern="100" dirty="0" err="1">
                <a:latin typeface="Aptos" panose="020B0004020202020204" pitchFamily="34" charset="0"/>
                <a:ea typeface="Aptos" panose="020B0004020202020204" pitchFamily="34" charset="0"/>
                <a:cs typeface="Arial" panose="020B0604020202020204" pitchFamily="34" charset="0"/>
              </a:rPr>
              <a:t>trongly</a:t>
            </a:r>
            <a:r>
              <a:rPr lang="en-US" kern="100" dirty="0">
                <a:latin typeface="Aptos" panose="020B0004020202020204" pitchFamily="34" charset="0"/>
                <a:ea typeface="Aptos" panose="020B0004020202020204" pitchFamily="34" charset="0"/>
                <a:cs typeface="Arial" panose="020B0604020202020204" pitchFamily="34" charset="0"/>
              </a:rPr>
              <a:t> encouraged waking up early for the pre-dawn prayer, teaching that even a small effort in this prayer brings great blessings </a:t>
            </a:r>
            <a:br>
              <a:rPr lang="en-US" kern="100" dirty="0">
                <a:latin typeface="Aptos" panose="020B0004020202020204" pitchFamily="34" charset="0"/>
                <a:ea typeface="Aptos" panose="020B0004020202020204" pitchFamily="34" charset="0"/>
                <a:cs typeface="Arial" panose="020B0604020202020204" pitchFamily="34" charset="0"/>
              </a:rPr>
            </a:br>
            <a:r>
              <a:rPr lang="en-US" kern="100" dirty="0">
                <a:latin typeface="Aptos" panose="020B0004020202020204" pitchFamily="34" charset="0"/>
                <a:ea typeface="Aptos" panose="020B0004020202020204" pitchFamily="34" charset="0"/>
                <a:cs typeface="Arial" panose="020B0604020202020204" pitchFamily="34" charset="0"/>
              </a:rPr>
              <a:t>from Allah.</a:t>
            </a:r>
          </a:p>
          <a:p>
            <a:pPr marL="0" marR="0" algn="ctr">
              <a:lnSpc>
                <a:spcPct val="115000"/>
              </a:lnSpc>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3080"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3650" y="5379279"/>
            <a:ext cx="2268741" cy="1276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7316609" y="5419327"/>
            <a:ext cx="1321151" cy="132115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733860" y="5941051"/>
            <a:ext cx="7933528" cy="646331"/>
          </a:xfrm>
          <a:prstGeom prst="rect">
            <a:avLst/>
          </a:prstGeom>
          <a:noFill/>
        </p:spPr>
        <p:txBody>
          <a:bodyPr wrap="square" rtlCol="0">
            <a:spAutoFit/>
          </a:bodyPr>
          <a:lstStyle/>
          <a:p>
            <a:r>
              <a:rPr lang="en-US" sz="36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923330"/>
          </a:xfrm>
          <a:prstGeom prst="rect">
            <a:avLst/>
          </a:prstGeom>
          <a:solidFill>
            <a:schemeClr val="accent3">
              <a:lumMod val="25000"/>
            </a:schemeClr>
          </a:solidFill>
        </p:spPr>
        <p:txBody>
          <a:bodyPr wrap="square">
            <a:spAutoFit/>
          </a:bodyPr>
          <a:lstStyle/>
          <a:p>
            <a:pPr algn="ctr"/>
            <a:r>
              <a:rPr lang="en-US" sz="5400" b="1" i="0" u="none" strike="noStrike" dirty="0">
                <a:solidFill>
                  <a:schemeClr val="bg1"/>
                </a:solidFill>
                <a:effectLst/>
                <a:latin typeface="Montserrat Medium" pitchFamily="2" charset="77"/>
              </a:rPr>
              <a:t>FRIDAY SERMON</a:t>
            </a:r>
            <a:endParaRPr lang="en-US" sz="5400" dirty="0">
              <a:solidFill>
                <a:schemeClr val="bg1"/>
              </a:solidFill>
              <a:latin typeface="Montserrat Medium" pitchFamily="2" charset="77"/>
            </a:endParaRPr>
          </a:p>
        </p:txBody>
      </p:sp>
      <p:pic>
        <p:nvPicPr>
          <p:cNvPr id="1028" name="Picture 4" descr="Hand drawn flat design prayer mat ...">
            <a:extLst>
              <a:ext uri="{FF2B5EF4-FFF2-40B4-BE49-F238E27FC236}">
                <a16:creationId xmlns:a16="http://schemas.microsoft.com/office/drawing/2014/main" id="{9447444B-1E46-1BB5-40E4-3B269D07F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56627">
            <a:off x="1185144" y="4265353"/>
            <a:ext cx="1417760" cy="1417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030" name="Picture 6" descr="Islamic Mosque Cartoon – Royalty-Free ...">
            <a:extLst>
              <a:ext uri="{FF2B5EF4-FFF2-40B4-BE49-F238E27FC236}">
                <a16:creationId xmlns:a16="http://schemas.microsoft.com/office/drawing/2014/main" id="{BF3F2BFB-BA1D-67DE-627F-9496502B3F6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466" b="13783"/>
          <a:stretch>
            <a:fillRect/>
          </a:stretch>
        </p:blipFill>
        <p:spPr bwMode="auto">
          <a:xfrm>
            <a:off x="5233596" y="4250321"/>
            <a:ext cx="1617924" cy="13569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Muslim man praying in mosque. Ramadan ...">
            <a:extLst>
              <a:ext uri="{FF2B5EF4-FFF2-40B4-BE49-F238E27FC236}">
                <a16:creationId xmlns:a16="http://schemas.microsoft.com/office/drawing/2014/main" id="{0769B9C6-CEE9-BEC2-78B9-E5DE26EAF7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07610" y="3753261"/>
            <a:ext cx="1867899" cy="16638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48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490B-BD2E-B604-9631-31D82D44A412}"/>
            </a:ext>
          </a:extLst>
        </p:cNvPr>
        <p:cNvGrpSpPr/>
        <p:nvPr/>
      </p:nvGrpSpPr>
      <p:grpSpPr>
        <a:xfrm>
          <a:off x="0" y="0"/>
          <a:ext cx="0" cy="0"/>
          <a:chOff x="0" y="0"/>
          <a:chExt cx="0" cy="0"/>
        </a:xfrm>
      </p:grpSpPr>
      <p:pic>
        <p:nvPicPr>
          <p:cNvPr id="5122" name="Picture 2" descr="Learning by doing">
            <a:extLst>
              <a:ext uri="{FF2B5EF4-FFF2-40B4-BE49-F238E27FC236}">
                <a16:creationId xmlns:a16="http://schemas.microsoft.com/office/drawing/2014/main" id="{B16CC859-E8BE-DE67-E0B9-EAA6B355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0"/>
            <a:ext cx="10115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937ACE-809C-EF09-FEE3-FBF52C9AAA52}"/>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3" name="Graphic 2" descr="Badge 7 with solid fill">
            <a:extLst>
              <a:ext uri="{FF2B5EF4-FFF2-40B4-BE49-F238E27FC236}">
                <a16:creationId xmlns:a16="http://schemas.microsoft.com/office/drawing/2014/main" id="{65B2BB53-5E31-15AE-676C-302D2820A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 y="-87440"/>
            <a:ext cx="1207008" cy="1207008"/>
          </a:xfrm>
          <a:prstGeom prst="rect">
            <a:avLst/>
          </a:prstGeom>
        </p:spPr>
      </p:pic>
      <p:sp>
        <p:nvSpPr>
          <p:cNvPr id="8" name="TextBox 7">
            <a:extLst>
              <a:ext uri="{FF2B5EF4-FFF2-40B4-BE49-F238E27FC236}">
                <a16:creationId xmlns:a16="http://schemas.microsoft.com/office/drawing/2014/main" id="{86FB71A6-B0F6-6D50-8804-68A9F7D84DA6}"/>
              </a:ext>
            </a:extLst>
          </p:cNvPr>
          <p:cNvSpPr txBox="1"/>
          <p:nvPr/>
        </p:nvSpPr>
        <p:spPr>
          <a:xfrm>
            <a:off x="-1078665" y="1946252"/>
            <a:ext cx="6827134" cy="3046988"/>
          </a:xfrm>
          <a:prstGeom prst="rect">
            <a:avLst/>
          </a:prstGeom>
          <a:noFill/>
        </p:spPr>
        <p:txBody>
          <a:bodyPr wrap="square">
            <a:spAutoFit/>
          </a:bodyPr>
          <a:lstStyle/>
          <a:p>
            <a:pPr algn="ctr"/>
            <a:r>
              <a:rPr lang="en-US" sz="9600" b="1" dirty="0">
                <a:solidFill>
                  <a:schemeClr val="bg1"/>
                </a:solidFill>
                <a:latin typeface="Christmas Stories" panose="02000500000000000000" pitchFamily="2" charset="0"/>
                <a:cs typeface="Apple Chancery" panose="03020702040506060504" pitchFamily="66" charset="-79"/>
              </a:rPr>
              <a:t>LEARNING</a:t>
            </a:r>
          </a:p>
          <a:p>
            <a:pPr algn="ctr"/>
            <a:r>
              <a:rPr lang="en-US" sz="9600" b="1" dirty="0">
                <a:solidFill>
                  <a:schemeClr val="bg1"/>
                </a:solidFill>
                <a:latin typeface="Christmas Stories" panose="02000500000000000000" pitchFamily="2" charset="0"/>
                <a:cs typeface="Apple Chancery" panose="03020702040506060504" pitchFamily="66" charset="-79"/>
              </a:rPr>
              <a:t>TIME</a:t>
            </a:r>
          </a:p>
        </p:txBody>
      </p:sp>
      <p:cxnSp>
        <p:nvCxnSpPr>
          <p:cNvPr id="9" name="Straight Connector 8">
            <a:extLst>
              <a:ext uri="{FF2B5EF4-FFF2-40B4-BE49-F238E27FC236}">
                <a16:creationId xmlns:a16="http://schemas.microsoft.com/office/drawing/2014/main" id="{EC0688A8-4D80-7B4D-00CA-3EEB6AA8C069}"/>
              </a:ext>
            </a:extLst>
          </p:cNvPr>
          <p:cNvCxnSpPr/>
          <p:nvPr/>
        </p:nvCxnSpPr>
        <p:spPr>
          <a:xfrm>
            <a:off x="1327200" y="34593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descr="Books with solid fill">
            <a:extLst>
              <a:ext uri="{FF2B5EF4-FFF2-40B4-BE49-F238E27FC236}">
                <a16:creationId xmlns:a16="http://schemas.microsoft.com/office/drawing/2014/main" id="{0A595241-665C-8AC0-B1A2-B11D56EC8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901" y="4735329"/>
            <a:ext cx="1771040" cy="1771040"/>
          </a:xfrm>
          <a:prstGeom prst="rect">
            <a:avLst/>
          </a:prstGeom>
        </p:spPr>
      </p:pic>
    </p:spTree>
    <p:extLst>
      <p:ext uri="{BB962C8B-B14F-4D97-AF65-F5344CB8AC3E}">
        <p14:creationId xmlns:p14="http://schemas.microsoft.com/office/powerpoint/2010/main" val="1337687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249382"/>
            <a:ext cx="4120139" cy="3512127"/>
          </a:xfrm>
          <a:prstGeom prst="rect">
            <a:avLst/>
          </a:prstGeom>
        </p:spPr>
        <p:txBody>
          <a:bodyPr vert="horz" lIns="0" tIns="0" rIns="0" bIns="0" rtlCol="0" anchor="b">
            <a:normAutofit fontScale="92500"/>
          </a:bodyPr>
          <a:lstStyle/>
          <a:p>
            <a:pPr>
              <a:lnSpc>
                <a:spcPct val="90000"/>
              </a:lnSpc>
              <a:spcBef>
                <a:spcPct val="0"/>
              </a:spcBef>
              <a:spcAft>
                <a:spcPts val="600"/>
              </a:spcAft>
            </a:pPr>
            <a:r>
              <a:rPr lang="en-US" sz="13000" b="1" kern="1200" dirty="0">
                <a:solidFill>
                  <a:srgbClr val="308984"/>
                </a:solidFill>
                <a:latin typeface="Christmas Stories" panose="02000500000000000000" pitchFamily="2" charset="0"/>
                <a:ea typeface="+mj-ea"/>
                <a:cs typeface="+mj-cs"/>
              </a:rPr>
              <a:t>PAIR </a:t>
            </a:r>
            <a:r>
              <a:rPr lang="en-US" sz="13000" b="1" kern="1200" dirty="0" err="1">
                <a:solidFill>
                  <a:srgbClr val="308984"/>
                </a:solidFill>
                <a:latin typeface="Christmas Stories" panose="02000500000000000000" pitchFamily="2" charset="0"/>
                <a:ea typeface="+mj-ea"/>
                <a:cs typeface="+mj-cs"/>
              </a:rPr>
              <a:t>ACTIVITy</a:t>
            </a:r>
            <a:endParaRPr lang="en-US" sz="13000" b="1" kern="1200" dirty="0">
              <a:solidFill>
                <a:srgbClr val="308984"/>
              </a:solidFill>
              <a:latin typeface="Christmas Stories" panose="02000500000000000000" pitchFamily="2"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kern="1200" dirty="0">
                <a:latin typeface="Avenir LT Std 55 Roman" panose="020B0503020203020204" pitchFamily="34" charset="0"/>
              </a:rPr>
              <a:t>Discuss today’s lesson with the </a:t>
            </a:r>
            <a:r>
              <a:rPr lang="en-US" sz="2800" kern="1200" dirty="0" err="1">
                <a:latin typeface="Avenir LT Std 55 Roman" panose="020B0503020203020204" pitchFamily="34" charset="0"/>
              </a:rPr>
              <a:t>Tifl</a:t>
            </a:r>
            <a:r>
              <a:rPr lang="en-US" sz="2800" kern="1200" dirty="0">
                <a:latin typeface="Avenir LT Std 55 Roman" panose="020B0503020203020204" pitchFamily="34" charset="0"/>
              </a:rPr>
              <a:t> next to you and come up with 3 new things you learned today!</a:t>
            </a:r>
            <a:endParaRPr lang="en-US" sz="2800" u="none" strike="noStrike" kern="1200" dirty="0">
              <a:latin typeface="Avenir LT Std 55 Roman" panose="020B0503020203020204" pitchFamily="34"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2"/>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24940DA-C35F-E3B0-82B0-7C20BA7F16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280F8E-688F-7C5F-E726-D4688865C88C}"/>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AF850DE7-BFD4-3183-605F-ADB9560F79FB}"/>
              </a:ext>
            </a:extLst>
          </p:cNvPr>
          <p:cNvSpPr txBox="1"/>
          <p:nvPr/>
        </p:nvSpPr>
        <p:spPr>
          <a:xfrm>
            <a:off x="2189834" y="176524"/>
            <a:ext cx="7791603" cy="1015663"/>
          </a:xfrm>
          <a:prstGeom prst="rect">
            <a:avLst/>
          </a:prstGeom>
          <a:noFill/>
        </p:spPr>
        <p:txBody>
          <a:bodyPr wrap="square">
            <a:spAutoFit/>
          </a:bodyPr>
          <a:lstStyle/>
          <a:p>
            <a:pPr algn="ctr"/>
            <a:r>
              <a:rPr lang="en-US" sz="6000" b="1">
                <a:solidFill>
                  <a:schemeClr val="bg1"/>
                </a:solidFill>
                <a:latin typeface="Avenir" panose="02000503020000020003" pitchFamily="2" charset="0"/>
                <a:cs typeface="Apple Chancery" panose="03020702040506060504" pitchFamily="66" charset="-79"/>
              </a:rPr>
              <a:t>ANNOUNCEMENTS</a:t>
            </a:r>
            <a:endParaRPr lang="en-US" sz="4000">
              <a:solidFill>
                <a:schemeClr val="bg1"/>
              </a:solidFill>
              <a:latin typeface="Avenir" panose="02000503020000020003" pitchFamily="2" charset="0"/>
              <a:cs typeface="Apple Chancery" panose="03020702040506060504" pitchFamily="66" charset="-79"/>
            </a:endParaRPr>
          </a:p>
        </p:txBody>
      </p:sp>
      <p:sp>
        <p:nvSpPr>
          <p:cNvPr id="3" name="TextBox 2">
            <a:extLst>
              <a:ext uri="{FF2B5EF4-FFF2-40B4-BE49-F238E27FC236}">
                <a16:creationId xmlns:a16="http://schemas.microsoft.com/office/drawing/2014/main" id="{893F566C-A982-6E37-99BD-19A862263736}"/>
              </a:ext>
            </a:extLst>
          </p:cNvPr>
          <p:cNvSpPr txBox="1"/>
          <p:nvPr/>
        </p:nvSpPr>
        <p:spPr>
          <a:xfrm>
            <a:off x="330205" y="1679792"/>
            <a:ext cx="5990447" cy="923330"/>
          </a:xfrm>
          <a:prstGeom prst="rect">
            <a:avLst/>
          </a:prstGeom>
          <a:noFill/>
        </p:spPr>
        <p:txBody>
          <a:bodyPr wrap="square">
            <a:spAutoFit/>
          </a:bodyPr>
          <a:lstStyle/>
          <a:p>
            <a:pPr algn="ctr"/>
            <a:r>
              <a:rPr lang="en-GB" sz="5400" dirty="0">
                <a:latin typeface="Christmas Stories" panose="02000500000000000000" pitchFamily="2" charset="0"/>
              </a:rPr>
              <a:t>NEW RAMADAN JOURNAL!</a:t>
            </a:r>
          </a:p>
        </p:txBody>
      </p:sp>
      <p:sp>
        <p:nvSpPr>
          <p:cNvPr id="7" name="TextBox 6">
            <a:extLst>
              <a:ext uri="{FF2B5EF4-FFF2-40B4-BE49-F238E27FC236}">
                <a16:creationId xmlns:a16="http://schemas.microsoft.com/office/drawing/2014/main" id="{3432BF8C-BF9A-1146-6FA7-194D07717226}"/>
              </a:ext>
            </a:extLst>
          </p:cNvPr>
          <p:cNvSpPr txBox="1"/>
          <p:nvPr/>
        </p:nvSpPr>
        <p:spPr>
          <a:xfrm>
            <a:off x="330208" y="2603122"/>
            <a:ext cx="5541141" cy="3416320"/>
          </a:xfrm>
          <a:prstGeom prst="rect">
            <a:avLst/>
          </a:prstGeom>
          <a:noFill/>
        </p:spPr>
        <p:txBody>
          <a:bodyPr wrap="square">
            <a:spAutoFit/>
          </a:bodyPr>
          <a:lstStyle/>
          <a:p>
            <a:pPr algn="ctr"/>
            <a:r>
              <a:rPr lang="en-GB" sz="3600" dirty="0">
                <a:solidFill>
                  <a:srgbClr val="C00000"/>
                </a:solidFill>
                <a:latin typeface="Christmas Stories" panose="02000500000000000000" pitchFamily="2" charset="0"/>
              </a:rPr>
              <a:t>Head over to the following website to buy the latest Ramadan Journal!</a:t>
            </a:r>
          </a:p>
          <a:p>
            <a:pPr algn="ctr"/>
            <a:endParaRPr lang="en-GB" sz="3600" dirty="0">
              <a:solidFill>
                <a:srgbClr val="C00000"/>
              </a:solidFill>
              <a:latin typeface="Christmas Stories" panose="02000500000000000000" pitchFamily="2" charset="0"/>
            </a:endParaRPr>
          </a:p>
          <a:p>
            <a:pPr algn="ctr"/>
            <a:r>
              <a:rPr lang="en-GB" sz="3600" dirty="0">
                <a:solidFill>
                  <a:srgbClr val="C00000"/>
                </a:solidFill>
                <a:latin typeface="Christmas Stories" panose="02000500000000000000" pitchFamily="2" charset="0"/>
              </a:rPr>
              <a:t>https://shop.khuddam.org.uk/product/my-ramadan-journal/</a:t>
            </a:r>
          </a:p>
        </p:txBody>
      </p:sp>
      <p:pic>
        <p:nvPicPr>
          <p:cNvPr id="8" name="Picture 7">
            <a:extLst>
              <a:ext uri="{FF2B5EF4-FFF2-40B4-BE49-F238E27FC236}">
                <a16:creationId xmlns:a16="http://schemas.microsoft.com/office/drawing/2014/main" id="{26DD3D89-F0B2-0395-6B19-3D5F938297A9}"/>
              </a:ext>
            </a:extLst>
          </p:cNvPr>
          <p:cNvPicPr>
            <a:picLocks noChangeAspect="1"/>
          </p:cNvPicPr>
          <p:nvPr/>
        </p:nvPicPr>
        <p:blipFill>
          <a:blip r:embed="rId3"/>
          <a:stretch>
            <a:fillRect/>
          </a:stretch>
        </p:blipFill>
        <p:spPr>
          <a:xfrm>
            <a:off x="6320652" y="2261500"/>
            <a:ext cx="5541141" cy="3695249"/>
          </a:xfrm>
          <a:prstGeom prst="rect">
            <a:avLst/>
          </a:prstGeom>
        </p:spPr>
      </p:pic>
    </p:spTree>
    <p:extLst>
      <p:ext uri="{BB962C8B-B14F-4D97-AF65-F5344CB8AC3E}">
        <p14:creationId xmlns:p14="http://schemas.microsoft.com/office/powerpoint/2010/main" val="4111552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105553" y="2114672"/>
            <a:ext cx="6623959" cy="1754326"/>
          </a:xfrm>
          <a:prstGeom prst="rect">
            <a:avLst/>
          </a:prstGeom>
          <a:noFill/>
        </p:spPr>
        <p:txBody>
          <a:bodyPr wrap="square">
            <a:spAutoFit/>
          </a:bodyPr>
          <a:lstStyle/>
          <a:p>
            <a:pPr algn="ctr"/>
            <a:r>
              <a:rPr lang="en-GB" sz="5400" dirty="0">
                <a:latin typeface="Christmas Stories" panose="02000500000000000000" pitchFamily="2" charset="0"/>
              </a:rPr>
              <a:t>National Atfal Explorers Club</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a:solidFill>
                  <a:schemeClr val="bg1"/>
                </a:solidFill>
                <a:latin typeface="Avenir" panose="02000503020000020003" pitchFamily="2" charset="0"/>
                <a:cs typeface="Apple Chancery" panose="03020702040506060504" pitchFamily="66" charset="-79"/>
              </a:rPr>
              <a:t>ANNOUNCEMENTS</a:t>
            </a:r>
            <a:endParaRPr lang="en-US" sz="4000">
              <a:solidFill>
                <a:schemeClr val="bg1"/>
              </a:solidFill>
              <a:latin typeface="Avenir" panose="02000503020000020003" pitchFamily="2" charset="0"/>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554859" y="3113800"/>
            <a:ext cx="5541141" cy="3170099"/>
          </a:xfrm>
          <a:prstGeom prst="rect">
            <a:avLst/>
          </a:prstGeom>
          <a:noFill/>
        </p:spPr>
        <p:txBody>
          <a:bodyPr wrap="square">
            <a:spAutoFit/>
          </a:bodyPr>
          <a:lstStyle/>
          <a:p>
            <a:pPr algn="ctr"/>
            <a:endParaRPr lang="en-GB" sz="4000" dirty="0">
              <a:solidFill>
                <a:srgbClr val="C00000"/>
              </a:solidFill>
              <a:latin typeface="Christmas Stories" panose="02000500000000000000" pitchFamily="2" charset="0"/>
            </a:endParaRPr>
          </a:p>
          <a:p>
            <a:pPr algn="ctr"/>
            <a:r>
              <a:rPr lang="en-GB" sz="4000" dirty="0">
                <a:solidFill>
                  <a:srgbClr val="C00000"/>
                </a:solidFill>
                <a:latin typeface="Christmas Stories" panose="02000500000000000000" pitchFamily="2" charset="0"/>
              </a:rPr>
              <a:t>Keep a lookout for upcoming trips!</a:t>
            </a:r>
          </a:p>
          <a:p>
            <a:pPr algn="ctr"/>
            <a:r>
              <a:rPr lang="en-GB" sz="4000" dirty="0">
                <a:solidFill>
                  <a:srgbClr val="C00000"/>
                </a:solidFill>
                <a:latin typeface="Christmas Stories" panose="02000500000000000000" pitchFamily="2" charset="0"/>
              </a:rPr>
              <a:t>Visit: www.atfal.org.uk/atfal-travel-logs</a:t>
            </a:r>
          </a:p>
        </p:txBody>
      </p:sp>
      <p:pic>
        <p:nvPicPr>
          <p:cNvPr id="8" name="Picture 7">
            <a:extLst>
              <a:ext uri="{FF2B5EF4-FFF2-40B4-BE49-F238E27FC236}">
                <a16:creationId xmlns:a16="http://schemas.microsoft.com/office/drawing/2014/main" id="{0A985E1C-80BB-C1FD-CFC5-E991FAE8D03E}"/>
              </a:ext>
            </a:extLst>
          </p:cNvPr>
          <p:cNvPicPr>
            <a:picLocks noChangeAspect="1"/>
          </p:cNvPicPr>
          <p:nvPr/>
        </p:nvPicPr>
        <p:blipFill>
          <a:blip r:embed="rId3"/>
          <a:stretch>
            <a:fillRect/>
          </a:stretch>
        </p:blipFill>
        <p:spPr>
          <a:xfrm>
            <a:off x="7178818" y="1611239"/>
            <a:ext cx="3826018" cy="4782523"/>
          </a:xfrm>
          <a:prstGeom prst="rect">
            <a:avLst/>
          </a:prstGeom>
        </p:spPr>
      </p:pic>
    </p:spTree>
    <p:extLst>
      <p:ext uri="{BB962C8B-B14F-4D97-AF65-F5344CB8AC3E}">
        <p14:creationId xmlns:p14="http://schemas.microsoft.com/office/powerpoint/2010/main" val="71972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2">
            <a:alphaModFix amt="18000"/>
          </a:blip>
          <a:stretch>
            <a:fillRect/>
          </a:stretch>
        </p:blipFill>
        <p:spPr>
          <a:xfrm>
            <a:off x="92765"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dirty="0">
                <a:latin typeface="Avenir LT Std 55 Roman" panose="020B0503020203020204" pitchFamily="34" charset="0"/>
              </a:rPr>
              <a:t>Arrive on time and be prepared</a:t>
            </a:r>
          </a:p>
          <a:p>
            <a:pPr marL="285750" indent="-285750">
              <a:lnSpc>
                <a:spcPct val="150000"/>
              </a:lnSpc>
              <a:buFont typeface="System Font Regular"/>
              <a:buChar char="✔️"/>
            </a:pPr>
            <a:r>
              <a:rPr lang="en-US" sz="2800" dirty="0">
                <a:latin typeface="Avenir LT Std 55 Roman" panose="020B0503020203020204" pitchFamily="34" charset="0"/>
              </a:rPr>
              <a:t>Always say “</a:t>
            </a:r>
            <a:r>
              <a:rPr lang="en-US" sz="2800" dirty="0" err="1">
                <a:latin typeface="Avenir LT Std 55 Roman" panose="020B0503020203020204" pitchFamily="34" charset="0"/>
              </a:rPr>
              <a:t>Assalamu</a:t>
            </a:r>
            <a:r>
              <a:rPr lang="en-US" sz="2800" dirty="0">
                <a:latin typeface="Avenir LT Std 55 Roman" panose="020B0503020203020204" pitchFamily="34" charset="0"/>
              </a:rPr>
              <a:t> </a:t>
            </a:r>
            <a:r>
              <a:rPr lang="en-US" sz="2800" dirty="0" err="1">
                <a:latin typeface="Avenir LT Std 55 Roman" panose="020B0503020203020204" pitchFamily="34" charset="0"/>
              </a:rPr>
              <a:t>Alaikum</a:t>
            </a:r>
            <a:r>
              <a:rPr lang="en-US" sz="2800" dirty="0">
                <a:latin typeface="Avenir LT Std 55 Roman" panose="020B0503020203020204" pitchFamily="34" charset="0"/>
              </a:rPr>
              <a:t>” when you enter the room</a:t>
            </a:r>
          </a:p>
          <a:p>
            <a:pPr marL="285750" indent="-285750">
              <a:lnSpc>
                <a:spcPct val="150000"/>
              </a:lnSpc>
              <a:buFont typeface="System Font Regular"/>
              <a:buChar char="✔️"/>
            </a:pPr>
            <a:r>
              <a:rPr lang="en-US" sz="2800" dirty="0">
                <a:latin typeface="Avenir LT Std 55 Roman" panose="020B0503020203020204" pitchFamily="34" charset="0"/>
              </a:rPr>
              <a:t>Pay attention and listen to the teacher quietly.</a:t>
            </a:r>
          </a:p>
          <a:p>
            <a:pPr marL="285750" indent="-285750">
              <a:lnSpc>
                <a:spcPct val="150000"/>
              </a:lnSpc>
              <a:buFont typeface="System Font Regular"/>
              <a:buChar char="✔️"/>
            </a:pPr>
            <a:r>
              <a:rPr lang="en-US" sz="2800" dirty="0">
                <a:latin typeface="Avenir LT Std 55 Roman" panose="020B0503020203020204" pitchFamily="34" charset="0"/>
              </a:rPr>
              <a:t>Raise your hand if you have a question.</a:t>
            </a:r>
          </a:p>
          <a:p>
            <a:pPr marL="285750" indent="-285750">
              <a:lnSpc>
                <a:spcPct val="150000"/>
              </a:lnSpc>
              <a:buFont typeface="System Font Regular"/>
              <a:buChar char="✔️"/>
            </a:pPr>
            <a:r>
              <a:rPr lang="en-US" sz="2800" dirty="0">
                <a:latin typeface="Avenir LT Std 55 Roman" panose="020B0503020203020204" pitchFamily="34" charset="0"/>
              </a:rPr>
              <a:t>Listen to others when they are speaking.</a:t>
            </a:r>
          </a:p>
          <a:p>
            <a:pPr marL="285750" indent="-285750">
              <a:lnSpc>
                <a:spcPct val="150000"/>
              </a:lnSpc>
              <a:buFont typeface="System Font Regular"/>
              <a:buChar char="✔️"/>
            </a:pPr>
            <a:r>
              <a:rPr lang="en-US" sz="2800" dirty="0">
                <a:latin typeface="Avenir LT Std 55 Roman" panose="020B0503020203020204" pitchFamily="34" charset="0"/>
              </a:rPr>
              <a:t>Work hard and try your best to learn something new.</a:t>
            </a:r>
          </a:p>
          <a:p>
            <a:endParaRPr lang="en-US" dirty="0">
              <a:latin typeface="Avenir LT Std 55 Roman" panose="020B0503020203020204" pitchFamily="34" charset="0"/>
            </a:endParaRPr>
          </a:p>
          <a:p>
            <a:endParaRPr lang="en-US" dirty="0">
              <a:latin typeface="Avenir LT Std 55 Roman" panose="020B0503020203020204" pitchFamily="34"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620137" y="0"/>
            <a:ext cx="9044490" cy="2080624"/>
            <a:chOff x="1020417" y="0"/>
            <a:chExt cx="9044490" cy="2080624"/>
          </a:xfrm>
        </p:grpSpPr>
        <p:sp>
          <p:nvSpPr>
            <p:cNvPr id="5" name="TextBox 4">
              <a:extLst>
                <a:ext uri="{FF2B5EF4-FFF2-40B4-BE49-F238E27FC236}">
                  <a16:creationId xmlns:a16="http://schemas.microsoft.com/office/drawing/2014/main" id="{4EFA673E-4084-F766-950D-1C3B8B0C5B69}"/>
                </a:ext>
              </a:extLst>
            </p:cNvPr>
            <p:cNvSpPr txBox="1"/>
            <p:nvPr/>
          </p:nvSpPr>
          <p:spPr>
            <a:xfrm>
              <a:off x="1020417" y="105916"/>
              <a:ext cx="7107734" cy="1862048"/>
            </a:xfrm>
            <a:prstGeom prst="rect">
              <a:avLst/>
            </a:prstGeom>
            <a:noFill/>
          </p:spPr>
          <p:txBody>
            <a:bodyPr wrap="square" rtlCol="0">
              <a:spAutoFit/>
            </a:bodyPr>
            <a:lstStyle/>
            <a:p>
              <a:pPr algn="ctr"/>
              <a:r>
                <a:rPr lang="en-US" sz="11500" b="1">
                  <a:solidFill>
                    <a:schemeClr val="accent5">
                      <a:lumMod val="50000"/>
                    </a:schemeClr>
                  </a:solidFill>
                  <a:latin typeface="Christmas Stories" panose="02000500000000000000" pitchFamily="2"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4283" y="0"/>
              <a:ext cx="2080624" cy="2080624"/>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84" y="2962874"/>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510434" y="448775"/>
            <a:ext cx="5827921" cy="4151906"/>
          </a:xfrm>
          <a:prstGeom prst="rect">
            <a:avLst/>
          </a:prstGeom>
          <a:noFill/>
        </p:spPr>
        <p:txBody>
          <a:bodyPr wrap="square">
            <a:spAutoFit/>
          </a:bodyPr>
          <a:lstStyle/>
          <a:p>
            <a:pPr algn="ctr">
              <a:lnSpc>
                <a:spcPct val="150000"/>
              </a:lnSpc>
            </a:pPr>
            <a:r>
              <a:rPr lang="en-US" sz="4000" b="1" dirty="0">
                <a:solidFill>
                  <a:schemeClr val="bg1"/>
                </a:solidFill>
                <a:latin typeface="Avenir" panose="02000503020000020003" pitchFamily="2" charset="0"/>
                <a:cs typeface="Apple Chancery" panose="03020702040506060504" pitchFamily="66" charset="-79"/>
              </a:rPr>
              <a:t>TILAWAT</a:t>
            </a:r>
          </a:p>
          <a:p>
            <a:pPr algn="ctr">
              <a:lnSpc>
                <a:spcPts val="6000"/>
              </a:lnSpc>
            </a:pPr>
            <a:r>
              <a:rPr lang="ar-SY" sz="4800" dirty="0">
                <a:solidFill>
                  <a:schemeClr val="bg1"/>
                </a:solidFill>
                <a:latin typeface="Avenir" panose="02000503020000020003" pitchFamily="2" charset="0"/>
                <a:cs typeface="Apple Chancery" panose="03020702040506060504" pitchFamily="66" charset="-79"/>
              </a:rPr>
              <a:t> </a:t>
            </a:r>
            <a:r>
              <a:rPr lang="ar-SY" sz="4000" dirty="0">
                <a:solidFill>
                  <a:schemeClr val="bg1"/>
                </a:solidFill>
                <a:latin typeface="noorehuda" panose="02000500000000020004" pitchFamily="2" charset="-78"/>
                <a:cs typeface="noorehuda" panose="02000500000000020004" pitchFamily="2" charset="-78"/>
              </a:rPr>
              <a:t>لَیۡسَ عَلَی الۡاَعۡمٰی حَرَجٌ وَّلَا عَلَی الۡاَعۡرَجِ حَرَجٌ وَّلَا عَلَی الۡمَرِیۡضِ حَرَجٌ وَّلَا عَلٰۤی اَنۡفُسِکُمۡ اَنۡ تَاۡکُلُوۡا مِنۡۢ بُیُوۡتِکُمۡ</a:t>
            </a:r>
          </a:p>
          <a:p>
            <a:pPr algn="ctr">
              <a:lnSpc>
                <a:spcPct val="150000"/>
              </a:lnSpc>
            </a:pPr>
            <a:r>
              <a:rPr lang="en-US" sz="4000" b="1" dirty="0">
                <a:solidFill>
                  <a:schemeClr val="bg1"/>
                </a:solidFill>
                <a:latin typeface="Avenir" panose="02000503020000020003" pitchFamily="2" charset="0"/>
                <a:cs typeface="APPLE CHANCERY" panose="03020702040506060504" pitchFamily="66" charset="-79"/>
              </a:rPr>
              <a:t>TRANSLATION</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p:nvPr/>
        </p:nvCxnSpPr>
        <p:spPr>
          <a:xfrm>
            <a:off x="2409562" y="46006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874832B-0325-093A-4932-5E581E9F7C38}"/>
              </a:ext>
            </a:extLst>
          </p:cNvPr>
          <p:cNvSpPr txBox="1"/>
          <p:nvPr/>
        </p:nvSpPr>
        <p:spPr>
          <a:xfrm>
            <a:off x="370121" y="4794496"/>
            <a:ext cx="5725879" cy="1569660"/>
          </a:xfrm>
          <a:prstGeom prst="rect">
            <a:avLst/>
          </a:prstGeom>
          <a:noFill/>
        </p:spPr>
        <p:txBody>
          <a:bodyPr wrap="square">
            <a:spAutoFit/>
          </a:bodyPr>
          <a:lstStyle/>
          <a:p>
            <a:pPr algn="just"/>
            <a:r>
              <a:rPr lang="en-GB" sz="2000" i="1" dirty="0">
                <a:solidFill>
                  <a:schemeClr val="bg1"/>
                </a:solidFill>
                <a:effectLst/>
                <a:latin typeface="Avenir Light" panose="020B0402020203020204" pitchFamily="34" charset="77"/>
              </a:rPr>
              <a:t>“There is no harm for the blind and there is no harm for the disabled, and there is no harm for the sick and none for yourselves, that you eat from your own houses.”</a:t>
            </a:r>
          </a:p>
          <a:p>
            <a:pPr algn="l"/>
            <a:r>
              <a:rPr lang="en-US" sz="1600" dirty="0">
                <a:solidFill>
                  <a:schemeClr val="bg1"/>
                </a:solidFill>
                <a:effectLst/>
                <a:latin typeface="Avenir Light" panose="020B0402020203020204" pitchFamily="34" charset="77"/>
                <a:cs typeface="Jameel Noori Nastaleeq" panose="02000503000000000004" pitchFamily="2" charset="-78"/>
              </a:rPr>
              <a:t>(The Holy Quran, Surah An-Nur, 24:62)</a:t>
            </a:r>
            <a:endParaRPr lang="ar-SA" sz="1600" u="none" strike="noStrike" dirty="0">
              <a:solidFill>
                <a:schemeClr val="bg1"/>
              </a:solidFill>
              <a:effectLst/>
              <a:latin typeface="Avenir Light" panose="020B0402020203020204" pitchFamily="34" charset="77"/>
              <a:cs typeface="Jameel Noori Nastaleeq" panose="02000503000000000004" pitchFamily="2" charset="-78"/>
            </a:endParaRPr>
          </a:p>
        </p:txBody>
      </p:sp>
    </p:spTree>
    <p:extLst>
      <p:ext uri="{BB962C8B-B14F-4D97-AF65-F5344CB8AC3E}">
        <p14:creationId xmlns:p14="http://schemas.microsoft.com/office/powerpoint/2010/main" val="25832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651920"/>
            <a:ext cx="4384997" cy="923330"/>
          </a:xfrm>
          <a:prstGeom prst="rect">
            <a:avLst/>
          </a:prstGeom>
          <a:noFill/>
        </p:spPr>
        <p:txBody>
          <a:bodyPr wrap="square" rtlCol="0">
            <a:spAutoFit/>
          </a:bodyPr>
          <a:lstStyle/>
          <a:p>
            <a:r>
              <a:rPr lang="en-US" sz="5400" b="1" dirty="0">
                <a:latin typeface="Avenir LT Std 55 Roman" panose="020B0503020203020204" pitchFamily="34"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456382"/>
            <a:ext cx="4384997" cy="5196166"/>
          </a:xfrm>
          <a:prstGeom prst="rect">
            <a:avLst/>
          </a:prstGeom>
          <a:noFill/>
        </p:spPr>
        <p:txBody>
          <a:bodyPr wrap="square" rtlCol="0">
            <a:spAutoFit/>
          </a:bodyPr>
          <a:lstStyle/>
          <a:p>
            <a:pPr>
              <a:lnSpc>
                <a:spcPct val="150000"/>
              </a:lnSpc>
            </a:pPr>
            <a:r>
              <a:rPr lang="en-US" sz="2800" dirty="0">
                <a:latin typeface="Avenir LT Std 55 Roman" panose="020B0503020203020204" pitchFamily="34" charset="0"/>
              </a:rPr>
              <a:t>1. </a:t>
            </a:r>
            <a:r>
              <a:rPr lang="en-US" sz="2800" dirty="0" err="1">
                <a:latin typeface="Avenir LT Std 55 Roman" panose="020B0503020203020204" pitchFamily="34" charset="0"/>
              </a:rPr>
              <a:t>Tilawat</a:t>
            </a:r>
            <a:r>
              <a:rPr lang="en-US" sz="2800" dirty="0">
                <a:latin typeface="Avenir LT Std 55 Roman" panose="020B0503020203020204" pitchFamily="34" charset="0"/>
              </a:rPr>
              <a:t> </a:t>
            </a:r>
          </a:p>
          <a:p>
            <a:pPr>
              <a:lnSpc>
                <a:spcPct val="150000"/>
              </a:lnSpc>
            </a:pPr>
            <a:r>
              <a:rPr lang="en-US" sz="2800" dirty="0">
                <a:latin typeface="Avenir LT Std 55 Roman" panose="020B0503020203020204" pitchFamily="34" charset="0"/>
              </a:rPr>
              <a:t>2. Hadith</a:t>
            </a:r>
            <a:endParaRPr lang="en-GB" sz="2800" dirty="0">
              <a:latin typeface="Avenir LT Std 55 Roman" panose="020B0503020203020204" pitchFamily="34" charset="0"/>
            </a:endParaRPr>
          </a:p>
          <a:p>
            <a:pPr>
              <a:lnSpc>
                <a:spcPct val="150000"/>
              </a:lnSpc>
            </a:pPr>
            <a:r>
              <a:rPr lang="en-GB" sz="2800" dirty="0">
                <a:latin typeface="Avenir LT Std 55 Roman" panose="020B0503020203020204" pitchFamily="34" charset="0"/>
              </a:rPr>
              <a:t>3. Thought of the Week</a:t>
            </a:r>
            <a:endParaRPr lang="en-US" sz="2800" dirty="0">
              <a:latin typeface="Avenir LT Std 55 Roman" panose="020B0503020203020204" pitchFamily="34" charset="0"/>
            </a:endParaRPr>
          </a:p>
          <a:p>
            <a:pPr>
              <a:lnSpc>
                <a:spcPct val="150000"/>
              </a:lnSpc>
            </a:pPr>
            <a:r>
              <a:rPr lang="en-GB" sz="2800" dirty="0">
                <a:latin typeface="Avenir LT Std 55 Roman" panose="020B0503020203020204" pitchFamily="34" charset="0"/>
              </a:rPr>
              <a:t>4</a:t>
            </a:r>
            <a:r>
              <a:rPr lang="en-US" sz="2800" dirty="0">
                <a:latin typeface="Avenir LT Std 55 Roman" panose="020B0503020203020204" pitchFamily="34" charset="0"/>
              </a:rPr>
              <a:t>. Homework Recap</a:t>
            </a:r>
          </a:p>
          <a:p>
            <a:pPr>
              <a:lnSpc>
                <a:spcPct val="150000"/>
              </a:lnSpc>
            </a:pPr>
            <a:r>
              <a:rPr lang="en-GB" sz="2800" dirty="0">
                <a:latin typeface="Avenir LT Std 55 Roman" panose="020B0503020203020204" pitchFamily="34" charset="0"/>
              </a:rPr>
              <a:t>5</a:t>
            </a:r>
            <a:r>
              <a:rPr lang="en-US" sz="2800" dirty="0">
                <a:latin typeface="Avenir LT Std 55 Roman" panose="020B0503020203020204" pitchFamily="34" charset="0"/>
              </a:rPr>
              <a:t>. </a:t>
            </a:r>
            <a:r>
              <a:rPr lang="en-US" sz="2800" dirty="0" err="1">
                <a:latin typeface="Avenir LT Std 55 Roman" panose="020B0503020203020204" pitchFamily="34" charset="0"/>
              </a:rPr>
              <a:t>Salat</a:t>
            </a:r>
            <a:r>
              <a:rPr lang="en-US" sz="2800" dirty="0">
                <a:latin typeface="Avenir LT Std 55 Roman" panose="020B0503020203020204" pitchFamily="34" charset="0"/>
              </a:rPr>
              <a:t> Recap</a:t>
            </a:r>
          </a:p>
          <a:p>
            <a:pPr>
              <a:lnSpc>
                <a:spcPct val="150000"/>
              </a:lnSpc>
            </a:pPr>
            <a:r>
              <a:rPr lang="en-US" sz="2800" dirty="0">
                <a:latin typeface="Avenir LT Std 55 Roman" panose="020B0503020203020204" pitchFamily="34" charset="0"/>
              </a:rPr>
              <a:t>6. Friday Sermon</a:t>
            </a:r>
          </a:p>
          <a:p>
            <a:pPr>
              <a:lnSpc>
                <a:spcPct val="150000"/>
              </a:lnSpc>
            </a:pPr>
            <a:r>
              <a:rPr lang="en-US" sz="2800" dirty="0">
                <a:latin typeface="Avenir LT Std 55 Roman" panose="020B0503020203020204" pitchFamily="34" charset="0"/>
              </a:rPr>
              <a:t>7. </a:t>
            </a:r>
            <a:r>
              <a:rPr lang="en-GB" sz="2800" dirty="0">
                <a:latin typeface="Avenir LT Std 55 Roman" panose="020B0503020203020204" pitchFamily="34" charset="0"/>
              </a:rPr>
              <a:t>Learning Time</a:t>
            </a:r>
            <a:endParaRPr lang="en-US" sz="2800" dirty="0">
              <a:latin typeface="Avenir LT Std 55 Roman" panose="020B0503020203020204" pitchFamily="34" charset="0"/>
            </a:endParaRPr>
          </a:p>
          <a:p>
            <a:pPr>
              <a:lnSpc>
                <a:spcPct val="150000"/>
              </a:lnSpc>
            </a:pPr>
            <a:r>
              <a:rPr lang="en-US" sz="2800" dirty="0">
                <a:latin typeface="Avenir LT Std 55 Roman" panose="020B0503020203020204" pitchFamily="34" charset="0"/>
              </a:rPr>
              <a:t>8. Announcements!</a:t>
            </a:r>
            <a:endParaRPr lang="en-US" dirty="0">
              <a:latin typeface="Avenir LT Std 55 Roman" panose="020B0503020203020204" pitchFamily="34"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446550"/>
          </a:xfrm>
          <a:prstGeom prst="rect">
            <a:avLst/>
          </a:prstGeom>
          <a:noFill/>
        </p:spPr>
        <p:txBody>
          <a:bodyPr wrap="square" rtlCol="0">
            <a:spAutoFit/>
          </a:bodyPr>
          <a:lstStyle/>
          <a:p>
            <a:r>
              <a:rPr lang="en-US" sz="4400" b="1" dirty="0">
                <a:latin typeface="Christmas Stories" panose="02000500000000000000" pitchFamily="2"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Avenir LT Std 35 Light" panose="020B0402020203020204" pitchFamily="34" charset="0"/>
              </a:rPr>
              <a:t>Topi</a:t>
            </a:r>
          </a:p>
          <a:p>
            <a:pPr marL="457200" indent="-457200">
              <a:lnSpc>
                <a:spcPct val="150000"/>
              </a:lnSpc>
              <a:buFont typeface="Wingdings" pitchFamily="2" charset="2"/>
              <a:buChar char="ü"/>
            </a:pPr>
            <a:r>
              <a:rPr lang="en-US" sz="2800" dirty="0">
                <a:latin typeface="Avenir LT Std 35 Light" panose="020B0402020203020204" pitchFamily="34" charset="0"/>
              </a:rPr>
              <a:t>Class Handout</a:t>
            </a:r>
          </a:p>
          <a:p>
            <a:pPr marL="457200" indent="-457200">
              <a:lnSpc>
                <a:spcPct val="150000"/>
              </a:lnSpc>
              <a:buFont typeface="Wingdings" pitchFamily="2" charset="2"/>
              <a:buChar char="ü"/>
            </a:pPr>
            <a:r>
              <a:rPr lang="en-US" sz="2800" dirty="0">
                <a:latin typeface="Avenir LT Std 35 Light" panose="020B0402020203020204" pitchFamily="34"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651920"/>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latin typeface="Avenir" panose="02000503020000020003" pitchFamily="2" charset="0"/>
                <a:cs typeface="Apple Chancery" panose="03020702040506060504" pitchFamily="66" charset="-79"/>
              </a:rPr>
              <a:t>HADITH</a:t>
            </a:r>
          </a:p>
          <a:p>
            <a:pPr algn="ctr"/>
            <a:r>
              <a:rPr lang="en-US" sz="2400" dirty="0">
                <a:solidFill>
                  <a:schemeClr val="bg1"/>
                </a:solidFill>
                <a:latin typeface="Avenir" panose="02000503020000020003" pitchFamily="2" charset="0"/>
                <a:cs typeface="Apple Chancery" panose="03020702040506060504" pitchFamily="66" charset="-79"/>
              </a:rPr>
              <a:t>(saying of the Holy Prophet </a:t>
            </a:r>
            <a:r>
              <a:rPr lang="en-US" sz="2400" dirty="0" err="1">
                <a:solidFill>
                  <a:schemeClr val="bg1"/>
                </a:solidFill>
                <a:latin typeface="Avenir" panose="02000503020000020003" pitchFamily="2" charset="0"/>
                <a:cs typeface="Apple Chancery" panose="03020702040506060504" pitchFamily="66" charset="-79"/>
              </a:rPr>
              <a:t>Muhammad</a:t>
            </a:r>
            <a:r>
              <a:rPr lang="en-US" sz="2400" baseline="30000" dirty="0" err="1">
                <a:solidFill>
                  <a:schemeClr val="bg1"/>
                </a:solidFill>
                <a:latin typeface="Avenir" panose="02000503020000020003" pitchFamily="2" charset="0"/>
                <a:cs typeface="Apple Chancery" panose="03020702040506060504" pitchFamily="66" charset="-79"/>
              </a:rPr>
              <a:t>sa</a:t>
            </a:r>
            <a:r>
              <a:rPr lang="en-US" sz="2400" dirty="0">
                <a:solidFill>
                  <a:schemeClr val="bg1"/>
                </a:solidFill>
                <a:latin typeface="Avenir" panose="02000503020000020003" pitchFamily="2" charset="0"/>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0" y="2348266"/>
            <a:ext cx="12192000" cy="1015663"/>
          </a:xfrm>
          <a:prstGeom prst="rect">
            <a:avLst/>
          </a:prstGeom>
          <a:noFill/>
        </p:spPr>
        <p:txBody>
          <a:bodyPr wrap="square">
            <a:spAutoFit/>
          </a:bodyPr>
          <a:lstStyle/>
          <a:p>
            <a:pPr algn="ctr"/>
            <a:r>
              <a:rPr lang="ar-SA" sz="6000" dirty="0">
                <a:latin typeface="noorehuda" panose="02000500000000020004" pitchFamily="2" charset="-78"/>
                <a:cs typeface="noorehuda" panose="02000500000000020004" pitchFamily="2" charset="-78"/>
              </a:rPr>
              <a:t>اِبْغُوْنِيْ فِي الضُّعَفَاءِ ، فَإِنَّمَا تُنْصَرُوْنَ، وَتُرْزَقُوْنَ بِضُعَفَائِكُمْ‏</a:t>
            </a:r>
          </a:p>
        </p:txBody>
      </p:sp>
      <p:sp>
        <p:nvSpPr>
          <p:cNvPr id="12" name="TextBox 11">
            <a:extLst>
              <a:ext uri="{FF2B5EF4-FFF2-40B4-BE49-F238E27FC236}">
                <a16:creationId xmlns:a16="http://schemas.microsoft.com/office/drawing/2014/main" id="{F23F8014-31EB-119B-00ED-149EFB124A4D}"/>
              </a:ext>
            </a:extLst>
          </p:cNvPr>
          <p:cNvSpPr txBox="1"/>
          <p:nvPr/>
        </p:nvSpPr>
        <p:spPr>
          <a:xfrm>
            <a:off x="0" y="3476947"/>
            <a:ext cx="12191999" cy="1569660"/>
          </a:xfrm>
          <a:prstGeom prst="rect">
            <a:avLst/>
          </a:prstGeom>
          <a:noFill/>
        </p:spPr>
        <p:txBody>
          <a:bodyPr wrap="square">
            <a:spAutoFit/>
          </a:bodyPr>
          <a:lstStyle/>
          <a:p>
            <a:pPr algn="ctr"/>
            <a:r>
              <a:rPr lang="fi-FI" sz="2800" i="1" dirty="0">
                <a:latin typeface="Avenir Next" panose="020B0503020202020204" pitchFamily="34" charset="0"/>
              </a:rPr>
              <a:t>Ibghooni fid-duafai fa innama tunsaruna wa turzakuna bidu’afaikum</a:t>
            </a:r>
          </a:p>
          <a:p>
            <a:pPr algn="ctr"/>
            <a:r>
              <a:rPr lang="en-GB" sz="2000" i="1" dirty="0">
                <a:latin typeface="Avenir Next" panose="020B0503020202020204" pitchFamily="34" charset="0"/>
              </a:rPr>
              <a:t>(Riyad as-</a:t>
            </a:r>
            <a:r>
              <a:rPr lang="en-GB" sz="2000" i="1" dirty="0" err="1">
                <a:latin typeface="Avenir Next" panose="020B0503020202020204" pitchFamily="34" charset="0"/>
              </a:rPr>
              <a:t>Salihin</a:t>
            </a:r>
            <a:r>
              <a:rPr lang="en-GB" sz="2000" i="1" dirty="0">
                <a:latin typeface="Avenir Next" panose="020B0503020202020204" pitchFamily="34" charset="0"/>
              </a:rPr>
              <a:t>, 272)</a:t>
            </a:r>
          </a:p>
          <a:p>
            <a:pPr algn="ctr"/>
            <a:endParaRPr lang="en-GB" sz="2400" i="1" dirty="0">
              <a:latin typeface="Avenir Next" panose="020B0503020202020204" pitchFamily="34" charset="0"/>
            </a:endParaRPr>
          </a:p>
          <a:p>
            <a:pPr algn="ctr"/>
            <a:r>
              <a:rPr lang="en-GB" sz="2400" dirty="0">
                <a:latin typeface="Avenir Next" panose="020B0503020202020204" pitchFamily="34" charset="0"/>
              </a:rPr>
              <a:t>Translation:</a:t>
            </a:r>
          </a:p>
        </p:txBody>
      </p:sp>
      <p:sp>
        <p:nvSpPr>
          <p:cNvPr id="14" name="TextBox 13">
            <a:extLst>
              <a:ext uri="{FF2B5EF4-FFF2-40B4-BE49-F238E27FC236}">
                <a16:creationId xmlns:a16="http://schemas.microsoft.com/office/drawing/2014/main" id="{90C796C2-7E54-A719-45E5-93EB08570BE5}"/>
              </a:ext>
            </a:extLst>
          </p:cNvPr>
          <p:cNvSpPr txBox="1"/>
          <p:nvPr/>
        </p:nvSpPr>
        <p:spPr>
          <a:xfrm>
            <a:off x="1431353" y="4912866"/>
            <a:ext cx="9308566" cy="1318181"/>
          </a:xfrm>
          <a:prstGeom prst="rect">
            <a:avLst/>
          </a:prstGeom>
          <a:noFill/>
        </p:spPr>
        <p:txBody>
          <a:bodyPr wrap="square">
            <a:spAutoFit/>
          </a:bodyPr>
          <a:lstStyle/>
          <a:p>
            <a:pPr algn="ctr" rtl="0" fontAlgn="base">
              <a:lnSpc>
                <a:spcPct val="150000"/>
              </a:lnSpc>
            </a:pPr>
            <a:r>
              <a:rPr lang="en-GB" sz="2800" dirty="0">
                <a:latin typeface="Avenir LT Std 55 Roman" panose="020B0503020203020204" pitchFamily="34" charset="0"/>
              </a:rPr>
              <a:t>“</a:t>
            </a:r>
            <a:r>
              <a:rPr lang="en-GB" sz="2800" b="0" i="0" u="none" strike="noStrike" dirty="0">
                <a:effectLst/>
                <a:latin typeface="Avenir LT Std 55 Roman" panose="020B0503020203020204" pitchFamily="34" charset="0"/>
              </a:rPr>
              <a:t>Seek among your weak ones, for you are given provision and help only because of the weak amongst you.”</a:t>
            </a:r>
          </a:p>
        </p:txBody>
      </p:sp>
    </p:spTree>
    <p:extLst>
      <p:ext uri="{BB962C8B-B14F-4D97-AF65-F5344CB8AC3E}">
        <p14:creationId xmlns:p14="http://schemas.microsoft.com/office/powerpoint/2010/main" val="203238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A547F172-5B47-7239-DFE2-73A4A6EF3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1134085" y="1216853"/>
            <a:ext cx="6827134" cy="2308324"/>
          </a:xfrm>
          <a:prstGeom prst="rect">
            <a:avLst/>
          </a:prstGeom>
          <a:noFill/>
        </p:spPr>
        <p:txBody>
          <a:bodyPr wrap="square">
            <a:spAutoFit/>
          </a:bodyPr>
          <a:lstStyle/>
          <a:p>
            <a:pPr algn="ctr"/>
            <a:r>
              <a:rPr lang="en-US" sz="7200" b="1" dirty="0">
                <a:solidFill>
                  <a:schemeClr val="bg1"/>
                </a:solidFill>
                <a:latin typeface="Christmas Stories" panose="02000500000000000000" pitchFamily="2" charset="0"/>
                <a:cs typeface="Apple Chancery" panose="03020702040506060504" pitchFamily="66" charset="-79"/>
              </a:rPr>
              <a:t>THOUGHT </a:t>
            </a:r>
          </a:p>
          <a:p>
            <a:pPr algn="ctr"/>
            <a:r>
              <a:rPr lang="en-US" sz="7200" b="1" dirty="0">
                <a:solidFill>
                  <a:schemeClr val="bg1"/>
                </a:solidFill>
                <a:latin typeface="Christmas Stories" panose="02000500000000000000" pitchFamily="2"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p:nvPr/>
        </p:nvCxnSpPr>
        <p:spPr>
          <a:xfrm>
            <a:off x="1257926" y="239544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53324" y="3857659"/>
            <a:ext cx="4581792" cy="2185214"/>
          </a:xfrm>
          <a:prstGeom prst="rect">
            <a:avLst/>
          </a:prstGeom>
          <a:noFill/>
        </p:spPr>
        <p:txBody>
          <a:bodyPr wrap="square">
            <a:spAutoFit/>
          </a:bodyPr>
          <a:lstStyle/>
          <a:p>
            <a:pPr algn="l"/>
            <a:r>
              <a:rPr lang="en-US" sz="2800" b="1" u="sng" dirty="0">
                <a:solidFill>
                  <a:schemeClr val="bg1"/>
                </a:solidFill>
                <a:effectLst/>
                <a:latin typeface="Avenir Light" panose="020B0402020203020204" pitchFamily="34" charset="77"/>
              </a:rPr>
              <a:t>TOPIC:</a:t>
            </a:r>
          </a:p>
          <a:p>
            <a:pPr algn="ctr">
              <a:lnSpc>
                <a:spcPct val="200000"/>
              </a:lnSpc>
            </a:pPr>
            <a:r>
              <a:rPr lang="en-US" sz="4000" u="none" strike="noStrike" dirty="0">
                <a:solidFill>
                  <a:schemeClr val="bg1"/>
                </a:solidFill>
                <a:latin typeface="Christmas Stories" panose="02000500000000000000" pitchFamily="2" charset="0"/>
                <a:cs typeface="Jameel Noori Nastaleeq" panose="02000503000000000004" pitchFamily="2" charset="-78"/>
              </a:rPr>
              <a:t>“World Cancer Day!</a:t>
            </a:r>
            <a:r>
              <a:rPr lang="en-GB" sz="3600" dirty="0">
                <a:solidFill>
                  <a:schemeClr val="bg1"/>
                </a:solidFill>
                <a:latin typeface="Christmas Stories" panose="02000500000000000000" pitchFamily="2" charset="0"/>
                <a:cs typeface="Jameel Noori Nastaleeq" panose="02000503000000000004" pitchFamily="2" charset="-78"/>
              </a:rPr>
              <a:t>”</a:t>
            </a:r>
          </a:p>
          <a:p>
            <a:pPr algn="l"/>
            <a:endParaRPr lang="en-US" sz="2800" dirty="0">
              <a:solidFill>
                <a:schemeClr val="bg1"/>
              </a:solidFill>
              <a:latin typeface="Avenir Light" panose="020B0402020203020204" pitchFamily="34" charset="77"/>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BA07-6DE0-825C-DD07-B0F09053B4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4DD522-6F82-9A75-E5D3-0C9A2B4E138F}"/>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1158" y="1010611"/>
            <a:ext cx="4402114" cy="4592133"/>
          </a:xfrm>
          <a:prstGeom prst="rect">
            <a:avLst/>
          </a:prstGeom>
        </p:spPr>
      </p:pic>
      <p:pic>
        <p:nvPicPr>
          <p:cNvPr id="9" name="Picture 8">
            <a:extLst>
              <a:ext uri="{FF2B5EF4-FFF2-40B4-BE49-F238E27FC236}">
                <a16:creationId xmlns:a16="http://schemas.microsoft.com/office/drawing/2014/main" id="{192FA775-17E3-6BFA-E8A2-DA3E1C75D7B0}"/>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894942" y="982895"/>
            <a:ext cx="4402114" cy="4592133"/>
          </a:xfrm>
          <a:prstGeom prst="rect">
            <a:avLst/>
          </a:prstGeom>
        </p:spPr>
      </p:pic>
      <p:pic>
        <p:nvPicPr>
          <p:cNvPr id="10" name="Picture 9">
            <a:extLst>
              <a:ext uri="{FF2B5EF4-FFF2-40B4-BE49-F238E27FC236}">
                <a16:creationId xmlns:a16="http://schemas.microsoft.com/office/drawing/2014/main" id="{79CA64BF-7C1B-BD85-1028-D8417AC45C8D}"/>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982896"/>
            <a:ext cx="4402114" cy="4592133"/>
          </a:xfrm>
          <a:prstGeom prst="rect">
            <a:avLst/>
          </a:prstGeom>
        </p:spPr>
      </p:pic>
      <p:sp>
        <p:nvSpPr>
          <p:cNvPr id="5" name="TextBox 4">
            <a:extLst>
              <a:ext uri="{FF2B5EF4-FFF2-40B4-BE49-F238E27FC236}">
                <a16:creationId xmlns:a16="http://schemas.microsoft.com/office/drawing/2014/main" id="{8E0488B0-919F-2364-A346-E59A3BDB3653}"/>
              </a:ext>
            </a:extLst>
          </p:cNvPr>
          <p:cNvSpPr txBox="1"/>
          <p:nvPr/>
        </p:nvSpPr>
        <p:spPr>
          <a:xfrm>
            <a:off x="297615" y="1468534"/>
            <a:ext cx="3530386" cy="3241721"/>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Ibn Sina </a:t>
            </a:r>
          </a:p>
          <a:p>
            <a:pPr marL="0" marR="0" algn="ctr">
              <a:lnSpc>
                <a:spcPct val="115000"/>
              </a:lnSpc>
              <a:spcAft>
                <a:spcPts val="800"/>
              </a:spcAft>
            </a:pPr>
            <a:r>
              <a:rPr lang="en-GB" sz="1700" kern="100" dirty="0">
                <a:latin typeface="Aptos" panose="020B0004020202020204" pitchFamily="34" charset="0"/>
                <a:ea typeface="Aptos" panose="020B0004020202020204" pitchFamily="34" charset="0"/>
                <a:cs typeface="Arial" panose="020B0604020202020204" pitchFamily="34" charset="0"/>
              </a:rPr>
              <a:t>Widely regarded as the ‘father of early modern medicine.’ He was an extraordinary physician and memorized the Holy Quran by 10. His works include ‘Al-Qanun fil </a:t>
            </a:r>
            <a:r>
              <a:rPr lang="en-GB" sz="1700" kern="100" dirty="0" err="1">
                <a:latin typeface="Aptos" panose="020B0004020202020204" pitchFamily="34" charset="0"/>
                <a:ea typeface="Aptos" panose="020B0004020202020204" pitchFamily="34" charset="0"/>
                <a:cs typeface="Arial" panose="020B0604020202020204" pitchFamily="34" charset="0"/>
              </a:rPr>
              <a:t>Tibb</a:t>
            </a:r>
            <a:r>
              <a:rPr lang="en-GB" sz="1700" kern="100" dirty="0">
                <a:latin typeface="Aptos" panose="020B0004020202020204" pitchFamily="34" charset="0"/>
                <a:ea typeface="Aptos" panose="020B0004020202020204" pitchFamily="34" charset="0"/>
                <a:cs typeface="Arial" panose="020B0604020202020204" pitchFamily="34" charset="0"/>
              </a:rPr>
              <a:t>’ (The Canon of Medicine) a medical encyclopaedia that remained a standard reference for both the Islamic and European world. </a:t>
            </a:r>
            <a:endParaRPr lang="en-US" sz="17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9A3CAC7-EE38-8548-9A5D-D772933888BB}"/>
              </a:ext>
            </a:extLst>
          </p:cNvPr>
          <p:cNvSpPr txBox="1"/>
          <p:nvPr/>
        </p:nvSpPr>
        <p:spPr>
          <a:xfrm>
            <a:off x="4254874" y="1468534"/>
            <a:ext cx="3566168" cy="3081549"/>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Al-</a:t>
            </a:r>
            <a:r>
              <a:rPr lang="en-GB" sz="2000" b="1" kern="100" dirty="0" err="1">
                <a:latin typeface="Aptos" panose="020B0004020202020204" pitchFamily="34" charset="0"/>
                <a:ea typeface="Aptos" panose="020B0004020202020204" pitchFamily="34" charset="0"/>
                <a:cs typeface="Arial" panose="020B0604020202020204" pitchFamily="34" charset="0"/>
              </a:rPr>
              <a:t>Zahrawi</a:t>
            </a:r>
            <a:endParaRPr lang="en-GB" sz="2000" b="1" kern="100" dirty="0">
              <a:latin typeface="Aptos" panose="020B0004020202020204" pitchFamily="34" charset="0"/>
              <a:ea typeface="Aptos" panose="020B0004020202020204" pitchFamily="34" charset="0"/>
              <a:cs typeface="Arial" panose="020B0604020202020204" pitchFamily="34" charset="0"/>
            </a:endParaRPr>
          </a:p>
          <a:p>
            <a:pPr marL="0" marR="0" algn="ctr">
              <a:lnSpc>
                <a:spcPct val="115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He is known as the ‘father of operative surgery.’ </a:t>
            </a:r>
            <a:r>
              <a:rPr lang="en-GB" kern="100" dirty="0">
                <a:latin typeface="Aptos" panose="020B0004020202020204" pitchFamily="34" charset="0"/>
                <a:ea typeface="Aptos" panose="020B0004020202020204" pitchFamily="34" charset="0"/>
                <a:cs typeface="Arial" panose="020B0604020202020204" pitchFamily="34" charset="0"/>
              </a:rPr>
              <a:t>He designed and described over 200 surgical instruments which are used for modern day surgery. His book devotes three chapters to surgery, detailing several pioneering techniques and procedures.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ED8AC1C-3D4E-2C1D-C508-C218B4D1CAB5}"/>
              </a:ext>
            </a:extLst>
          </p:cNvPr>
          <p:cNvSpPr txBox="1"/>
          <p:nvPr/>
        </p:nvSpPr>
        <p:spPr>
          <a:xfrm>
            <a:off x="8149818" y="1371649"/>
            <a:ext cx="3566168" cy="3241721"/>
          </a:xfrm>
          <a:prstGeom prst="rect">
            <a:avLst/>
          </a:prstGeom>
          <a:noFill/>
        </p:spPr>
        <p:txBody>
          <a:bodyPr wrap="square">
            <a:spAutoFit/>
          </a:bodyPr>
          <a:lstStyle/>
          <a:p>
            <a:pPr marL="0" marR="0" algn="ctr">
              <a:lnSpc>
                <a:spcPct val="115000"/>
              </a:lnSpc>
              <a:spcAft>
                <a:spcPts val="800"/>
              </a:spcAft>
            </a:pPr>
            <a:r>
              <a:rPr lang="en-GB" sz="2000" b="1" kern="100" dirty="0" err="1">
                <a:effectLst/>
                <a:latin typeface="Aptos" panose="020B0004020202020204" pitchFamily="34" charset="0"/>
                <a:ea typeface="Aptos" panose="020B0004020202020204" pitchFamily="34" charset="0"/>
                <a:cs typeface="Arial" panose="020B0604020202020204" pitchFamily="34" charset="0"/>
              </a:rPr>
              <a:t>Zakariyya</a:t>
            </a:r>
            <a:r>
              <a:rPr lang="en-GB" sz="2000" b="1" kern="100" dirty="0">
                <a:effectLst/>
                <a:latin typeface="Aptos" panose="020B0004020202020204" pitchFamily="34" charset="0"/>
                <a:ea typeface="Aptos" panose="020B0004020202020204" pitchFamily="34" charset="0"/>
                <a:cs typeface="Arial" panose="020B0604020202020204" pitchFamily="34" charset="0"/>
              </a:rPr>
              <a:t> al-Razi </a:t>
            </a:r>
          </a:p>
          <a:p>
            <a:pPr marL="0" marR="0" algn="ctr">
              <a:lnSpc>
                <a:spcPct val="115000"/>
              </a:lnSpc>
              <a:spcAft>
                <a:spcPts val="800"/>
              </a:spcAft>
            </a:pPr>
            <a:r>
              <a:rPr lang="en-GB" sz="1700" kern="100" dirty="0">
                <a:effectLst/>
                <a:latin typeface="Aptos" panose="020B0004020202020204" pitchFamily="34" charset="0"/>
                <a:ea typeface="Aptos" panose="020B0004020202020204" pitchFamily="34" charset="0"/>
                <a:cs typeface="Arial" panose="020B0604020202020204" pitchFamily="34" charset="0"/>
              </a:rPr>
              <a:t>He was also one of the towering figures in the history of medicine. Al-Razi was one of the first to differentiate between measles and smallpox. He introduced innovative treatments for treatments like poisonous insect bites. Al-</a:t>
            </a:r>
            <a:r>
              <a:rPr lang="en-GB" sz="1700" kern="100" dirty="0" err="1">
                <a:effectLst/>
                <a:latin typeface="Aptos" panose="020B0004020202020204" pitchFamily="34" charset="0"/>
                <a:ea typeface="Aptos" panose="020B0004020202020204" pitchFamily="34" charset="0"/>
                <a:cs typeface="Arial" panose="020B0604020202020204" pitchFamily="34" charset="0"/>
              </a:rPr>
              <a:t>Rawi</a:t>
            </a:r>
            <a:r>
              <a:rPr lang="en-GB" sz="1700" kern="100" dirty="0">
                <a:effectLst/>
                <a:latin typeface="Aptos" panose="020B0004020202020204" pitchFamily="34" charset="0"/>
                <a:ea typeface="Aptos" panose="020B0004020202020204" pitchFamily="34" charset="0"/>
                <a:cs typeface="Arial" panose="020B0604020202020204" pitchFamily="34" charset="0"/>
              </a:rPr>
              <a:t> also advocated for the use of honey as natural medicine. </a:t>
            </a:r>
            <a:endParaRPr lang="en-US" sz="17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5A15FE2-7D86-1CC4-4D59-C66CA6160238}"/>
              </a:ext>
            </a:extLst>
          </p:cNvPr>
          <p:cNvSpPr txBox="1"/>
          <p:nvPr/>
        </p:nvSpPr>
        <p:spPr>
          <a:xfrm>
            <a:off x="2259097" y="207330"/>
            <a:ext cx="7673805" cy="830997"/>
          </a:xfrm>
          <a:prstGeom prst="rect">
            <a:avLst/>
          </a:prstGeom>
          <a:solidFill>
            <a:schemeClr val="accent3">
              <a:lumMod val="25000"/>
            </a:schemeClr>
          </a:solidFill>
        </p:spPr>
        <p:txBody>
          <a:bodyPr wrap="square">
            <a:spAutoFit/>
          </a:bodyPr>
          <a:lstStyle/>
          <a:p>
            <a:pPr algn="ctr"/>
            <a:r>
              <a:rPr lang="en-GB" sz="2400" b="1" i="0" u="none" strike="noStrike" dirty="0">
                <a:solidFill>
                  <a:schemeClr val="bg1"/>
                </a:solidFill>
                <a:effectLst/>
                <a:latin typeface="Montserrat Medium" pitchFamily="2" charset="77"/>
              </a:rPr>
              <a:t>WHAT FAMOUS MUSLIMS DO WE KNOW THAT CONTRIBUTED TO MEDICINE?</a:t>
            </a:r>
          </a:p>
        </p:txBody>
      </p:sp>
      <p:pic>
        <p:nvPicPr>
          <p:cNvPr id="3" name="Picture 2">
            <a:extLst>
              <a:ext uri="{FF2B5EF4-FFF2-40B4-BE49-F238E27FC236}">
                <a16:creationId xmlns:a16="http://schemas.microsoft.com/office/drawing/2014/main" id="{7A31A5B2-2757-6E4E-2BE7-0CB00E7C9E81}"/>
              </a:ext>
            </a:extLst>
          </p:cNvPr>
          <p:cNvPicPr>
            <a:picLocks noChangeAspect="1"/>
          </p:cNvPicPr>
          <p:nvPr/>
        </p:nvPicPr>
        <p:blipFill>
          <a:blip r:embed="rId5"/>
          <a:stretch>
            <a:fillRect/>
          </a:stretch>
        </p:blipFill>
        <p:spPr>
          <a:xfrm rot="832450">
            <a:off x="5244812" y="4769023"/>
            <a:ext cx="1702373" cy="1702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E68AC1C-B2B7-ECC6-F67C-CD656E385799}"/>
              </a:ext>
            </a:extLst>
          </p:cNvPr>
          <p:cNvPicPr>
            <a:picLocks noChangeAspect="1"/>
          </p:cNvPicPr>
          <p:nvPr/>
        </p:nvPicPr>
        <p:blipFill>
          <a:blip r:embed="rId6"/>
          <a:stretch>
            <a:fillRect/>
          </a:stretch>
        </p:blipFill>
        <p:spPr>
          <a:xfrm rot="21385745">
            <a:off x="589454" y="4824709"/>
            <a:ext cx="2447925" cy="1866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38FF8C1A-6BE6-DE48-2819-CADBF5C14C1E}"/>
              </a:ext>
            </a:extLst>
          </p:cNvPr>
          <p:cNvPicPr>
            <a:picLocks noChangeAspect="1"/>
          </p:cNvPicPr>
          <p:nvPr/>
        </p:nvPicPr>
        <p:blipFill>
          <a:blip r:embed="rId7"/>
          <a:stretch>
            <a:fillRect/>
          </a:stretch>
        </p:blipFill>
        <p:spPr>
          <a:xfrm rot="21239688">
            <a:off x="9016915" y="4715771"/>
            <a:ext cx="2505075"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009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200329"/>
          </a:xfrm>
          <a:prstGeom prst="rect">
            <a:avLst/>
          </a:prstGeom>
          <a:noFill/>
        </p:spPr>
        <p:txBody>
          <a:bodyPr wrap="square">
            <a:spAutoFit/>
          </a:bodyPr>
          <a:lstStyle/>
          <a:p>
            <a:pPr algn="ctr"/>
            <a:r>
              <a:rPr lang="en-US" sz="7200" b="1">
                <a:solidFill>
                  <a:schemeClr val="bg1"/>
                </a:solidFill>
                <a:latin typeface="Avenir" panose="02000503020000020003" pitchFamily="2"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754326"/>
          </a:xfrm>
          <a:prstGeom prst="rect">
            <a:avLst/>
          </a:prstGeom>
          <a:noFill/>
        </p:spPr>
        <p:txBody>
          <a:bodyPr wrap="square">
            <a:spAutoFit/>
          </a:bodyPr>
          <a:lstStyle/>
          <a:p>
            <a:pPr algn="ctr"/>
            <a:r>
              <a:rPr lang="en-GB" sz="5400" dirty="0">
                <a:latin typeface="Christmas Stories" panose="02000500000000000000" pitchFamily="2"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dirty="0">
                <a:latin typeface="Christmas Stories" panose="02000500000000000000" pitchFamily="2"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21495" y="1207008"/>
            <a:ext cx="6827134" cy="1446550"/>
          </a:xfrm>
          <a:prstGeom prst="rect">
            <a:avLst/>
          </a:prstGeom>
          <a:noFill/>
        </p:spPr>
        <p:txBody>
          <a:bodyPr wrap="square">
            <a:spAutoFit/>
          </a:bodyPr>
          <a:lstStyle/>
          <a:p>
            <a:pPr algn="ctr"/>
            <a:r>
              <a:rPr lang="en-US" sz="8800" b="1">
                <a:solidFill>
                  <a:schemeClr val="bg1"/>
                </a:solidFill>
                <a:latin typeface="Avenir" panose="02000503020000020003" pitchFamily="2" charset="0"/>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584775"/>
          </a:xfrm>
          <a:prstGeom prst="rect">
            <a:avLst/>
          </a:prstGeom>
          <a:noFill/>
        </p:spPr>
        <p:txBody>
          <a:bodyPr wrap="square">
            <a:spAutoFit/>
          </a:bodyPr>
          <a:lstStyle/>
          <a:p>
            <a:pPr algn="ctr"/>
            <a:r>
              <a:rPr lang="en-GB" sz="3200" dirty="0">
                <a:solidFill>
                  <a:schemeClr val="bg1"/>
                </a:solidFill>
                <a:latin typeface="Christmas Stories" panose="02000500000000000000" pitchFamily="2" charset="0"/>
                <a:cs typeface="Apple Chancery" panose="03020702040506060504" pitchFamily="66" charset="-79"/>
              </a:rPr>
              <a:t>Lets Recap a part of our </a:t>
            </a:r>
            <a:r>
              <a:rPr lang="en-GB" sz="3200" dirty="0" err="1">
                <a:solidFill>
                  <a:schemeClr val="bg1"/>
                </a:solidFill>
                <a:latin typeface="Christmas Stories" panose="02000500000000000000" pitchFamily="2" charset="0"/>
                <a:cs typeface="Apple Chancery" panose="03020702040506060504" pitchFamily="66" charset="-79"/>
              </a:rPr>
              <a:t>Salat</a:t>
            </a:r>
            <a:r>
              <a:rPr lang="en-GB" sz="3200" dirty="0">
                <a:solidFill>
                  <a:schemeClr val="bg1"/>
                </a:solidFill>
                <a:latin typeface="Christmas Stories" panose="02000500000000000000" pitchFamily="2" charset="0"/>
                <a:cs typeface="Apple Chancery" panose="03020702040506060504" pitchFamily="66" charset="-79"/>
              </a:rPr>
              <a:t>!</a:t>
            </a:r>
            <a:endParaRPr lang="en-US" sz="3200" dirty="0">
              <a:solidFill>
                <a:schemeClr val="bg1"/>
              </a:solidFill>
              <a:latin typeface="Christmas Stories" panose="02000500000000000000" pitchFamily="2" charset="0"/>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
                <a:cs typeface="Apple Chancery" panose="03020702040506060504" pitchFamily="66" charset="-79"/>
              </a:rPr>
              <a:t>NEXT </a:t>
            </a:r>
            <a:r>
              <a:rPr lang="en-GB" sz="2800" dirty="0">
                <a:solidFill>
                  <a:schemeClr val="bg1"/>
                </a:solidFill>
                <a:latin typeface=""/>
                <a:cs typeface="Apple Chancery" panose="03020702040506060504" pitchFamily="66" charset="-79"/>
              </a:rPr>
              <a:t>WEEK RECAP</a:t>
            </a:r>
            <a:r>
              <a:rPr lang="en-US" sz="2800" dirty="0">
                <a:solidFill>
                  <a:schemeClr val="bg1"/>
                </a:solidFill>
                <a:latin typeface=""/>
                <a:cs typeface="Apple Chancery" panose="03020702040506060504" pitchFamily="66" charset="-79"/>
              </a:rPr>
              <a:t>:</a:t>
            </a:r>
            <a:endParaRPr lang="en-US" sz="1400" dirty="0">
              <a:solidFill>
                <a:schemeClr val="bg1"/>
              </a:solidFill>
              <a:latin typeface=""/>
              <a:cs typeface="Apple Chancery" panose="03020702040506060504" pitchFamily="66" charset="-79"/>
            </a:endParaRPr>
          </a:p>
          <a:p>
            <a:pPr algn="ctr"/>
            <a:r>
              <a:rPr lang="en-US" sz="2800" b="1" dirty="0" err="1">
                <a:solidFill>
                  <a:schemeClr val="bg1"/>
                </a:solidFill>
                <a:latin typeface="Aptos" panose="020B0004020202020204" pitchFamily="34" charset="0"/>
                <a:cs typeface="Apple Chancery" panose="03020702040506060504" pitchFamily="66" charset="-79"/>
              </a:rPr>
              <a:t>Tahmeed</a:t>
            </a:r>
            <a:endParaRPr lang="en-US" sz="2800" b="1" dirty="0">
              <a:solidFill>
                <a:schemeClr val="bg1"/>
              </a:solidFill>
              <a:latin typeface="Aptos" panose="020B0004020202020204" pitchFamily="34"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984238" y="3567649"/>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5576527" y="14925"/>
            <a:ext cx="6615474" cy="923330"/>
          </a:xfrm>
          <a:prstGeom prst="rect">
            <a:avLst/>
          </a:prstGeom>
          <a:noFill/>
        </p:spPr>
        <p:txBody>
          <a:bodyPr wrap="square" rtlCol="0">
            <a:spAutoFit/>
          </a:bodyPr>
          <a:lstStyle/>
          <a:p>
            <a:pPr algn="ctr"/>
            <a:r>
              <a:rPr lang="en-US" sz="5400" b="1" dirty="0" err="1">
                <a:latin typeface="Avenir LT Std 55 Roman" panose="020B0503020203020204" pitchFamily="34" charset="0"/>
              </a:rPr>
              <a:t>Tasmee</a:t>
            </a:r>
            <a:endParaRPr lang="en-US" sz="5400" b="1" dirty="0">
              <a:latin typeface="Avenir LT Std 55 Roman" panose="020B0503020203020204" pitchFamily="34" charset="0"/>
            </a:endParaRPr>
          </a:p>
        </p:txBody>
      </p:sp>
      <p:sp>
        <p:nvSpPr>
          <p:cNvPr id="8" name="TextBox 7">
            <a:extLst>
              <a:ext uri="{FF2B5EF4-FFF2-40B4-BE49-F238E27FC236}">
                <a16:creationId xmlns:a16="http://schemas.microsoft.com/office/drawing/2014/main" id="{21F8C737-CDB6-3FFD-D460-434E871DD033}"/>
              </a:ext>
            </a:extLst>
          </p:cNvPr>
          <p:cNvSpPr txBox="1"/>
          <p:nvPr/>
        </p:nvSpPr>
        <p:spPr>
          <a:xfrm>
            <a:off x="5576524" y="1015517"/>
            <a:ext cx="6615475" cy="830997"/>
          </a:xfrm>
          <a:prstGeom prst="rect">
            <a:avLst/>
          </a:prstGeom>
          <a:noFill/>
        </p:spPr>
        <p:txBody>
          <a:bodyPr wrap="square">
            <a:spAutoFit/>
          </a:bodyPr>
          <a:lstStyle/>
          <a:p>
            <a:pPr algn="ctr"/>
            <a:r>
              <a:rPr lang="ur-PK" sz="4800" dirty="0">
                <a:latin typeface="noorehuda" panose="02000500000000020004" pitchFamily="2" charset="-78"/>
                <a:cs typeface="noorehuda" panose="02000500000000020004" pitchFamily="2" charset="-78"/>
              </a:rPr>
              <a:t>سَمِعَ اللّٰہُ لِمَنْ حَمِدَہُ</a:t>
            </a:r>
            <a:endParaRPr lang="ar-SA" sz="48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576524" y="4062577"/>
            <a:ext cx="6615475" cy="461665"/>
          </a:xfrm>
          <a:prstGeom prst="rect">
            <a:avLst/>
          </a:prstGeom>
          <a:noFill/>
        </p:spPr>
        <p:txBody>
          <a:bodyPr wrap="square">
            <a:spAutoFit/>
          </a:bodyPr>
          <a:lstStyle/>
          <a:p>
            <a:pPr algn="ctr"/>
            <a:r>
              <a:rPr lang="en-GB" sz="2400" dirty="0">
                <a:latin typeface="Avenir Next" panose="020B0503020202020204" pitchFamily="34" charset="0"/>
              </a:rPr>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576523" y="4192193"/>
            <a:ext cx="6615475" cy="754694"/>
          </a:xfrm>
          <a:prstGeom prst="rect">
            <a:avLst/>
          </a:prstGeom>
          <a:noFill/>
        </p:spPr>
        <p:txBody>
          <a:bodyPr wrap="square">
            <a:spAutoFit/>
          </a:bodyPr>
          <a:lstStyle/>
          <a:p>
            <a:pPr algn="ctr" rtl="0" fontAlgn="base">
              <a:lnSpc>
                <a:spcPct val="150000"/>
              </a:lnSpc>
            </a:pPr>
            <a:r>
              <a:rPr lang="en-GB" sz="3200" b="0" i="0" u="none" strike="noStrike" dirty="0">
                <a:effectLst/>
                <a:latin typeface="Avenir LT Std 55 Roman" panose="020B0503020203020204" pitchFamily="34" charset="0"/>
              </a:rPr>
              <a:t>Allah hears him who praises Him</a:t>
            </a:r>
            <a:endParaRPr lang="en-US" sz="3200" b="0" i="0" u="none" strike="noStrike" dirty="0">
              <a:effectLst/>
              <a:latin typeface="Avenir LT Std 55 Roman" panose="020B0503020203020204" pitchFamily="34" charset="0"/>
            </a:endParaRPr>
          </a:p>
        </p:txBody>
      </p:sp>
      <p:graphicFrame>
        <p:nvGraphicFramePr>
          <p:cNvPr id="13" name="Table 12">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1616528482"/>
              </p:ext>
            </p:extLst>
          </p:nvPr>
        </p:nvGraphicFramePr>
        <p:xfrm>
          <a:off x="5702157" y="5166186"/>
          <a:ext cx="632888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rPr>
                        <a:t>حَمِدَہُ</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لِمَنْ</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اللّٰہُ</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سَمِعَ</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2000" dirty="0">
                          <a:latin typeface="Avenir LT Std 55 Roman" panose="020B0503020203020204"/>
                        </a:rPr>
                        <a:t>Praises Him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latin typeface="Avenir LT Std 55 Roman" panose="020B0503020203020204"/>
                        </a:rPr>
                        <a:t>Him 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latin typeface="Avenir LT Std 55 Roman" panose="020B0503020203020204"/>
                        </a:rPr>
                        <a:t>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latin typeface="Avenir LT Std 55 Roman" panose="020B0503020203020204"/>
                        </a:rPr>
                        <a:t>Hears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pic>
        <p:nvPicPr>
          <p:cNvPr id="1026" name="Picture 2" descr="Rukoo' | Learn Salaah">
            <a:extLst>
              <a:ext uri="{FF2B5EF4-FFF2-40B4-BE49-F238E27FC236}">
                <a16:creationId xmlns:a16="http://schemas.microsoft.com/office/drawing/2014/main" id="{BE42A9ED-97AE-5765-852C-235686CFF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0089" y="2250790"/>
            <a:ext cx="2833688" cy="2000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3B13BE-F6E7-686C-9151-5B9CE5346172}"/>
              </a:ext>
            </a:extLst>
          </p:cNvPr>
          <p:cNvSpPr txBox="1"/>
          <p:nvPr/>
        </p:nvSpPr>
        <p:spPr>
          <a:xfrm>
            <a:off x="5554266" y="1718352"/>
            <a:ext cx="6615475" cy="523220"/>
          </a:xfrm>
          <a:prstGeom prst="rect">
            <a:avLst/>
          </a:prstGeom>
          <a:noFill/>
        </p:spPr>
        <p:txBody>
          <a:bodyPr wrap="square">
            <a:spAutoFit/>
          </a:bodyPr>
          <a:lstStyle/>
          <a:p>
            <a:pPr algn="ctr"/>
            <a:r>
              <a:rPr lang="fi-FI" sz="2800" i="1" dirty="0">
                <a:latin typeface="Avenir Next" panose="020B0503020202020204" pitchFamily="34" charset="0"/>
              </a:rPr>
              <a:t>Sami Allahu Liman Hamidah</a:t>
            </a:r>
            <a:endParaRPr lang="en-GB" sz="2000" i="1" dirty="0">
              <a:latin typeface="Avenir Next" panose="020B0503020202020204" pitchFamily="34" charset="0"/>
            </a:endParaRPr>
          </a:p>
        </p:txBody>
      </p:sp>
    </p:spTree>
    <p:extLst>
      <p:ext uri="{BB962C8B-B14F-4D97-AF65-F5344CB8AC3E}">
        <p14:creationId xmlns:p14="http://schemas.microsoft.com/office/powerpoint/2010/main" val="3230434556"/>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ustom 349">
      <a:majorFont>
        <a:latin typeface="Walbaum Display SemiBold"/>
        <a:ea typeface=""/>
        <a:cs typeface=""/>
      </a:majorFont>
      <a:minorFont>
        <a:latin typeface="Sagon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9BF552-EA34-4C6E-A44C-41812AE980D3}">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774</Words>
  <Application>Microsoft Office PowerPoint</Application>
  <PresentationFormat>Widescreen</PresentationFormat>
  <Paragraphs>114</Paragraphs>
  <Slides>15</Slides>
  <Notes>12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vt:i4>
      </vt:variant>
    </vt:vector>
  </HeadingPairs>
  <TitlesOfParts>
    <vt:vector size="33" baseType="lpstr">
      <vt:lpstr>Wingdings</vt:lpstr>
      <vt:lpstr>Arial</vt:lpstr>
      <vt:lpstr>Avenir Next</vt:lpstr>
      <vt:lpstr>noorehuda</vt:lpstr>
      <vt:lpstr>Avenir Book</vt:lpstr>
      <vt:lpstr>Walbaum Display SemiBold</vt:lpstr>
      <vt:lpstr>Segoe UI</vt:lpstr>
      <vt:lpstr>Christmas Stories</vt:lpstr>
      <vt:lpstr>Calibri</vt:lpstr>
      <vt:lpstr>Montserrat Medium</vt:lpstr>
      <vt:lpstr>Aptos</vt:lpstr>
      <vt:lpstr>Avenir LT Std 55 Roman</vt:lpstr>
      <vt:lpstr>System Font Regular</vt:lpstr>
      <vt:lpstr>Sagona Book</vt:lpstr>
      <vt:lpstr>Avenir Light</vt:lpstr>
      <vt:lpstr>Avenir LT Std 35 Light</vt:lpstr>
      <vt:lpstr>Avenir</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cp:revision>
  <dcterms:created xsi:type="dcterms:W3CDTF">2023-12-07T18:40:21Z</dcterms:created>
  <dcterms:modified xsi:type="dcterms:W3CDTF">2026-02-09T21:29:30Z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