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79" r:id="rId5"/>
    <p:sldId id="312" r:id="rId6"/>
    <p:sldId id="311" r:id="rId7"/>
    <p:sldId id="280" r:id="rId8"/>
    <p:sldId id="327" r:id="rId9"/>
    <p:sldId id="281" r:id="rId10"/>
    <p:sldId id="321" r:id="rId11"/>
    <p:sldId id="324" r:id="rId12"/>
    <p:sldId id="283" r:id="rId13"/>
    <p:sldId id="325" r:id="rId14"/>
    <p:sldId id="328" r:id="rId15"/>
    <p:sldId id="305" r:id="rId16"/>
    <p:sldId id="303" r:id="rId17"/>
    <p:sldId id="323" r:id="rId18"/>
    <p:sldId id="315" r:id="rId19"/>
    <p:sldId id="301"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610"/>
    <a:srgbClr val="0B1A17"/>
    <a:srgbClr val="85AB94"/>
    <a:srgbClr val="308984"/>
    <a:srgbClr val="C1E9E7"/>
    <a:srgbClr val="FFFFDF"/>
    <a:srgbClr val="017282"/>
    <a:srgbClr val="5EAA4B"/>
    <a:srgbClr val="4B9535"/>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84242" autoAdjust="0"/>
  </p:normalViewPr>
  <p:slideViewPr>
    <p:cSldViewPr snapToGrid="0">
      <p:cViewPr varScale="1">
        <p:scale>
          <a:sx n="60" d="100"/>
          <a:sy n="60" d="100"/>
        </p:scale>
        <p:origin x="456" y="90"/>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2/24/2026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CC65-4BA8-2944-BD6C-ACB6B9845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0C737-4D00-70E3-19C1-8DD0F7C28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291DD-5EEC-25B4-511C-6A7505D627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894C7B-F57A-E323-3CB8-3ED526020CB1}"/>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357657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FD7B-6EE9-DE51-137F-BC3EE879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FFFA-1777-2AB0-D73F-1A82D2CB2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2FD9B-9905-CB01-BE9C-89129613A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715EA-5E4F-45F3-DA48-77CD6AD06596}"/>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1261037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53EF-B722-C39E-C001-69A4ABEF3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A890D-0C7F-086A-F259-EAD72E217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03301-A398-DB7B-4798-5626EF5C81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D33155-18A6-6FCE-102A-86A287CE1AD7}"/>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4046870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187328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87977-3F62-C9DD-4CA7-5CCF0B378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2EB3F-1B1E-8DF3-5E65-76684992E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9D544-CC61-30D3-150F-FAF9AE7E57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E30488-B7BB-1223-3D76-790F7340CA83}"/>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387480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8FE0-947A-F361-698B-B3546A28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53497-E022-C87E-EB07-3C34C2F6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40568-1FB7-D3CB-4C49-1AA562B8ED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012688-92D8-093A-7DF8-42A1F568F598}"/>
              </a:ext>
            </a:extLst>
          </p:cNvPr>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239829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3F75-166E-B5D1-67C6-E7F35ADD8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94EBF-771C-DBD9-3106-A38EA6DD0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3431E-09A9-3279-993F-72B1F5B31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2A9394-CAB5-F86F-D343-77444E518180}"/>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420791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Adobe Arabic" panose="02040503050201020203" pitchFamily="18"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Adobe Arabic" panose="02040503050201020203" pitchFamily="18"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Adobe Arabic" panose="02040503050201020203" pitchFamily="18"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2/24/2026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2/24/2026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2/24/2026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E02F2B1-C274-494E-A3B3-021D26E9CD93}"/>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B4FA044-6959-4418-9944-070235E5B790}"/>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F513554D-1421-485E-80DD-AA9AD8E3B387}"/>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A53696A4-21AC-45FE-A662-EB43EEDAC4A8}"/>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7AF0074E-BAA6-4776-805F-FEE061F7913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F29E971-87D8-4B8C-9B29-A517519825D8}"/>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31945AA-B8FC-4E05-9DE0-71F02DF7EB25}"/>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0E3DCEA3-645D-418F-BFA7-C138C399FC69}"/>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A44146-17AC-4DA3-9079-6EB33FEA8D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Adobe Arabic" panose="02040503050201020203" pitchFamily="18" charset="-78"/>
                <a:cs typeface="_Khat_Manzoor_BAFC" panose="02000000000000000000" pitchFamily="2" charset="-78"/>
              </a:defRPr>
            </a:lvl1pPr>
          </a:lstStyle>
          <a:p>
            <a:fld id="{39B360F8-476B-46A9-AE4D-B70F5EF3C486}" type="datetimeFigureOut">
              <a:rPr lang="en-US" smtClean="0"/>
              <a:pPr/>
              <a:t>2/24/2026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2/24/2026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2/24/2026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2/24/2026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2/24/2026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Adobe Arabic" panose="02040503050201020203" pitchFamily="18"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Adobe Arabic" panose="02040503050201020203" pitchFamily="18"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Adobe Arabic" panose="02040503050201020203" pitchFamily="18"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Adobe Arabic" panose="02040503050201020203" pitchFamily="18"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Adobe Arabic" panose="02040503050201020203" pitchFamily="18"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Adobe Arabic" panose="02040503050201020203" pitchFamily="18"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8.jp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8.jpeg"/><Relationship Id="rId5" Type="http://schemas.openxmlformats.org/officeDocument/2006/relationships/hyperlink" Target="https://www.youtube.com/watch?v=jJNZWtJUBic" TargetMode="External"/><Relationship Id="rId10" Type="http://schemas.openxmlformats.org/officeDocument/2006/relationships/image" Target="../media/image52.jpeg"/><Relationship Id="rId4" Type="http://schemas.openxmlformats.org/officeDocument/2006/relationships/hyperlink" Target="https://commons.wikimedia.org/wiki/File:Post-it-note-white-bg.jpg" TargetMode="External"/><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hyperlink" Target="https://commons.wikimedia.org/wiki/File:Post-it-note-white-bg.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3">
                  <a:lumMod val="75000"/>
                </a:schemeClr>
              </a:gs>
              <a:gs pos="100000">
                <a:schemeClr val="accent5">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rgbClr val="C1E9E7"/>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017282"/>
                </a:solidFill>
                <a:latin typeface="Garamond" panose="02020404030301010803" pitchFamily="18" charset="0"/>
              </a:rPr>
              <a:t>WEEKLY </a:t>
            </a:r>
          </a:p>
          <a:p>
            <a:pPr algn="ctr"/>
            <a:r>
              <a:rPr lang="en-US" sz="5400" b="1" dirty="0">
                <a:solidFill>
                  <a:srgbClr val="017282"/>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9">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solidFill>
                  <a:srgbClr val="002060"/>
                </a:solidFill>
                <a:latin typeface="Garamond" panose="02020404030301010803" pitchFamily="18" charset="0"/>
              </a:rPr>
              <a:t>(February – Week 4)</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E11A2DC-F01E-AF47-0F7B-8F6BA5B6D6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7DDE7B-1522-9710-7857-67F0D28AF5B9}"/>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FB26C55B-339E-3D7F-5DD9-D9345F3C80A4}"/>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DD50BAB2-03E5-A9B2-99E1-CF28DC07ED07}"/>
              </a:ext>
            </a:extLst>
          </p:cNvPr>
          <p:cNvSpPr txBox="1"/>
          <p:nvPr/>
        </p:nvSpPr>
        <p:spPr>
          <a:xfrm>
            <a:off x="165134" y="2761973"/>
            <a:ext cx="5025276" cy="523220"/>
          </a:xfrm>
          <a:prstGeom prst="rect">
            <a:avLst/>
          </a:prstGeom>
          <a:noFill/>
        </p:spPr>
        <p:txBody>
          <a:bodyPr wrap="square">
            <a:spAutoFit/>
          </a:bodyPr>
          <a:lstStyle/>
          <a:p>
            <a:pPr algn="ctr"/>
            <a:r>
              <a:rPr lang="en-GB" sz="2800" b="1" dirty="0">
                <a:solidFill>
                  <a:schemeClr val="bg1"/>
                </a:solidFill>
                <a:latin typeface="Garamond" panose="02020404030301010803" pitchFamily="18" charset="0"/>
                <a:cs typeface="Apple Chancery" panose="03020702040506060504" pitchFamily="66" charset="-79"/>
              </a:rPr>
              <a:t>Lets Recap a part of our </a:t>
            </a:r>
            <a:r>
              <a:rPr lang="en-GB" sz="2800" b="1" dirty="0" err="1">
                <a:solidFill>
                  <a:schemeClr val="bg1"/>
                </a:solidFill>
                <a:latin typeface="Garamond" panose="02020404030301010803" pitchFamily="18" charset="0"/>
                <a:cs typeface="Apple Chancery" panose="03020702040506060504" pitchFamily="66" charset="-79"/>
              </a:rPr>
              <a:t>Salat</a:t>
            </a:r>
            <a:r>
              <a:rPr lang="en-GB" sz="2800" b="1" dirty="0">
                <a:solidFill>
                  <a:schemeClr val="bg1"/>
                </a:solidFill>
                <a:latin typeface="Garamond" panose="02020404030301010803" pitchFamily="18" charset="0"/>
                <a:cs typeface="Apple Chancery" panose="03020702040506060504" pitchFamily="66" charset="-79"/>
              </a:rPr>
              <a:t>!</a:t>
            </a:r>
            <a:endParaRPr lang="en-US" sz="2800" b="1" dirty="0">
              <a:solidFill>
                <a:schemeClr val="bg1"/>
              </a:solidFill>
              <a:latin typeface="Garamond" panose="02020404030301010803"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0C952DF3-1833-6925-B658-7C77B8F9A014}"/>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a:solidFill>
                  <a:schemeClr val="bg1"/>
                </a:solidFill>
                <a:latin typeface="Garamond" panose="02020404030301010803" pitchFamily="18" charset="0"/>
                <a:cs typeface="Apple Chancery" panose="03020702040506060504" pitchFamily="66" charset="-79"/>
              </a:rPr>
              <a:t>Durood</a:t>
            </a:r>
          </a:p>
        </p:txBody>
      </p:sp>
      <p:pic>
        <p:nvPicPr>
          <p:cNvPr id="15" name="Graphic 14" descr="Stopwatch 75% with solid fill">
            <a:extLst>
              <a:ext uri="{FF2B5EF4-FFF2-40B4-BE49-F238E27FC236}">
                <a16:creationId xmlns:a16="http://schemas.microsoft.com/office/drawing/2014/main" id="{16D10049-608F-36D4-5A83-DD1F52473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8D5C4D72-612D-FD33-2BAE-B254C9B4D65F}"/>
              </a:ext>
            </a:extLst>
          </p:cNvPr>
          <p:cNvCxnSpPr>
            <a:cxnSpLocks/>
          </p:cNvCxnSpPr>
          <p:nvPr/>
        </p:nvCxnSpPr>
        <p:spPr>
          <a:xfrm>
            <a:off x="984238" y="3567649"/>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C66AE30D-93C7-E92B-4FB5-4F07BF5377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5241509E-63E8-6020-20ED-F735B958FF9B}"/>
              </a:ext>
            </a:extLst>
          </p:cNvPr>
          <p:cNvSpPr txBox="1"/>
          <p:nvPr/>
        </p:nvSpPr>
        <p:spPr>
          <a:xfrm>
            <a:off x="5576527" y="14925"/>
            <a:ext cx="6615474" cy="923330"/>
          </a:xfrm>
          <a:prstGeom prst="rect">
            <a:avLst/>
          </a:prstGeom>
          <a:noFill/>
        </p:spPr>
        <p:txBody>
          <a:bodyPr wrap="square" rtlCol="0">
            <a:spAutoFit/>
          </a:bodyPr>
          <a:lstStyle/>
          <a:p>
            <a:pPr algn="ctr"/>
            <a:r>
              <a:rPr lang="en-US" sz="5400" b="1" dirty="0" err="1"/>
              <a:t>Jilsah</a:t>
            </a:r>
            <a:endParaRPr lang="en-US" sz="5400" b="1" dirty="0"/>
          </a:p>
        </p:txBody>
      </p:sp>
      <p:sp>
        <p:nvSpPr>
          <p:cNvPr id="8" name="TextBox 7">
            <a:extLst>
              <a:ext uri="{FF2B5EF4-FFF2-40B4-BE49-F238E27FC236}">
                <a16:creationId xmlns:a16="http://schemas.microsoft.com/office/drawing/2014/main" id="{CC8FF44E-EF7F-69DA-88B1-0A1C16F9219C}"/>
              </a:ext>
            </a:extLst>
          </p:cNvPr>
          <p:cNvSpPr txBox="1"/>
          <p:nvPr/>
        </p:nvSpPr>
        <p:spPr>
          <a:xfrm>
            <a:off x="5626464" y="984443"/>
            <a:ext cx="6615475" cy="1384995"/>
          </a:xfrm>
          <a:prstGeom prst="rect">
            <a:avLst/>
          </a:prstGeom>
          <a:noFill/>
        </p:spPr>
        <p:txBody>
          <a:bodyPr wrap="square">
            <a:spAutoFit/>
          </a:bodyPr>
          <a:lstStyle/>
          <a:p>
            <a:pPr algn="ctr"/>
            <a:r>
              <a:rPr lang="ur-PK" sz="4200" dirty="0">
                <a:latin typeface="noorehuda" panose="02000500000000020004" pitchFamily="2" charset="-78"/>
                <a:cs typeface="noorehuda" panose="02000500000000020004" pitchFamily="2" charset="-78"/>
              </a:rPr>
              <a:t>رَبِّ اغۡفِرۡ لِیۡ وَ ارۡحَمۡنِیۡ وَاھۡدِنِیۡ وَعَافِنِیۡ وَاجۡبُرۡنِیۡ وَارۡزُقۡنِیۡ وَارۡفَعۡنِیۡ</a:t>
            </a:r>
            <a:endParaRPr lang="ar-SA" sz="42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35975B3B-142B-499A-5E2D-470E5F66D4A6}"/>
              </a:ext>
            </a:extLst>
          </p:cNvPr>
          <p:cNvSpPr txBox="1"/>
          <p:nvPr/>
        </p:nvSpPr>
        <p:spPr>
          <a:xfrm>
            <a:off x="5901425" y="3127577"/>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112A375C-6C95-AAA9-B29A-CA250A3D0B78}"/>
              </a:ext>
            </a:extLst>
          </p:cNvPr>
          <p:cNvSpPr txBox="1"/>
          <p:nvPr/>
        </p:nvSpPr>
        <p:spPr>
          <a:xfrm>
            <a:off x="6688046" y="3376029"/>
            <a:ext cx="5112067" cy="1705275"/>
          </a:xfrm>
          <a:prstGeom prst="rect">
            <a:avLst/>
          </a:prstGeom>
          <a:noFill/>
        </p:spPr>
        <p:txBody>
          <a:bodyPr wrap="square">
            <a:spAutoFit/>
          </a:bodyPr>
          <a:lstStyle/>
          <a:p>
            <a:pPr algn="ctr" rtl="0" fontAlgn="base">
              <a:lnSpc>
                <a:spcPct val="150000"/>
              </a:lnSpc>
            </a:pPr>
            <a:r>
              <a:rPr lang="en-GB" b="0" i="0" u="none" strike="noStrike" dirty="0">
                <a:effectLst/>
              </a:rPr>
              <a:t>O my Lord, forgive me and have mercy on me and guide me and keep me in good health, and make good my shortcomings and provide for me and raise me up.</a:t>
            </a:r>
            <a:endParaRPr lang="en-US" b="0" i="0" u="none" strike="noStrike" dirty="0">
              <a:effectLst/>
            </a:endParaRPr>
          </a:p>
        </p:txBody>
      </p:sp>
      <p:graphicFrame>
        <p:nvGraphicFramePr>
          <p:cNvPr id="13" name="Table 12">
            <a:extLst>
              <a:ext uri="{FF2B5EF4-FFF2-40B4-BE49-F238E27FC236}">
                <a16:creationId xmlns:a16="http://schemas.microsoft.com/office/drawing/2014/main" id="{F4F7EFF1-F933-CCD0-7456-3AF0DB814CAD}"/>
              </a:ext>
            </a:extLst>
          </p:cNvPr>
          <p:cNvGraphicFramePr>
            <a:graphicFrameLocks noGrp="1"/>
          </p:cNvGraphicFramePr>
          <p:nvPr>
            <p:extLst>
              <p:ext uri="{D42A27DB-BD31-4B8C-83A1-F6EECF244321}">
                <p14:modId xmlns:p14="http://schemas.microsoft.com/office/powerpoint/2010/main" val="1218002868"/>
              </p:ext>
            </p:extLst>
          </p:nvPr>
        </p:nvGraphicFramePr>
        <p:xfrm>
          <a:off x="5702157" y="5166186"/>
          <a:ext cx="6328880" cy="1512504"/>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rPr>
                        <a:t>وَاھۡدِنِیۡ</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وَارۡحَمۡنِیۡ </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اغۡفِرۡلِیۡ</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رَبِّ</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2000" b="1" dirty="0">
                          <a:latin typeface="Garamond" panose="02020404030301010803" pitchFamily="18" charset="0"/>
                        </a:rPr>
                        <a:t>And guide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 have mercy on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Forgive 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Garamond" panose="02020404030301010803" pitchFamily="18" charset="0"/>
                        </a:rPr>
                        <a:t>O my Lord</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E7A8A99A-94D8-768D-99BC-4F7C747079EA}"/>
              </a:ext>
            </a:extLst>
          </p:cNvPr>
          <p:cNvSpPr txBox="1"/>
          <p:nvPr/>
        </p:nvSpPr>
        <p:spPr>
          <a:xfrm>
            <a:off x="5558859" y="2223258"/>
            <a:ext cx="6615475" cy="830997"/>
          </a:xfrm>
          <a:prstGeom prst="rect">
            <a:avLst/>
          </a:prstGeom>
          <a:noFill/>
        </p:spPr>
        <p:txBody>
          <a:bodyPr wrap="square">
            <a:spAutoFit/>
          </a:bodyPr>
          <a:lstStyle/>
          <a:p>
            <a:pPr algn="ctr"/>
            <a:r>
              <a:rPr lang="en-US" sz="2400" i="1" dirty="0" err="1"/>
              <a:t>Rabbighfirli</a:t>
            </a:r>
            <a:r>
              <a:rPr lang="en-US" sz="2400" i="1" dirty="0"/>
              <a:t> </a:t>
            </a:r>
            <a:r>
              <a:rPr lang="en-US" sz="2400" i="1" dirty="0" err="1"/>
              <a:t>warhamni</a:t>
            </a:r>
            <a:r>
              <a:rPr lang="en-US" sz="2400" i="1" dirty="0"/>
              <a:t> </a:t>
            </a:r>
            <a:r>
              <a:rPr lang="en-US" sz="2400" i="1" dirty="0" err="1"/>
              <a:t>wahdini</a:t>
            </a:r>
            <a:r>
              <a:rPr lang="en-US" sz="2400" i="1" dirty="0"/>
              <a:t> </a:t>
            </a:r>
            <a:r>
              <a:rPr lang="en-US" sz="2400" i="1" dirty="0" err="1"/>
              <a:t>wa</a:t>
            </a:r>
            <a:r>
              <a:rPr lang="en-US" sz="2400" i="1" dirty="0"/>
              <a:t> </a:t>
            </a:r>
            <a:r>
              <a:rPr lang="en-US" sz="2400" i="1" dirty="0" err="1"/>
              <a:t>afini</a:t>
            </a:r>
            <a:r>
              <a:rPr lang="en-US" sz="2400" i="1" dirty="0"/>
              <a:t> </a:t>
            </a:r>
            <a:r>
              <a:rPr lang="en-US" sz="2400" i="1" dirty="0" err="1"/>
              <a:t>wajburni</a:t>
            </a:r>
            <a:r>
              <a:rPr lang="en-US" sz="2400" i="1" dirty="0"/>
              <a:t> </a:t>
            </a:r>
            <a:r>
              <a:rPr lang="en-US" sz="2400" i="1" dirty="0" err="1"/>
              <a:t>warzuqni</a:t>
            </a:r>
            <a:r>
              <a:rPr lang="en-US" sz="2400" i="1" dirty="0"/>
              <a:t> </a:t>
            </a:r>
            <a:r>
              <a:rPr lang="en-US" sz="2400" i="1" dirty="0" err="1"/>
              <a:t>warfani</a:t>
            </a:r>
            <a:r>
              <a:rPr lang="en-US" sz="2400" i="1" dirty="0"/>
              <a:t>.</a:t>
            </a:r>
            <a:endParaRPr lang="en-GB" i="1" dirty="0"/>
          </a:p>
        </p:txBody>
      </p:sp>
      <p:pic>
        <p:nvPicPr>
          <p:cNvPr id="12" name="Picture 11">
            <a:extLst>
              <a:ext uri="{FF2B5EF4-FFF2-40B4-BE49-F238E27FC236}">
                <a16:creationId xmlns:a16="http://schemas.microsoft.com/office/drawing/2014/main" id="{F8812FEA-9427-64A5-EC6A-95F68C412F32}"/>
              </a:ext>
            </a:extLst>
          </p:cNvPr>
          <p:cNvPicPr>
            <a:picLocks noChangeAspect="1"/>
          </p:cNvPicPr>
          <p:nvPr/>
        </p:nvPicPr>
        <p:blipFill>
          <a:blip r:embed="rId7"/>
          <a:stretch>
            <a:fillRect/>
          </a:stretch>
        </p:blipFill>
        <p:spPr>
          <a:xfrm>
            <a:off x="5702158" y="2868771"/>
            <a:ext cx="962811" cy="2139579"/>
          </a:xfrm>
          <a:prstGeom prst="rect">
            <a:avLst/>
          </a:prstGeom>
        </p:spPr>
      </p:pic>
    </p:spTree>
    <p:extLst>
      <p:ext uri="{BB962C8B-B14F-4D97-AF65-F5344CB8AC3E}">
        <p14:creationId xmlns:p14="http://schemas.microsoft.com/office/powerpoint/2010/main" val="363272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E9C4C78-3740-EC41-5932-0BC69F08B10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6A25EC3-29AF-1179-0D5B-C7F9BB2B1ABB}"/>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6C2F11F4-F6A0-FCE3-956A-2E6A8D506290}"/>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AA08752C-E944-D10F-28BA-2F028B264F90}"/>
              </a:ext>
            </a:extLst>
          </p:cNvPr>
          <p:cNvSpPr txBox="1"/>
          <p:nvPr/>
        </p:nvSpPr>
        <p:spPr>
          <a:xfrm>
            <a:off x="165134" y="2761973"/>
            <a:ext cx="5025276" cy="523220"/>
          </a:xfrm>
          <a:prstGeom prst="rect">
            <a:avLst/>
          </a:prstGeom>
          <a:noFill/>
        </p:spPr>
        <p:txBody>
          <a:bodyPr wrap="square">
            <a:spAutoFit/>
          </a:bodyPr>
          <a:lstStyle/>
          <a:p>
            <a:pPr algn="ctr"/>
            <a:r>
              <a:rPr lang="en-GB" sz="2800" b="1" dirty="0">
                <a:solidFill>
                  <a:schemeClr val="bg1"/>
                </a:solidFill>
                <a:latin typeface="Garamond" panose="02020404030301010803" pitchFamily="18" charset="0"/>
                <a:cs typeface="Apple Chancery" panose="03020702040506060504" pitchFamily="66" charset="-79"/>
              </a:rPr>
              <a:t>Lets Recap a part of our </a:t>
            </a:r>
            <a:r>
              <a:rPr lang="en-GB" sz="2800" b="1" dirty="0" err="1">
                <a:solidFill>
                  <a:schemeClr val="bg1"/>
                </a:solidFill>
                <a:latin typeface="Garamond" panose="02020404030301010803" pitchFamily="18" charset="0"/>
                <a:cs typeface="Apple Chancery" panose="03020702040506060504" pitchFamily="66" charset="-79"/>
              </a:rPr>
              <a:t>Salat</a:t>
            </a:r>
            <a:r>
              <a:rPr lang="en-GB" sz="2800" b="1" dirty="0">
                <a:solidFill>
                  <a:schemeClr val="bg1"/>
                </a:solidFill>
                <a:latin typeface="Garamond" panose="02020404030301010803" pitchFamily="18" charset="0"/>
                <a:cs typeface="Apple Chancery" panose="03020702040506060504" pitchFamily="66" charset="-79"/>
              </a:rPr>
              <a:t>!</a:t>
            </a:r>
            <a:endParaRPr lang="en-US" sz="2800" b="1" dirty="0">
              <a:solidFill>
                <a:schemeClr val="bg1"/>
              </a:solidFill>
              <a:latin typeface="Garamond" panose="02020404030301010803"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1A98B5AF-0DBA-FAC1-83E5-9E260A48D421}"/>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a:solidFill>
                  <a:schemeClr val="bg1"/>
                </a:solidFill>
                <a:latin typeface="Garamond" panose="02020404030301010803" pitchFamily="18" charset="0"/>
                <a:cs typeface="Apple Chancery" panose="03020702040506060504" pitchFamily="66" charset="-79"/>
              </a:rPr>
              <a:t>Durood</a:t>
            </a:r>
          </a:p>
        </p:txBody>
      </p:sp>
      <p:pic>
        <p:nvPicPr>
          <p:cNvPr id="15" name="Graphic 14" descr="Stopwatch 75% with solid fill">
            <a:extLst>
              <a:ext uri="{FF2B5EF4-FFF2-40B4-BE49-F238E27FC236}">
                <a16:creationId xmlns:a16="http://schemas.microsoft.com/office/drawing/2014/main" id="{50C20781-8203-2762-4E5D-2D1358740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74D7A03-ECDE-8F8F-BCB5-95A8BBD4690B}"/>
              </a:ext>
            </a:extLst>
          </p:cNvPr>
          <p:cNvCxnSpPr>
            <a:cxnSpLocks/>
          </p:cNvCxnSpPr>
          <p:nvPr/>
        </p:nvCxnSpPr>
        <p:spPr>
          <a:xfrm>
            <a:off x="984238" y="3567649"/>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76891496-80AE-B04E-180E-F175F43CF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FA1A3B0-84FC-029D-A2E9-D69994DEC23A}"/>
              </a:ext>
            </a:extLst>
          </p:cNvPr>
          <p:cNvSpPr txBox="1"/>
          <p:nvPr/>
        </p:nvSpPr>
        <p:spPr>
          <a:xfrm>
            <a:off x="5576527" y="14925"/>
            <a:ext cx="6615474" cy="923330"/>
          </a:xfrm>
          <a:prstGeom prst="rect">
            <a:avLst/>
          </a:prstGeom>
          <a:noFill/>
        </p:spPr>
        <p:txBody>
          <a:bodyPr wrap="square" rtlCol="0">
            <a:spAutoFit/>
          </a:bodyPr>
          <a:lstStyle/>
          <a:p>
            <a:pPr algn="ctr"/>
            <a:r>
              <a:rPr lang="en-US" sz="5400" b="1" dirty="0" err="1"/>
              <a:t>Jilsah</a:t>
            </a:r>
            <a:endParaRPr lang="en-US" sz="5400" b="1" dirty="0"/>
          </a:p>
        </p:txBody>
      </p:sp>
      <p:sp>
        <p:nvSpPr>
          <p:cNvPr id="8" name="TextBox 7">
            <a:extLst>
              <a:ext uri="{FF2B5EF4-FFF2-40B4-BE49-F238E27FC236}">
                <a16:creationId xmlns:a16="http://schemas.microsoft.com/office/drawing/2014/main" id="{99F7847B-508A-EB76-6D8C-C5A5D086E7BC}"/>
              </a:ext>
            </a:extLst>
          </p:cNvPr>
          <p:cNvSpPr txBox="1"/>
          <p:nvPr/>
        </p:nvSpPr>
        <p:spPr>
          <a:xfrm>
            <a:off x="5626464" y="984443"/>
            <a:ext cx="6615475" cy="1384995"/>
          </a:xfrm>
          <a:prstGeom prst="rect">
            <a:avLst/>
          </a:prstGeom>
          <a:noFill/>
        </p:spPr>
        <p:txBody>
          <a:bodyPr wrap="square">
            <a:spAutoFit/>
          </a:bodyPr>
          <a:lstStyle/>
          <a:p>
            <a:pPr algn="ctr"/>
            <a:r>
              <a:rPr lang="ur-PK" sz="4200" dirty="0">
                <a:latin typeface="noorehuda" panose="02000500000000020004" pitchFamily="2" charset="-78"/>
                <a:cs typeface="noorehuda" panose="02000500000000020004" pitchFamily="2" charset="-78"/>
              </a:rPr>
              <a:t>رَبِّ اغۡفِرۡ لِیۡ وَ ارۡحَمۡنِیۡ وَاھۡدِنِیۡ وَعَافِنِیۡ وَاجۡبُرۡنِیۡ وَارۡزُقۡنِیۡ وَارۡفَعۡنِیۡ</a:t>
            </a:r>
            <a:endParaRPr lang="ar-SA" sz="4200" dirty="0">
              <a:latin typeface="noorehuda" panose="02000500000000020004" pitchFamily="2" charset="-78"/>
              <a:cs typeface="noorehuda" panose="02000500000000020004" pitchFamily="2" charset="-78"/>
            </a:endParaRPr>
          </a:p>
        </p:txBody>
      </p:sp>
      <p:sp>
        <p:nvSpPr>
          <p:cNvPr id="9" name="TextBox 8">
            <a:extLst>
              <a:ext uri="{FF2B5EF4-FFF2-40B4-BE49-F238E27FC236}">
                <a16:creationId xmlns:a16="http://schemas.microsoft.com/office/drawing/2014/main" id="{375FFFDF-02AA-59D1-4643-C67AB3C6CC83}"/>
              </a:ext>
            </a:extLst>
          </p:cNvPr>
          <p:cNvSpPr txBox="1"/>
          <p:nvPr/>
        </p:nvSpPr>
        <p:spPr>
          <a:xfrm>
            <a:off x="5901425" y="3127577"/>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CBBC4768-FAF5-F65A-39E0-53B47AEC9B90}"/>
              </a:ext>
            </a:extLst>
          </p:cNvPr>
          <p:cNvSpPr txBox="1"/>
          <p:nvPr/>
        </p:nvSpPr>
        <p:spPr>
          <a:xfrm>
            <a:off x="6688046" y="3376029"/>
            <a:ext cx="5112067" cy="1705275"/>
          </a:xfrm>
          <a:prstGeom prst="rect">
            <a:avLst/>
          </a:prstGeom>
          <a:noFill/>
        </p:spPr>
        <p:txBody>
          <a:bodyPr wrap="square">
            <a:spAutoFit/>
          </a:bodyPr>
          <a:lstStyle/>
          <a:p>
            <a:pPr algn="ctr" rtl="0" fontAlgn="base">
              <a:lnSpc>
                <a:spcPct val="150000"/>
              </a:lnSpc>
            </a:pPr>
            <a:r>
              <a:rPr lang="en-GB" b="0" i="0" u="none" strike="noStrike" dirty="0">
                <a:effectLst/>
              </a:rPr>
              <a:t>O my Lord, forgive me and have mercy on me and guide me and keep me in good health, and make good my shortcomings and provide for me and raise me up.</a:t>
            </a:r>
            <a:endParaRPr lang="en-US" b="0" i="0" u="none" strike="noStrike" dirty="0">
              <a:effectLst/>
            </a:endParaRPr>
          </a:p>
        </p:txBody>
      </p:sp>
      <p:graphicFrame>
        <p:nvGraphicFramePr>
          <p:cNvPr id="13" name="Table 12">
            <a:extLst>
              <a:ext uri="{FF2B5EF4-FFF2-40B4-BE49-F238E27FC236}">
                <a16:creationId xmlns:a16="http://schemas.microsoft.com/office/drawing/2014/main" id="{EFC9D053-6566-543D-5E16-A986A46C7C44}"/>
              </a:ext>
            </a:extLst>
          </p:cNvPr>
          <p:cNvGraphicFramePr>
            <a:graphicFrameLocks noGrp="1"/>
          </p:cNvGraphicFramePr>
          <p:nvPr>
            <p:extLst>
              <p:ext uri="{D42A27DB-BD31-4B8C-83A1-F6EECF244321}">
                <p14:modId xmlns:p14="http://schemas.microsoft.com/office/powerpoint/2010/main" val="1148823423"/>
              </p:ext>
            </p:extLst>
          </p:nvPr>
        </p:nvGraphicFramePr>
        <p:xfrm>
          <a:off x="5702157" y="5166186"/>
          <a:ext cx="6328880" cy="1762092"/>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756252">
                <a:tc>
                  <a:txBody>
                    <a:bodyPr/>
                    <a:lstStyle/>
                    <a:p>
                      <a:pPr algn="ctr"/>
                      <a:r>
                        <a:rPr lang="ur-PK" sz="3200" dirty="0">
                          <a:solidFill>
                            <a:schemeClr val="tx1"/>
                          </a:solidFill>
                        </a:rPr>
                        <a:t>وَارۡفَعۡنِیۡ</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وَارۡزُقۡنِیۡ </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وَاجۡبُرۡنِیۡ</a:t>
                      </a:r>
                      <a:endParaRPr lang="en-GB" sz="3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rPr>
                        <a:t>وَعَافِنِیۡ</a:t>
                      </a:r>
                      <a:endParaRPr lang="en-GB"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756252">
                <a:tc>
                  <a:txBody>
                    <a:bodyPr/>
                    <a:lstStyle/>
                    <a:p>
                      <a:pPr algn="ctr"/>
                      <a:r>
                        <a:rPr lang="en-GB" sz="2000" b="1" dirty="0">
                          <a:latin typeface="Garamond" panose="02020404030301010803" pitchFamily="18" charset="0"/>
                        </a:rPr>
                        <a:t>And raise me 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 provide for 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b="1" dirty="0">
                          <a:latin typeface="Garamond" panose="02020404030301010803" pitchFamily="18" charset="0"/>
                        </a:rPr>
                        <a:t>And make good my shortcomings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Garamond" panose="02020404030301010803" pitchFamily="18" charset="0"/>
                        </a:rPr>
                        <a:t>And keep me in good health</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4" name="TextBox 13">
            <a:extLst>
              <a:ext uri="{FF2B5EF4-FFF2-40B4-BE49-F238E27FC236}">
                <a16:creationId xmlns:a16="http://schemas.microsoft.com/office/drawing/2014/main" id="{4D6D3828-C415-C6C8-C2D1-64273962B4D1}"/>
              </a:ext>
            </a:extLst>
          </p:cNvPr>
          <p:cNvSpPr txBox="1"/>
          <p:nvPr/>
        </p:nvSpPr>
        <p:spPr>
          <a:xfrm>
            <a:off x="5558859" y="2223258"/>
            <a:ext cx="6615475" cy="830997"/>
          </a:xfrm>
          <a:prstGeom prst="rect">
            <a:avLst/>
          </a:prstGeom>
          <a:noFill/>
        </p:spPr>
        <p:txBody>
          <a:bodyPr wrap="square">
            <a:spAutoFit/>
          </a:bodyPr>
          <a:lstStyle/>
          <a:p>
            <a:pPr algn="ctr"/>
            <a:r>
              <a:rPr lang="en-US" sz="2400" i="1" dirty="0" err="1"/>
              <a:t>Rabbighfirli</a:t>
            </a:r>
            <a:r>
              <a:rPr lang="en-US" sz="2400" i="1" dirty="0"/>
              <a:t> </a:t>
            </a:r>
            <a:r>
              <a:rPr lang="en-US" sz="2400" i="1" dirty="0" err="1"/>
              <a:t>warhamni</a:t>
            </a:r>
            <a:r>
              <a:rPr lang="en-US" sz="2400" i="1" dirty="0"/>
              <a:t> </a:t>
            </a:r>
            <a:r>
              <a:rPr lang="en-US" sz="2400" i="1" dirty="0" err="1"/>
              <a:t>wahdini</a:t>
            </a:r>
            <a:r>
              <a:rPr lang="en-US" sz="2400" i="1" dirty="0"/>
              <a:t> </a:t>
            </a:r>
            <a:r>
              <a:rPr lang="en-US" sz="2400" i="1" dirty="0" err="1"/>
              <a:t>wa</a:t>
            </a:r>
            <a:r>
              <a:rPr lang="en-US" sz="2400" i="1" dirty="0"/>
              <a:t> </a:t>
            </a:r>
            <a:r>
              <a:rPr lang="en-US" sz="2400" i="1" dirty="0" err="1"/>
              <a:t>afini</a:t>
            </a:r>
            <a:r>
              <a:rPr lang="en-US" sz="2400" i="1" dirty="0"/>
              <a:t> </a:t>
            </a:r>
            <a:r>
              <a:rPr lang="en-US" sz="2400" i="1" dirty="0" err="1"/>
              <a:t>wajburni</a:t>
            </a:r>
            <a:r>
              <a:rPr lang="en-US" sz="2400" i="1" dirty="0"/>
              <a:t> </a:t>
            </a:r>
            <a:r>
              <a:rPr lang="en-US" sz="2400" i="1" dirty="0" err="1"/>
              <a:t>warzuqni</a:t>
            </a:r>
            <a:r>
              <a:rPr lang="en-US" sz="2400" i="1" dirty="0"/>
              <a:t> </a:t>
            </a:r>
            <a:r>
              <a:rPr lang="en-US" sz="2400" i="1" dirty="0" err="1"/>
              <a:t>warfani</a:t>
            </a:r>
            <a:r>
              <a:rPr lang="en-US" sz="2400" i="1" dirty="0"/>
              <a:t>.</a:t>
            </a:r>
            <a:endParaRPr lang="en-GB" i="1" dirty="0"/>
          </a:p>
        </p:txBody>
      </p:sp>
      <p:pic>
        <p:nvPicPr>
          <p:cNvPr id="12" name="Picture 11">
            <a:extLst>
              <a:ext uri="{FF2B5EF4-FFF2-40B4-BE49-F238E27FC236}">
                <a16:creationId xmlns:a16="http://schemas.microsoft.com/office/drawing/2014/main" id="{92CC1C1A-CC83-C2D1-78D5-E6106FF4AF7E}"/>
              </a:ext>
            </a:extLst>
          </p:cNvPr>
          <p:cNvPicPr>
            <a:picLocks noChangeAspect="1"/>
          </p:cNvPicPr>
          <p:nvPr/>
        </p:nvPicPr>
        <p:blipFill>
          <a:blip r:embed="rId7"/>
          <a:stretch>
            <a:fillRect/>
          </a:stretch>
        </p:blipFill>
        <p:spPr>
          <a:xfrm>
            <a:off x="5702158" y="2868771"/>
            <a:ext cx="962811" cy="2139579"/>
          </a:xfrm>
          <a:prstGeom prst="rect">
            <a:avLst/>
          </a:prstGeom>
        </p:spPr>
      </p:pic>
    </p:spTree>
    <p:extLst>
      <p:ext uri="{BB962C8B-B14F-4D97-AF65-F5344CB8AC3E}">
        <p14:creationId xmlns:p14="http://schemas.microsoft.com/office/powerpoint/2010/main" val="2410595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631216"/>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a:t>
            </a:r>
            <a:r>
              <a:rPr lang="en-GB" sz="3600" b="1" dirty="0">
                <a:solidFill>
                  <a:schemeClr val="bg1"/>
                </a:solidFill>
                <a:latin typeface="Garamond" panose="02020404030301010803" pitchFamily="18" charset="0"/>
                <a:cs typeface="Jameel Noori Nastaleeq" panose="02000503000000000004" pitchFamily="2" charset="-78"/>
              </a:rPr>
              <a:t>20</a:t>
            </a:r>
            <a:r>
              <a:rPr lang="en-GB" sz="3600" b="1" u="none" strike="noStrike" baseline="30000" dirty="0">
                <a:solidFill>
                  <a:schemeClr val="bg1"/>
                </a:solidFill>
                <a:latin typeface="Garamond" panose="02020404030301010803" pitchFamily="18" charset="0"/>
                <a:cs typeface="Jameel Noori Nastaleeq" panose="02000503000000000004" pitchFamily="2" charset="-78"/>
              </a:rPr>
              <a:t>th</a:t>
            </a:r>
            <a:r>
              <a:rPr lang="en-GB" sz="3600" b="1" u="none" strike="noStrike" dirty="0">
                <a:solidFill>
                  <a:schemeClr val="bg1"/>
                </a:solidFill>
                <a:latin typeface="Garamond" panose="02020404030301010803" pitchFamily="18" charset="0"/>
                <a:cs typeface="Jameel Noori Nastaleeq" panose="02000503000000000004" pitchFamily="2" charset="-78"/>
              </a:rPr>
              <a:t> February</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120976" y="982895"/>
            <a:ext cx="4826157" cy="4592133"/>
          </a:xfrm>
          <a:prstGeom prst="rect">
            <a:avLst/>
          </a:prstGeom>
        </p:spPr>
      </p:pic>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894942" y="982895"/>
            <a:ext cx="4402114" cy="4783009"/>
          </a:xfrm>
          <a:prstGeom prst="rect">
            <a:avLst/>
          </a:prstGeom>
        </p:spPr>
      </p:pic>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982896"/>
            <a:ext cx="4402114" cy="4592133"/>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297341" y="1578950"/>
            <a:ext cx="3656391" cy="2763000"/>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Prophecy of Musleh Maud</a:t>
            </a:r>
            <a:r>
              <a:rPr lang="en-GB" sz="2000" b="1" kern="100" baseline="30000" dirty="0">
                <a:effectLst/>
                <a:latin typeface="Aptos" panose="020B0004020202020204" pitchFamily="34" charset="0"/>
                <a:ea typeface="Aptos" panose="020B0004020202020204" pitchFamily="34" charset="0"/>
                <a:cs typeface="Arial" panose="020B0604020202020204" pitchFamily="34" charset="0"/>
              </a:rPr>
              <a:t>ra</a:t>
            </a:r>
            <a:endParaRPr lang="en-GB" sz="2000" b="1" kern="100" dirty="0">
              <a:effectLst/>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During his 40-day retreat in Hoshiarpur, Allah gave the Promised </a:t>
            </a:r>
            <a:r>
              <a:rPr lang="en-US" kern="100" dirty="0" err="1">
                <a:latin typeface="Aptos" panose="020B0004020202020204" pitchFamily="34" charset="0"/>
                <a:ea typeface="Aptos" panose="020B0004020202020204" pitchFamily="34" charset="0"/>
                <a:cs typeface="Arial" panose="020B0604020202020204" pitchFamily="34" charset="0"/>
              </a:rPr>
              <a:t>Messiah</a:t>
            </a:r>
            <a:r>
              <a:rPr lang="en-US" kern="100" baseline="30000" dirty="0" err="1">
                <a:latin typeface="Aptos" panose="020B0004020202020204" pitchFamily="34" charset="0"/>
                <a:ea typeface="Aptos" panose="020B0004020202020204" pitchFamily="34" charset="0"/>
                <a:cs typeface="Arial" panose="020B0604020202020204" pitchFamily="34" charset="0"/>
              </a:rPr>
              <a:t>as</a:t>
            </a:r>
            <a:r>
              <a:rPr lang="en-US" kern="100" dirty="0">
                <a:latin typeface="Aptos" panose="020B0004020202020204" pitchFamily="34" charset="0"/>
                <a:ea typeface="Aptos" panose="020B0004020202020204" pitchFamily="34" charset="0"/>
                <a:cs typeface="Arial" panose="020B0604020202020204" pitchFamily="34" charset="0"/>
              </a:rPr>
              <a:t> special blessings, spoke to him, and gave the prophecy of the Promised Son, which was fulfilled in Mirza </a:t>
            </a:r>
            <a:r>
              <a:rPr lang="en-US" kern="100" dirty="0" err="1">
                <a:latin typeface="Aptos" panose="020B0004020202020204" pitchFamily="34" charset="0"/>
                <a:ea typeface="Aptos" panose="020B0004020202020204" pitchFamily="34" charset="0"/>
                <a:cs typeface="Arial" panose="020B0604020202020204" pitchFamily="34" charset="0"/>
              </a:rPr>
              <a:t>Bashiruddin</a:t>
            </a:r>
            <a:r>
              <a:rPr lang="en-US" kern="100" dirty="0">
                <a:latin typeface="Aptos" panose="020B0004020202020204" pitchFamily="34" charset="0"/>
                <a:ea typeface="Aptos" panose="020B0004020202020204" pitchFamily="34" charset="0"/>
                <a:cs typeface="Arial" panose="020B0604020202020204" pitchFamily="34" charset="0"/>
              </a:rPr>
              <a:t> Mahmud </a:t>
            </a:r>
            <a:r>
              <a:rPr lang="en-US" kern="100" dirty="0" err="1">
                <a:latin typeface="Aptos" panose="020B0004020202020204" pitchFamily="34" charset="0"/>
                <a:ea typeface="Aptos" panose="020B0004020202020204" pitchFamily="34" charset="0"/>
                <a:cs typeface="Arial" panose="020B0604020202020204" pitchFamily="34" charset="0"/>
              </a:rPr>
              <a:t>Ahmad</a:t>
            </a:r>
            <a:r>
              <a:rPr lang="en-US" kern="100" baseline="30000" dirty="0" err="1">
                <a:latin typeface="Aptos" panose="020B0004020202020204" pitchFamily="34" charset="0"/>
                <a:ea typeface="Aptos" panose="020B0004020202020204" pitchFamily="34" charset="0"/>
                <a:cs typeface="Arial" panose="020B0604020202020204" pitchFamily="34" charset="0"/>
              </a:rPr>
              <a:t>ra</a:t>
            </a:r>
            <a:r>
              <a:rPr lang="en-US" kern="100" dirty="0">
                <a:latin typeface="Aptos" panose="020B0004020202020204" pitchFamily="34" charset="0"/>
                <a:ea typeface="Aptos" panose="020B0004020202020204" pitchFamily="34" charset="0"/>
                <a:cs typeface="Arial" panose="020B0604020202020204" pitchFamily="34" charset="0"/>
              </a:rPr>
              <a:t>.</a:t>
            </a:r>
            <a:endParaRPr lang="en-US"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F6A33CF-073E-92AA-3265-D4F6F35ED2FE}"/>
              </a:ext>
            </a:extLst>
          </p:cNvPr>
          <p:cNvSpPr txBox="1"/>
          <p:nvPr/>
        </p:nvSpPr>
        <p:spPr>
          <a:xfrm>
            <a:off x="4290185" y="1514812"/>
            <a:ext cx="3432173" cy="3081549"/>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Divine Visions</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During his journey from Hoshiarpur, The Promised </a:t>
            </a:r>
            <a:r>
              <a:rPr lang="en-US" kern="100" dirty="0" err="1">
                <a:latin typeface="Aptos" panose="020B0004020202020204" pitchFamily="34" charset="0"/>
                <a:ea typeface="Aptos" panose="020B0004020202020204" pitchFamily="34" charset="0"/>
                <a:cs typeface="Arial" panose="020B0604020202020204" pitchFamily="34" charset="0"/>
              </a:rPr>
              <a:t>Messiah</a:t>
            </a:r>
            <a:r>
              <a:rPr lang="en-US" kern="100" baseline="30000" dirty="0" err="1">
                <a:latin typeface="Aptos" panose="020B0004020202020204" pitchFamily="34" charset="0"/>
                <a:ea typeface="Aptos" panose="020B0004020202020204" pitchFamily="34" charset="0"/>
                <a:cs typeface="Arial" panose="020B0604020202020204" pitchFamily="34" charset="0"/>
              </a:rPr>
              <a:t>as</a:t>
            </a:r>
            <a:r>
              <a:rPr lang="en-US" kern="100" dirty="0">
                <a:latin typeface="Aptos" panose="020B0004020202020204" pitchFamily="34" charset="0"/>
                <a:ea typeface="Aptos" panose="020B0004020202020204" pitchFamily="34" charset="0"/>
                <a:cs typeface="Arial" panose="020B0604020202020204" pitchFamily="34" charset="0"/>
              </a:rPr>
              <a:t> saw a saint in a vision while praying at his grave, and the saint’s appearance matched real descriptions, showing that God grants true visions to those who are very close to Him.</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5744E4-86EE-831C-64F2-CDF9CB14CFF4}"/>
              </a:ext>
            </a:extLst>
          </p:cNvPr>
          <p:cNvSpPr txBox="1"/>
          <p:nvPr/>
        </p:nvSpPr>
        <p:spPr>
          <a:xfrm>
            <a:off x="8166087" y="1591425"/>
            <a:ext cx="3485141" cy="3081549"/>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‘Guide us on the Right Path’</a:t>
            </a:r>
            <a:endParaRPr lang="en-GB" sz="2000" kern="100" dirty="0">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The companions of the Promised </a:t>
            </a:r>
            <a:r>
              <a:rPr lang="en-US" kern="100" dirty="0" err="1">
                <a:latin typeface="Aptos" panose="020B0004020202020204" pitchFamily="34" charset="0"/>
                <a:ea typeface="Aptos" panose="020B0004020202020204" pitchFamily="34" charset="0"/>
                <a:cs typeface="Arial" panose="020B0604020202020204" pitchFamily="34" charset="0"/>
              </a:rPr>
              <a:t>Messiah</a:t>
            </a:r>
            <a:r>
              <a:rPr lang="en-US" kern="100" baseline="30000" dirty="0" err="1">
                <a:latin typeface="Aptos" panose="020B0004020202020204" pitchFamily="34" charset="0"/>
                <a:ea typeface="Aptos" panose="020B0004020202020204" pitchFamily="34" charset="0"/>
                <a:cs typeface="Arial" panose="020B0604020202020204" pitchFamily="34" charset="0"/>
              </a:rPr>
              <a:t>as</a:t>
            </a:r>
            <a:r>
              <a:rPr lang="en-US" kern="100" dirty="0">
                <a:latin typeface="Aptos" panose="020B0004020202020204" pitchFamily="34" charset="0"/>
                <a:ea typeface="Aptos" panose="020B0004020202020204" pitchFamily="34" charset="0"/>
                <a:cs typeface="Arial" panose="020B0604020202020204" pitchFamily="34" charset="0"/>
              </a:rPr>
              <a:t> saw him praying late at night and repeating “Guide us to the right path,” and even when others tried to match his </a:t>
            </a:r>
            <a:r>
              <a:rPr lang="en-US" kern="100" dirty="0" err="1">
                <a:latin typeface="Aptos" panose="020B0004020202020204" pitchFamily="34" charset="0"/>
                <a:ea typeface="Aptos" panose="020B0004020202020204" pitchFamily="34" charset="0"/>
                <a:cs typeface="Arial" panose="020B0604020202020204" pitchFamily="34" charset="0"/>
              </a:rPr>
              <a:t>Tahajjud</a:t>
            </a:r>
            <a:r>
              <a:rPr lang="en-US" kern="100" dirty="0">
                <a:latin typeface="Aptos" panose="020B0004020202020204" pitchFamily="34" charset="0"/>
                <a:ea typeface="Aptos" panose="020B0004020202020204" pitchFamily="34" charset="0"/>
                <a:cs typeface="Arial" panose="020B0604020202020204" pitchFamily="34" charset="0"/>
              </a:rPr>
              <a:t> prayer, they became tired, showing his devotion and love for worship.</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3080"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3435" y="5490337"/>
            <a:ext cx="2149167" cy="1208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6260915" y="5732554"/>
            <a:ext cx="1164151" cy="116415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1092590" y="6299134"/>
            <a:ext cx="7933528" cy="400110"/>
          </a:xfrm>
          <a:prstGeom prst="rect">
            <a:avLst/>
          </a:prstGeom>
          <a:noFill/>
        </p:spPr>
        <p:txBody>
          <a:bodyPr wrap="square" rtlCol="0">
            <a:spAutoFit/>
          </a:bodyPr>
          <a:lstStyle/>
          <a:p>
            <a:r>
              <a:rPr lang="en-US" sz="20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923330"/>
          </a:xfrm>
          <a:prstGeom prst="rect">
            <a:avLst/>
          </a:prstGeom>
          <a:solidFill>
            <a:schemeClr val="accent3">
              <a:lumMod val="25000"/>
            </a:schemeClr>
          </a:solidFill>
        </p:spPr>
        <p:txBody>
          <a:bodyPr wrap="square">
            <a:spAutoFit/>
          </a:bodyPr>
          <a:lstStyle/>
          <a:p>
            <a:pPr algn="ctr"/>
            <a:r>
              <a:rPr lang="en-US" sz="5400" b="1" i="0" u="none" strike="noStrike" dirty="0">
                <a:solidFill>
                  <a:schemeClr val="bg1"/>
                </a:solidFill>
                <a:effectLst/>
                <a:latin typeface="Montserrat Medium" pitchFamily="2" charset="77"/>
              </a:rPr>
              <a:t>FRIDAY SERMON</a:t>
            </a:r>
            <a:endParaRPr lang="en-US" sz="5400" dirty="0">
              <a:solidFill>
                <a:schemeClr val="bg1"/>
              </a:solidFill>
              <a:latin typeface="Montserrat Medium" pitchFamily="2" charset="77"/>
            </a:endParaRPr>
          </a:p>
        </p:txBody>
      </p:sp>
      <p:pic>
        <p:nvPicPr>
          <p:cNvPr id="1032" name="Picture 8" descr="Muslim man praying in mosque. Ramadan ...">
            <a:extLst>
              <a:ext uri="{FF2B5EF4-FFF2-40B4-BE49-F238E27FC236}">
                <a16:creationId xmlns:a16="http://schemas.microsoft.com/office/drawing/2014/main" id="{0769B9C6-CEE9-BEC2-78B9-E5DE26EAF7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772" y="4341951"/>
            <a:ext cx="1867899" cy="16638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2,872 Quran Light Stock Video Footage ...">
            <a:extLst>
              <a:ext uri="{FF2B5EF4-FFF2-40B4-BE49-F238E27FC236}">
                <a16:creationId xmlns:a16="http://schemas.microsoft.com/office/drawing/2014/main" id="{284C20D5-B358-3AB1-62D1-9705448265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32836">
            <a:off x="9802698" y="4764740"/>
            <a:ext cx="2158764" cy="1208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Allah Images - Free Download on Freepik">
            <a:extLst>
              <a:ext uri="{FF2B5EF4-FFF2-40B4-BE49-F238E27FC236}">
                <a16:creationId xmlns:a16="http://schemas.microsoft.com/office/drawing/2014/main" id="{D38EBC3A-D97A-5A60-343A-7B65353CB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3276" y="4991496"/>
            <a:ext cx="1840305" cy="12246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48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490B-BD2E-B604-9631-31D82D44A412}"/>
            </a:ext>
          </a:extLst>
        </p:cNvPr>
        <p:cNvGrpSpPr/>
        <p:nvPr/>
      </p:nvGrpSpPr>
      <p:grpSpPr>
        <a:xfrm>
          <a:off x="0" y="0"/>
          <a:ext cx="0" cy="0"/>
          <a:chOff x="0" y="0"/>
          <a:chExt cx="0" cy="0"/>
        </a:xfrm>
      </p:grpSpPr>
      <p:pic>
        <p:nvPicPr>
          <p:cNvPr id="5122" name="Picture 2" descr="Learning by doing">
            <a:extLst>
              <a:ext uri="{FF2B5EF4-FFF2-40B4-BE49-F238E27FC236}">
                <a16:creationId xmlns:a16="http://schemas.microsoft.com/office/drawing/2014/main" id="{B16CC859-E8BE-DE67-E0B9-EAA6B355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0"/>
            <a:ext cx="10115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937ACE-809C-EF09-FEE3-FBF52C9AAA52}"/>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3" name="Graphic 2" descr="Badge 7 with solid fill">
            <a:extLst>
              <a:ext uri="{FF2B5EF4-FFF2-40B4-BE49-F238E27FC236}">
                <a16:creationId xmlns:a16="http://schemas.microsoft.com/office/drawing/2014/main" id="{65B2BB53-5E31-15AE-676C-302D2820A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 y="-87440"/>
            <a:ext cx="1207008" cy="1207008"/>
          </a:xfrm>
          <a:prstGeom prst="rect">
            <a:avLst/>
          </a:prstGeom>
        </p:spPr>
      </p:pic>
      <p:sp>
        <p:nvSpPr>
          <p:cNvPr id="8" name="TextBox 7">
            <a:extLst>
              <a:ext uri="{FF2B5EF4-FFF2-40B4-BE49-F238E27FC236}">
                <a16:creationId xmlns:a16="http://schemas.microsoft.com/office/drawing/2014/main" id="{86FB71A6-B0F6-6D50-8804-68A9F7D84DA6}"/>
              </a:ext>
            </a:extLst>
          </p:cNvPr>
          <p:cNvSpPr txBox="1"/>
          <p:nvPr/>
        </p:nvSpPr>
        <p:spPr>
          <a:xfrm>
            <a:off x="-1064811" y="2407917"/>
            <a:ext cx="6827134" cy="2123658"/>
          </a:xfrm>
          <a:prstGeom prst="rect">
            <a:avLst/>
          </a:prstGeom>
          <a:noFill/>
        </p:spPr>
        <p:txBody>
          <a:bodyPr wrap="square">
            <a:spAutoFit/>
          </a:bodyPr>
          <a:lstStyle/>
          <a:p>
            <a:pPr algn="ctr"/>
            <a:r>
              <a:rPr lang="en-US" sz="6600" b="1" dirty="0">
                <a:solidFill>
                  <a:schemeClr val="bg1"/>
                </a:solidFill>
                <a:latin typeface="Garamond" panose="02020404030301010803" pitchFamily="18" charset="0"/>
                <a:cs typeface="Apple Chancery" panose="03020702040506060504" pitchFamily="66" charset="-79"/>
              </a:rPr>
              <a:t>LEARNING</a:t>
            </a:r>
          </a:p>
          <a:p>
            <a:pPr algn="ctr"/>
            <a:r>
              <a:rPr lang="en-US" sz="6600" b="1" dirty="0">
                <a:solidFill>
                  <a:schemeClr val="bg1"/>
                </a:solidFill>
                <a:latin typeface="Garamond" panose="02020404030301010803" pitchFamily="18" charset="0"/>
                <a:cs typeface="Apple Chancery" panose="03020702040506060504" pitchFamily="66" charset="-79"/>
              </a:rPr>
              <a:t>TIME</a:t>
            </a:r>
          </a:p>
        </p:txBody>
      </p:sp>
      <p:cxnSp>
        <p:nvCxnSpPr>
          <p:cNvPr id="9" name="Straight Connector 8">
            <a:extLst>
              <a:ext uri="{FF2B5EF4-FFF2-40B4-BE49-F238E27FC236}">
                <a16:creationId xmlns:a16="http://schemas.microsoft.com/office/drawing/2014/main" id="{EC0688A8-4D80-7B4D-00CA-3EEB6AA8C069}"/>
              </a:ext>
            </a:extLst>
          </p:cNvPr>
          <p:cNvCxnSpPr/>
          <p:nvPr/>
        </p:nvCxnSpPr>
        <p:spPr>
          <a:xfrm>
            <a:off x="1327200" y="34593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descr="Books with solid fill">
            <a:extLst>
              <a:ext uri="{FF2B5EF4-FFF2-40B4-BE49-F238E27FC236}">
                <a16:creationId xmlns:a16="http://schemas.microsoft.com/office/drawing/2014/main" id="{0A595241-665C-8AC0-B1A2-B11D56EC8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901" y="4735329"/>
            <a:ext cx="1771040" cy="1771040"/>
          </a:xfrm>
          <a:prstGeom prst="rect">
            <a:avLst/>
          </a:prstGeom>
        </p:spPr>
      </p:pic>
    </p:spTree>
    <p:extLst>
      <p:ext uri="{BB962C8B-B14F-4D97-AF65-F5344CB8AC3E}">
        <p14:creationId xmlns:p14="http://schemas.microsoft.com/office/powerpoint/2010/main" val="133768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24940DA-C35F-E3B0-82B0-7C20BA7F16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280F8E-688F-7C5F-E726-D4688865C88C}"/>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AF850DE7-BFD4-3183-605F-ADB9560F79FB}"/>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893F566C-A982-6E37-99BD-19A862263736}"/>
              </a:ext>
            </a:extLst>
          </p:cNvPr>
          <p:cNvSpPr txBox="1"/>
          <p:nvPr/>
        </p:nvSpPr>
        <p:spPr>
          <a:xfrm>
            <a:off x="-161423" y="1936903"/>
            <a:ext cx="6973700" cy="1200329"/>
          </a:xfrm>
          <a:prstGeom prst="rect">
            <a:avLst/>
          </a:prstGeom>
          <a:noFill/>
        </p:spPr>
        <p:txBody>
          <a:bodyPr wrap="square">
            <a:spAutoFit/>
          </a:bodyPr>
          <a:lstStyle/>
          <a:p>
            <a:pPr algn="ctr"/>
            <a:r>
              <a:rPr lang="en-GB" sz="3600" b="1" dirty="0">
                <a:latin typeface="Garamond" panose="02020404030301010803" pitchFamily="18" charset="0"/>
              </a:rPr>
              <a:t>RAMADHAN CHALLENGE</a:t>
            </a:r>
            <a:br>
              <a:rPr lang="en-GB" sz="3600" b="1" dirty="0">
                <a:latin typeface="Garamond" panose="02020404030301010803" pitchFamily="18" charset="0"/>
              </a:rPr>
            </a:br>
            <a:r>
              <a:rPr lang="en-GB" sz="3600" b="1" dirty="0">
                <a:latin typeface="Garamond" panose="02020404030301010803" pitchFamily="18" charset="0"/>
              </a:rPr>
              <a:t> IS OUT!</a:t>
            </a:r>
          </a:p>
        </p:txBody>
      </p:sp>
      <p:sp>
        <p:nvSpPr>
          <p:cNvPr id="7" name="TextBox 6">
            <a:extLst>
              <a:ext uri="{FF2B5EF4-FFF2-40B4-BE49-F238E27FC236}">
                <a16:creationId xmlns:a16="http://schemas.microsoft.com/office/drawing/2014/main" id="{3432BF8C-BF9A-1146-6FA7-194D07717226}"/>
              </a:ext>
            </a:extLst>
          </p:cNvPr>
          <p:cNvSpPr txBox="1"/>
          <p:nvPr/>
        </p:nvSpPr>
        <p:spPr>
          <a:xfrm>
            <a:off x="330205" y="3429000"/>
            <a:ext cx="5990444" cy="2554545"/>
          </a:xfrm>
          <a:prstGeom prst="rect">
            <a:avLst/>
          </a:prstGeom>
          <a:noFill/>
        </p:spPr>
        <p:txBody>
          <a:bodyPr wrap="square">
            <a:spAutoFit/>
          </a:bodyPr>
          <a:lstStyle/>
          <a:p>
            <a:pPr algn="ctr"/>
            <a:r>
              <a:rPr lang="en-GB" sz="3200" dirty="0">
                <a:solidFill>
                  <a:srgbClr val="C00000"/>
                </a:solidFill>
                <a:latin typeface="Garamond" panose="02020404030301010803" pitchFamily="18" charset="0"/>
              </a:rPr>
              <a:t>Head over to the following website to find out how to take part!</a:t>
            </a:r>
          </a:p>
          <a:p>
            <a:pPr algn="ctr"/>
            <a:endParaRPr lang="en-GB" sz="3200" dirty="0">
              <a:solidFill>
                <a:srgbClr val="C00000"/>
              </a:solidFill>
              <a:latin typeface="Garamond" panose="02020404030301010803" pitchFamily="18" charset="0"/>
            </a:endParaRPr>
          </a:p>
          <a:p>
            <a:pPr algn="ctr"/>
            <a:r>
              <a:rPr lang="en-GB" sz="3200" dirty="0">
                <a:solidFill>
                  <a:srgbClr val="C00000"/>
                </a:solidFill>
                <a:latin typeface="Garamond" panose="02020404030301010803" pitchFamily="18" charset="0"/>
              </a:rPr>
              <a:t>https://www.atfal.org.uk/Ramadan-Challenge-2026</a:t>
            </a:r>
          </a:p>
        </p:txBody>
      </p:sp>
      <p:pic>
        <p:nvPicPr>
          <p:cNvPr id="6" name="Picture 5">
            <a:extLst>
              <a:ext uri="{FF2B5EF4-FFF2-40B4-BE49-F238E27FC236}">
                <a16:creationId xmlns:a16="http://schemas.microsoft.com/office/drawing/2014/main" id="{A4F68B32-3AEE-5B20-3AEE-F34C9E5F91A0}"/>
              </a:ext>
            </a:extLst>
          </p:cNvPr>
          <p:cNvPicPr>
            <a:picLocks noChangeAspect="1"/>
          </p:cNvPicPr>
          <p:nvPr/>
        </p:nvPicPr>
        <p:blipFill>
          <a:blip r:embed="rId3"/>
          <a:stretch>
            <a:fillRect/>
          </a:stretch>
        </p:blipFill>
        <p:spPr>
          <a:xfrm>
            <a:off x="6482880" y="2270588"/>
            <a:ext cx="5358761" cy="3776252"/>
          </a:xfrm>
          <a:prstGeom prst="rect">
            <a:avLst/>
          </a:prstGeom>
        </p:spPr>
      </p:pic>
    </p:spTree>
    <p:extLst>
      <p:ext uri="{BB962C8B-B14F-4D97-AF65-F5344CB8AC3E}">
        <p14:creationId xmlns:p14="http://schemas.microsoft.com/office/powerpoint/2010/main" val="411155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20728" y="1674674"/>
            <a:ext cx="6880511" cy="1754326"/>
          </a:xfrm>
          <a:prstGeom prst="rect">
            <a:avLst/>
          </a:prstGeom>
          <a:noFill/>
        </p:spPr>
        <p:txBody>
          <a:bodyPr wrap="square">
            <a:spAutoFit/>
          </a:bodyPr>
          <a:lstStyle/>
          <a:p>
            <a:pPr algn="ctr"/>
            <a:r>
              <a:rPr lang="en-GB" sz="5400" b="1" dirty="0">
                <a:latin typeface="Garamond" panose="02020404030301010803" pitchFamily="18" charset="0"/>
              </a:rPr>
              <a:t>National </a:t>
            </a:r>
            <a:r>
              <a:rPr lang="en-GB" sz="5400" b="1" dirty="0" err="1">
                <a:latin typeface="Garamond" panose="02020404030301010803" pitchFamily="18" charset="0"/>
              </a:rPr>
              <a:t>Atfal</a:t>
            </a:r>
            <a:r>
              <a:rPr lang="en-GB" sz="5400" b="1" dirty="0">
                <a:latin typeface="Garamond" panose="02020404030301010803" pitchFamily="18" charset="0"/>
              </a:rPr>
              <a:t> </a:t>
            </a:r>
            <a:br>
              <a:rPr lang="en-GB" sz="5400" b="1" dirty="0">
                <a:latin typeface="Garamond" panose="02020404030301010803" pitchFamily="18" charset="0"/>
              </a:rPr>
            </a:br>
            <a:r>
              <a:rPr lang="en-GB" sz="5400" b="1" dirty="0">
                <a:latin typeface="Garamond" panose="02020404030301010803" pitchFamily="18" charset="0"/>
              </a:rPr>
              <a:t>Explorers Club</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554859" y="3113800"/>
            <a:ext cx="6082549" cy="3170099"/>
          </a:xfrm>
          <a:prstGeom prst="rect">
            <a:avLst/>
          </a:prstGeom>
          <a:noFill/>
        </p:spPr>
        <p:txBody>
          <a:bodyPr wrap="square">
            <a:spAutoFit/>
          </a:bodyPr>
          <a:lstStyle/>
          <a:p>
            <a:pPr algn="ctr"/>
            <a:endParaRPr lang="en-GB" sz="4000" dirty="0">
              <a:solidFill>
                <a:srgbClr val="C00000"/>
              </a:solidFill>
              <a:latin typeface="Garamond" panose="02020404030301010803" pitchFamily="18" charset="0"/>
            </a:endParaRPr>
          </a:p>
          <a:p>
            <a:pPr algn="ctr"/>
            <a:r>
              <a:rPr lang="en-GB" sz="4000" dirty="0">
                <a:solidFill>
                  <a:srgbClr val="C00000"/>
                </a:solidFill>
                <a:latin typeface="Garamond" panose="02020404030301010803" pitchFamily="18" charset="0"/>
              </a:rPr>
              <a:t>Keep a lookout for upcoming trips!</a:t>
            </a:r>
          </a:p>
          <a:p>
            <a:pPr algn="ctr"/>
            <a:r>
              <a:rPr lang="en-GB" sz="4000" dirty="0">
                <a:solidFill>
                  <a:srgbClr val="C00000"/>
                </a:solidFill>
                <a:latin typeface="Garamond" panose="02020404030301010803" pitchFamily="18" charset="0"/>
              </a:rPr>
              <a:t>Visit: www.atfal.org.uk/atfal-travel-logs</a:t>
            </a:r>
          </a:p>
        </p:txBody>
      </p:sp>
      <p:pic>
        <p:nvPicPr>
          <p:cNvPr id="8" name="Picture 7">
            <a:extLst>
              <a:ext uri="{FF2B5EF4-FFF2-40B4-BE49-F238E27FC236}">
                <a16:creationId xmlns:a16="http://schemas.microsoft.com/office/drawing/2014/main" id="{0A985E1C-80BB-C1FD-CFC5-E991FAE8D03E}"/>
              </a:ext>
            </a:extLst>
          </p:cNvPr>
          <p:cNvPicPr>
            <a:picLocks noChangeAspect="1"/>
          </p:cNvPicPr>
          <p:nvPr/>
        </p:nvPicPr>
        <p:blipFill>
          <a:blip r:embed="rId3"/>
          <a:stretch>
            <a:fillRect/>
          </a:stretch>
        </p:blipFill>
        <p:spPr>
          <a:xfrm>
            <a:off x="7178818" y="1611239"/>
            <a:ext cx="3826018" cy="4782523"/>
          </a:xfrm>
          <a:prstGeom prst="rect">
            <a:avLst/>
          </a:prstGeom>
        </p:spPr>
      </p:pic>
    </p:spTree>
    <p:extLst>
      <p:ext uri="{BB962C8B-B14F-4D97-AF65-F5344CB8AC3E}">
        <p14:creationId xmlns:p14="http://schemas.microsoft.com/office/powerpoint/2010/main" val="71972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651920"/>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456382"/>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651920"/>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84" y="2962874"/>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510432" y="871279"/>
            <a:ext cx="5827921" cy="4846070"/>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ct val="150000"/>
              </a:lnSpc>
            </a:pPr>
            <a:r>
              <a:rPr lang="ar-SY" sz="3400" dirty="0">
                <a:solidFill>
                  <a:schemeClr val="bg1"/>
                </a:solidFill>
                <a:latin typeface="Manzoor Quranic Naskh" panose="02000500000000000000" pitchFamily="2" charset="-78"/>
                <a:cs typeface="Manzoor Quranic Naskh" panose="02000500000000000000" pitchFamily="2" charset="-78"/>
              </a:rPr>
              <a:t>یٰۤاَیُّہَا الَّذِیۡنَ اٰمَنُوۡا کُوۡنُوۡا قَوّٰمِیۡنَ لِلّٰہِ شُہَدَآءَ بِالۡقِسۡطِ  وَلَا یَجۡرِمَنَّکُمۡ شَنَاٰنُ قَوۡمٍ عَلٰۤی اَلَّا تَعۡدِلُوۡا اِعۡدِلُوۡا  ہُوَ اَقۡرَبُ لِلتَّقۡوٰی  وَاتَّقُوا اللّٰہَ  اِنَّ اللّٰہَ خَبِیۡرٌۢ بِمَا تَعۡمَلُوۡن</a:t>
            </a:r>
            <a:endParaRPr lang="en-US" sz="3400" dirty="0">
              <a:solidFill>
                <a:schemeClr val="bg1"/>
              </a:solidFill>
              <a:latin typeface="Manzoor Quranic Naskh" panose="02000500000000000000" pitchFamily="2" charset="-78"/>
              <a:cs typeface="Manzoor Quranic Naskh" panose="02000500000000000000" pitchFamily="2" charset="-78"/>
            </a:endParaRP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p:nvPr/>
        </p:nvCxnSpPr>
        <p:spPr>
          <a:xfrm>
            <a:off x="2402837" y="5986720"/>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6BCB196-C926-D02B-D5E9-85F2132094B8}"/>
              </a:ext>
            </a:extLst>
          </p:cNvPr>
          <p:cNvSpPr txBox="1"/>
          <p:nvPr/>
        </p:nvSpPr>
        <p:spPr>
          <a:xfrm>
            <a:off x="-136954" y="6221320"/>
            <a:ext cx="7045692" cy="468718"/>
          </a:xfrm>
          <a:prstGeom prst="rect">
            <a:avLst/>
          </a:prstGeom>
          <a:noFill/>
        </p:spPr>
        <p:txBody>
          <a:bodyPr wrap="square">
            <a:spAutoFit/>
          </a:bodyPr>
          <a:lstStyle/>
          <a:p>
            <a:pPr algn="ctr">
              <a:lnSpc>
                <a:spcPct val="150000"/>
              </a:lnSpc>
            </a:pPr>
            <a:r>
              <a:rPr lang="en-US" sz="1800" b="1" dirty="0">
                <a:solidFill>
                  <a:schemeClr val="bg1"/>
                </a:solidFill>
                <a:latin typeface="Garamond" panose="02020404030301010803" pitchFamily="18" charset="0"/>
                <a:cs typeface="Apple Chancery" panose="03020702040506060504" pitchFamily="66" charset="-79"/>
              </a:rPr>
              <a:t>(The Holy Quran, Surah Al-Maidah, 5:9)</a:t>
            </a:r>
          </a:p>
        </p:txBody>
      </p:sp>
    </p:spTree>
    <p:extLst>
      <p:ext uri="{BB962C8B-B14F-4D97-AF65-F5344CB8AC3E}">
        <p14:creationId xmlns:p14="http://schemas.microsoft.com/office/powerpoint/2010/main" val="25832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634E6F4-5995-4716-FAFF-5B3DC0CAD59E}"/>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2C6BB7CB-DFC0-3D34-A017-E6F0AAB1292B}"/>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16323427-5277-C5A8-B326-8347A32BA62E}"/>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47" name="Graphic 46" descr="Open quotation mark with solid fill">
            <a:extLst>
              <a:ext uri="{FF2B5EF4-FFF2-40B4-BE49-F238E27FC236}">
                <a16:creationId xmlns:a16="http://schemas.microsoft.com/office/drawing/2014/main" id="{2E73FCEB-72DB-BF00-75BB-F52C3A90A6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4884" y="2962874"/>
            <a:ext cx="1720630" cy="1720630"/>
          </a:xfrm>
          <a:prstGeom prst="rect">
            <a:avLst/>
          </a:prstGeom>
        </p:spPr>
      </p:pic>
      <p:sp>
        <p:nvSpPr>
          <p:cNvPr id="23" name="TextBox 22">
            <a:extLst>
              <a:ext uri="{FF2B5EF4-FFF2-40B4-BE49-F238E27FC236}">
                <a16:creationId xmlns:a16="http://schemas.microsoft.com/office/drawing/2014/main" id="{17ABBAAF-6E85-A3DC-3A96-B21FF10B3B50}"/>
              </a:ext>
            </a:extLst>
          </p:cNvPr>
          <p:cNvSpPr txBox="1"/>
          <p:nvPr/>
        </p:nvSpPr>
        <p:spPr>
          <a:xfrm>
            <a:off x="510433" y="871279"/>
            <a:ext cx="5585568" cy="6235233"/>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TRANSLATION</a:t>
            </a:r>
          </a:p>
          <a:p>
            <a:pPr algn="ctr">
              <a:lnSpc>
                <a:spcPct val="150000"/>
              </a:lnSpc>
            </a:pPr>
            <a:r>
              <a:rPr lang="en-US" sz="2400" b="1" dirty="0">
                <a:solidFill>
                  <a:schemeClr val="bg1"/>
                </a:solidFill>
                <a:latin typeface="Garamond" panose="02020404030301010803" pitchFamily="18" charset="0"/>
                <a:cs typeface="Apple Chancery" panose="03020702040506060504" pitchFamily="66" charset="-79"/>
              </a:rPr>
              <a:t>“O ye who believe! be steadfast in the cause of Allah, bearing witness in equity; and let not a people’s enmity incite you to act otherwise than with justice. Be always just, that is nearer to righteousness. And fear Allah. Surely, Allah is aware of what you do.”</a:t>
            </a:r>
          </a:p>
          <a:p>
            <a:pPr algn="ctr">
              <a:lnSpc>
                <a:spcPct val="150000"/>
              </a:lnSpc>
            </a:pPr>
            <a:endParaRPr lang="en-US" sz="2000" b="1" dirty="0">
              <a:solidFill>
                <a:schemeClr val="bg1"/>
              </a:solidFill>
              <a:latin typeface="Garamond" panose="02020404030301010803" pitchFamily="18" charset="0"/>
              <a:cs typeface="Apple Chancery" panose="03020702040506060504" pitchFamily="66" charset="-79"/>
            </a:endParaRPr>
          </a:p>
          <a:p>
            <a:pPr algn="ctr">
              <a:lnSpc>
                <a:spcPct val="150000"/>
              </a:lnSpc>
            </a:pPr>
            <a:r>
              <a:rPr lang="en-US" sz="2000" b="1" dirty="0">
                <a:solidFill>
                  <a:schemeClr val="bg1"/>
                </a:solidFill>
                <a:latin typeface="Garamond" panose="02020404030301010803" pitchFamily="18" charset="0"/>
                <a:cs typeface="Apple Chancery" panose="03020702040506060504" pitchFamily="66" charset="-79"/>
              </a:rPr>
              <a:t>(The Holy Quran, Surah Al-Maidah, 5:9)</a:t>
            </a:r>
          </a:p>
          <a:p>
            <a:pPr algn="ctr">
              <a:lnSpc>
                <a:spcPct val="150000"/>
              </a:lnSpc>
            </a:pPr>
            <a:endParaRPr lang="en-US" sz="2000" b="1" dirty="0">
              <a:solidFill>
                <a:schemeClr val="bg1"/>
              </a:solidFill>
              <a:latin typeface="Garamond" panose="02020404030301010803" pitchFamily="18" charset="0"/>
              <a:cs typeface="Apple Chancery" panose="03020702040506060504" pitchFamily="66" charset="-79"/>
            </a:endParaRPr>
          </a:p>
        </p:txBody>
      </p:sp>
      <p:pic>
        <p:nvPicPr>
          <p:cNvPr id="38" name="Graphic 37" descr="Badge 1 with solid fill">
            <a:extLst>
              <a:ext uri="{FF2B5EF4-FFF2-40B4-BE49-F238E27FC236}">
                <a16:creationId xmlns:a16="http://schemas.microsoft.com/office/drawing/2014/main" id="{0445751E-DDAE-0818-CA37-48B3729984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86386FB1-4EA5-61AF-D0D2-5787D077A7E1}"/>
              </a:ext>
            </a:extLst>
          </p:cNvPr>
          <p:cNvCxnSpPr/>
          <p:nvPr/>
        </p:nvCxnSpPr>
        <p:spPr>
          <a:xfrm>
            <a:off x="2402837" y="5986720"/>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331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487679" y="1553275"/>
            <a:ext cx="11216640" cy="1683666"/>
          </a:xfrm>
          <a:prstGeom prst="rect">
            <a:avLst/>
          </a:prstGeom>
          <a:noFill/>
        </p:spPr>
        <p:txBody>
          <a:bodyPr wrap="square">
            <a:spAutoFit/>
          </a:bodyPr>
          <a:lstStyle/>
          <a:p>
            <a:pPr algn="ctr" rtl="1">
              <a:lnSpc>
                <a:spcPts val="6500"/>
              </a:lnSpc>
            </a:pPr>
            <a:r>
              <a:rPr lang="ar-SA" sz="3600" dirty="0">
                <a:latin typeface="Manzoor Quranic Naskh" panose="02000500000000000000" pitchFamily="2" charset="-78"/>
                <a:cs typeface="Manzoor Quranic Naskh" panose="02000500000000000000" pitchFamily="2" charset="-78"/>
              </a:rPr>
              <a:t>لَا فَضْلَ لِعَرَبِيٍّ عَلَى أَعْجَمِيٍّ وَلَا لِعَجَمِيٍّ عَلَى عَرَبِيٍّ وَلَا لِأَحْمَرَ عَلَى أَسْوَدَ وَلَا أَسْوَدَ عَلَى أَحْمَرَ</a:t>
            </a:r>
            <a:r>
              <a:rPr lang="en-US" sz="3600" dirty="0">
                <a:latin typeface="Manzoor Quranic Naskh" panose="02000500000000000000" pitchFamily="2" charset="-78"/>
                <a:cs typeface="Manzoor Quranic Naskh" panose="02000500000000000000" pitchFamily="2" charset="-78"/>
              </a:rPr>
              <a:t>   </a:t>
            </a:r>
            <a:r>
              <a:rPr lang="ar-SA" sz="3600" dirty="0">
                <a:latin typeface="Manzoor Quranic Naskh" panose="02000500000000000000" pitchFamily="2" charset="-78"/>
                <a:cs typeface="Manzoor Quranic Naskh" panose="02000500000000000000" pitchFamily="2" charset="-78"/>
              </a:rPr>
              <a:t>إِلَّا بِالتَّقْوَى</a:t>
            </a:r>
          </a:p>
        </p:txBody>
      </p:sp>
      <p:sp>
        <p:nvSpPr>
          <p:cNvPr id="12" name="TextBox 11">
            <a:extLst>
              <a:ext uri="{FF2B5EF4-FFF2-40B4-BE49-F238E27FC236}">
                <a16:creationId xmlns:a16="http://schemas.microsoft.com/office/drawing/2014/main" id="{F23F8014-31EB-119B-00ED-149EFB124A4D}"/>
              </a:ext>
            </a:extLst>
          </p:cNvPr>
          <p:cNvSpPr txBox="1"/>
          <p:nvPr/>
        </p:nvSpPr>
        <p:spPr>
          <a:xfrm>
            <a:off x="487679" y="3274328"/>
            <a:ext cx="11216640" cy="2000548"/>
          </a:xfrm>
          <a:prstGeom prst="rect">
            <a:avLst/>
          </a:prstGeom>
          <a:solidFill>
            <a:schemeClr val="bg1">
              <a:lumMod val="85000"/>
            </a:schemeClr>
          </a:solidFill>
        </p:spPr>
        <p:txBody>
          <a:bodyPr wrap="square">
            <a:spAutoFit/>
          </a:bodyPr>
          <a:lstStyle/>
          <a:p>
            <a:pPr algn="ctr"/>
            <a:r>
              <a:rPr lang="fi-FI" sz="2800" i="1" dirty="0"/>
              <a:t>La Fadla Li Arabiy ala ajami wa la li ajami ala arabi wa la liahmara ala aswada wa la aswada ala ahmara illa bi taqwa.</a:t>
            </a:r>
          </a:p>
          <a:p>
            <a:pPr algn="ctr"/>
            <a:r>
              <a:rPr lang="en-GB" sz="2000" i="1" dirty="0"/>
              <a:t>(</a:t>
            </a:r>
            <a:r>
              <a:rPr lang="sv-SE" sz="2000" i="1" dirty="0"/>
              <a:t>Musnad Ahmad - 23489) </a:t>
            </a:r>
            <a:endParaRPr lang="en-GB" sz="2000" i="1" dirty="0"/>
          </a:p>
          <a:p>
            <a:pPr algn="ctr"/>
            <a:endParaRPr lang="en-GB" sz="2400" i="1" dirty="0"/>
          </a:p>
          <a:p>
            <a:pPr algn="ctr"/>
            <a:r>
              <a:rPr lang="en-GB" sz="2400" dirty="0"/>
              <a:t>Translation:</a:t>
            </a:r>
          </a:p>
        </p:txBody>
      </p:sp>
      <p:sp>
        <p:nvSpPr>
          <p:cNvPr id="14" name="TextBox 13">
            <a:extLst>
              <a:ext uri="{FF2B5EF4-FFF2-40B4-BE49-F238E27FC236}">
                <a16:creationId xmlns:a16="http://schemas.microsoft.com/office/drawing/2014/main" id="{90C796C2-7E54-A719-45E5-93EB08570BE5}"/>
              </a:ext>
            </a:extLst>
          </p:cNvPr>
          <p:cNvSpPr txBox="1"/>
          <p:nvPr/>
        </p:nvSpPr>
        <p:spPr>
          <a:xfrm>
            <a:off x="342899" y="5142857"/>
            <a:ext cx="11361420" cy="1555875"/>
          </a:xfrm>
          <a:prstGeom prst="rect">
            <a:avLst/>
          </a:prstGeom>
          <a:noFill/>
        </p:spPr>
        <p:txBody>
          <a:bodyPr wrap="square">
            <a:spAutoFit/>
          </a:bodyPr>
          <a:lstStyle/>
          <a:p>
            <a:pPr algn="ctr" fontAlgn="base">
              <a:lnSpc>
                <a:spcPct val="150000"/>
              </a:lnSpc>
            </a:pPr>
            <a:r>
              <a:rPr lang="en-GB" sz="2200" dirty="0"/>
              <a:t>“</a:t>
            </a:r>
            <a:r>
              <a:rPr lang="en-US" sz="2200" dirty="0"/>
              <a:t>Verily there is no superiority of an Arab over a non-Arab or of a non-Arab over an Arab, or of a red man over a black man, or of a black man over a red man, except in terms of Taqwa (piety)</a:t>
            </a:r>
            <a:r>
              <a:rPr lang="en-GB" sz="2200" b="0" i="0" u="none" strike="noStrike" dirty="0">
                <a:effectLst/>
              </a:rPr>
              <a:t>.”</a:t>
            </a:r>
          </a:p>
        </p:txBody>
      </p:sp>
    </p:spTree>
    <p:extLst>
      <p:ext uri="{BB962C8B-B14F-4D97-AF65-F5344CB8AC3E}">
        <p14:creationId xmlns:p14="http://schemas.microsoft.com/office/powerpoint/2010/main" val="203238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40300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p:nvPr/>
        </p:nvCxnSpPr>
        <p:spPr>
          <a:xfrm>
            <a:off x="1257926" y="239544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98309" y="4146940"/>
            <a:ext cx="4581792" cy="2616101"/>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4000" b="1" u="none" strike="noStrike" dirty="0">
                <a:solidFill>
                  <a:schemeClr val="bg1"/>
                </a:solidFill>
                <a:latin typeface="Garamond" panose="02020404030301010803" pitchFamily="18" charset="0"/>
                <a:cs typeface="Jameel Noori Nastaleeq" panose="02000503000000000004" pitchFamily="2" charset="-78"/>
              </a:rPr>
              <a:t>“World Day of Social Justice!</a:t>
            </a:r>
            <a:r>
              <a:rPr lang="en-GB" sz="3600" b="1" dirty="0">
                <a:solidFill>
                  <a:schemeClr val="bg1"/>
                </a:solidFill>
                <a:latin typeface="Garamond" panose="02020404030301010803" pitchFamily="18" charset="0"/>
                <a:cs typeface="Jameel Noori Nastaleeq" panose="02000503000000000004" pitchFamily="2" charset="-78"/>
              </a:rPr>
              <a:t>”</a:t>
            </a:r>
          </a:p>
          <a:p>
            <a:pPr algn="l"/>
            <a:endParaRPr lang="en-US" sz="28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BA07-6DE0-825C-DD07-B0F09053B4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4DD522-6F82-9A75-E5D3-0C9A2B4E138F}"/>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1159" y="1010611"/>
            <a:ext cx="4634025" cy="4329311"/>
          </a:xfrm>
          <a:prstGeom prst="rect">
            <a:avLst/>
          </a:prstGeom>
        </p:spPr>
      </p:pic>
      <p:pic>
        <p:nvPicPr>
          <p:cNvPr id="9" name="Picture 8">
            <a:extLst>
              <a:ext uri="{FF2B5EF4-FFF2-40B4-BE49-F238E27FC236}">
                <a16:creationId xmlns:a16="http://schemas.microsoft.com/office/drawing/2014/main" id="{192FA775-17E3-6BFA-E8A2-DA3E1C75D7B0}"/>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894941" y="982895"/>
            <a:ext cx="4635229" cy="4864494"/>
          </a:xfrm>
          <a:prstGeom prst="rect">
            <a:avLst/>
          </a:prstGeom>
        </p:spPr>
      </p:pic>
      <p:pic>
        <p:nvPicPr>
          <p:cNvPr id="10" name="Picture 9">
            <a:extLst>
              <a:ext uri="{FF2B5EF4-FFF2-40B4-BE49-F238E27FC236}">
                <a16:creationId xmlns:a16="http://schemas.microsoft.com/office/drawing/2014/main" id="{79CA64BF-7C1B-BD85-1028-D8417AC45C8D}"/>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789886" y="982896"/>
            <a:ext cx="4402114" cy="4592133"/>
          </a:xfrm>
          <a:prstGeom prst="rect">
            <a:avLst/>
          </a:prstGeom>
        </p:spPr>
      </p:pic>
      <p:sp>
        <p:nvSpPr>
          <p:cNvPr id="5" name="TextBox 4">
            <a:extLst>
              <a:ext uri="{FF2B5EF4-FFF2-40B4-BE49-F238E27FC236}">
                <a16:creationId xmlns:a16="http://schemas.microsoft.com/office/drawing/2014/main" id="{8E0488B0-919F-2364-A346-E59A3BDB3653}"/>
              </a:ext>
            </a:extLst>
          </p:cNvPr>
          <p:cNvSpPr txBox="1"/>
          <p:nvPr/>
        </p:nvSpPr>
        <p:spPr>
          <a:xfrm>
            <a:off x="381759" y="1518078"/>
            <a:ext cx="3513182" cy="3043462"/>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Martin Luther King Jr.</a:t>
            </a:r>
          </a:p>
          <a:p>
            <a:pPr algn="ctr">
              <a:lnSpc>
                <a:spcPct val="115000"/>
              </a:lnSpc>
              <a:spcAft>
                <a:spcPts val="800"/>
              </a:spcAft>
            </a:pPr>
            <a:r>
              <a:rPr lang="en-US" sz="1700" kern="100" dirty="0">
                <a:latin typeface="Aptos" panose="020B0004020202020204" pitchFamily="34" charset="0"/>
                <a:ea typeface="Aptos" panose="020B0004020202020204" pitchFamily="34" charset="0"/>
                <a:cs typeface="Arial" panose="020B0604020202020204" pitchFamily="34" charset="0"/>
              </a:rPr>
              <a:t>He led the American Civil Rights Movement in the 1950s and 1960s, peacefully protesting against racism and unfair laws that treated Black people differently. He taught that people should respond to hatred with patience, love, and justice — not violence</a:t>
            </a:r>
            <a:r>
              <a:rPr lang="en-GB" sz="1700" kern="100" dirty="0">
                <a:effectLst/>
                <a:latin typeface="Aptos" panose="020B0004020202020204" pitchFamily="34" charset="0"/>
                <a:ea typeface="Aptos" panose="020B0004020202020204" pitchFamily="34" charset="0"/>
                <a:cs typeface="Arial" panose="020B0604020202020204" pitchFamily="34" charset="0"/>
              </a:rPr>
              <a:t>. </a:t>
            </a:r>
            <a:endParaRPr lang="en-US" sz="17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9A3CAC7-EE38-8548-9A5D-D772933888BB}"/>
              </a:ext>
            </a:extLst>
          </p:cNvPr>
          <p:cNvSpPr txBox="1"/>
          <p:nvPr/>
        </p:nvSpPr>
        <p:spPr>
          <a:xfrm>
            <a:off x="4373876" y="1468534"/>
            <a:ext cx="3319900" cy="3435492"/>
          </a:xfrm>
          <a:prstGeom prst="rect">
            <a:avLst/>
          </a:prstGeom>
          <a:noFill/>
        </p:spPr>
        <p:txBody>
          <a:bodyPr wrap="square">
            <a:spAutoFit/>
          </a:bodyPr>
          <a:lstStyle/>
          <a:p>
            <a:pPr marL="0" marR="0" algn="ctr">
              <a:lnSpc>
                <a:spcPct val="115000"/>
              </a:lnSpc>
              <a:spcAft>
                <a:spcPts val="800"/>
              </a:spcAft>
            </a:pPr>
            <a:r>
              <a:rPr lang="en-GB" sz="2000" b="1" kern="100" dirty="0">
                <a:latin typeface="Aptos" panose="020B0004020202020204" pitchFamily="34" charset="0"/>
                <a:ea typeface="Aptos" panose="020B0004020202020204" pitchFamily="34" charset="0"/>
                <a:cs typeface="Arial" panose="020B0604020202020204" pitchFamily="34" charset="0"/>
              </a:rPr>
              <a:t>Hazrat Muhammad </a:t>
            </a:r>
            <a:r>
              <a:rPr lang="en-GB" sz="2000" b="1" kern="100" dirty="0" err="1">
                <a:latin typeface="Aptos" panose="020B0004020202020204" pitchFamily="34" charset="0"/>
                <a:ea typeface="Aptos" panose="020B0004020202020204" pitchFamily="34" charset="0"/>
                <a:cs typeface="Arial" panose="020B0604020202020204" pitchFamily="34" charset="0"/>
              </a:rPr>
              <a:t>Zafrullah</a:t>
            </a:r>
            <a:r>
              <a:rPr lang="en-GB" sz="2000" b="1" kern="100" dirty="0">
                <a:latin typeface="Aptos" panose="020B0004020202020204" pitchFamily="34" charset="0"/>
                <a:ea typeface="Aptos" panose="020B0004020202020204" pitchFamily="34" charset="0"/>
                <a:cs typeface="Arial" panose="020B0604020202020204" pitchFamily="34" charset="0"/>
              </a:rPr>
              <a:t> Khan</a:t>
            </a:r>
            <a:r>
              <a:rPr lang="en-GB" sz="2000" b="1" kern="100" baseline="30000" dirty="0">
                <a:latin typeface="Aptos" panose="020B0004020202020204" pitchFamily="34" charset="0"/>
                <a:ea typeface="Aptos" panose="020B0004020202020204" pitchFamily="34" charset="0"/>
                <a:cs typeface="Arial" panose="020B0604020202020204" pitchFamily="34" charset="0"/>
              </a:rPr>
              <a:t>ra</a:t>
            </a:r>
            <a:r>
              <a:rPr lang="en-GB" sz="2000" b="1" kern="100" dirty="0">
                <a:latin typeface="Aptos" panose="020B0004020202020204" pitchFamily="34" charset="0"/>
                <a:ea typeface="Aptos" panose="020B0004020202020204" pitchFamily="34" charset="0"/>
                <a:cs typeface="Arial" panose="020B0604020202020204" pitchFamily="34" charset="0"/>
              </a:rPr>
              <a:t> </a:t>
            </a:r>
          </a:p>
          <a:p>
            <a:pPr algn="ctr">
              <a:lnSpc>
                <a:spcPct val="115000"/>
              </a:lnSpc>
              <a:spcAft>
                <a:spcPts val="800"/>
              </a:spcAft>
            </a:pPr>
            <a:r>
              <a:rPr lang="en-US" kern="100" dirty="0">
                <a:latin typeface="Aptos" panose="020B0004020202020204" pitchFamily="34" charset="0"/>
                <a:ea typeface="Aptos" panose="020B0004020202020204" pitchFamily="34" charset="0"/>
                <a:cs typeface="Arial" panose="020B0604020202020204" pitchFamily="34" charset="0"/>
              </a:rPr>
              <a:t>He was Pakistan’s first Foreign Minister. In 1947, he gave a long and powerful speech at the United Nations defending the rights of the Palestinian Arab people, arguing that their land and freedoms should be respected</a:t>
            </a:r>
            <a:r>
              <a:rPr lang="en-GB" kern="100" dirty="0">
                <a:latin typeface="Aptos" panose="020B0004020202020204" pitchFamily="34" charset="0"/>
                <a:ea typeface="Aptos" panose="020B0004020202020204" pitchFamily="34" charset="0"/>
                <a:cs typeface="Arial" panose="020B0604020202020204" pitchFamily="34" charset="0"/>
              </a:rPr>
              <a:t>.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ED8AC1C-3D4E-2C1D-C508-C218B4D1CAB5}"/>
              </a:ext>
            </a:extLst>
          </p:cNvPr>
          <p:cNvSpPr txBox="1"/>
          <p:nvPr/>
        </p:nvSpPr>
        <p:spPr>
          <a:xfrm>
            <a:off x="8306260" y="1416510"/>
            <a:ext cx="3123739" cy="3241721"/>
          </a:xfrm>
          <a:prstGeom prst="rect">
            <a:avLst/>
          </a:prstGeom>
          <a:noFill/>
        </p:spPr>
        <p:txBody>
          <a:bodyPr wrap="square">
            <a:spAutoFit/>
          </a:bodyPr>
          <a:lstStyle/>
          <a:p>
            <a:pPr marL="0" marR="0" algn="ctr">
              <a:lnSpc>
                <a:spcPct val="115000"/>
              </a:lnSpc>
              <a:spcAft>
                <a:spcPts val="800"/>
              </a:spcAft>
            </a:pPr>
            <a:r>
              <a:rPr lang="en-GB" sz="2000" b="1" kern="100" dirty="0">
                <a:effectLst/>
                <a:latin typeface="Aptos" panose="020B0004020202020204" pitchFamily="34" charset="0"/>
                <a:ea typeface="Aptos" panose="020B0004020202020204" pitchFamily="34" charset="0"/>
                <a:cs typeface="Arial" panose="020B0604020202020204" pitchFamily="34" charset="0"/>
              </a:rPr>
              <a:t>Hazrat Umar </a:t>
            </a:r>
            <a:r>
              <a:rPr lang="en-GB" sz="2000" b="1" kern="100" dirty="0" err="1">
                <a:effectLst/>
                <a:latin typeface="Aptos" panose="020B0004020202020204" pitchFamily="34" charset="0"/>
                <a:ea typeface="Aptos" panose="020B0004020202020204" pitchFamily="34" charset="0"/>
                <a:cs typeface="Arial" panose="020B0604020202020204" pitchFamily="34" charset="0"/>
              </a:rPr>
              <a:t>Farooq</a:t>
            </a:r>
            <a:r>
              <a:rPr lang="en-GB" sz="2000" b="1" kern="100" baseline="30000" dirty="0" err="1">
                <a:effectLst/>
                <a:latin typeface="Aptos" panose="020B0004020202020204" pitchFamily="34" charset="0"/>
                <a:ea typeface="Aptos" panose="020B0004020202020204" pitchFamily="34" charset="0"/>
                <a:cs typeface="Arial" panose="020B0604020202020204" pitchFamily="34" charset="0"/>
              </a:rPr>
              <a:t>ra</a:t>
            </a:r>
            <a:endParaRPr lang="en-GB" sz="2000" b="1" kern="100" dirty="0">
              <a:effectLst/>
              <a:latin typeface="Aptos" panose="020B00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US" sz="1700" kern="100" dirty="0">
                <a:latin typeface="Aptos" panose="020B0004020202020204" pitchFamily="34" charset="0"/>
                <a:ea typeface="Aptos" panose="020B0004020202020204" pitchFamily="34" charset="0"/>
                <a:cs typeface="Arial" panose="020B0604020202020204" pitchFamily="34" charset="0"/>
              </a:rPr>
              <a:t>Hazrat </a:t>
            </a:r>
            <a:r>
              <a:rPr lang="en-US" sz="1700" kern="100" dirty="0" err="1">
                <a:latin typeface="Aptos" panose="020B0004020202020204" pitchFamily="34" charset="0"/>
                <a:ea typeface="Aptos" panose="020B0004020202020204" pitchFamily="34" charset="0"/>
                <a:cs typeface="Arial" panose="020B0604020202020204" pitchFamily="34" charset="0"/>
              </a:rPr>
              <a:t>Umar</a:t>
            </a:r>
            <a:r>
              <a:rPr lang="en-US" sz="1700" kern="100" baseline="30000" dirty="0" err="1">
                <a:latin typeface="Aptos" panose="020B0004020202020204" pitchFamily="34" charset="0"/>
                <a:ea typeface="Aptos" panose="020B0004020202020204" pitchFamily="34" charset="0"/>
                <a:cs typeface="Arial" panose="020B0604020202020204" pitchFamily="34" charset="0"/>
              </a:rPr>
              <a:t>ra</a:t>
            </a:r>
            <a:r>
              <a:rPr lang="en-US" sz="1700" kern="100" dirty="0">
                <a:latin typeface="Aptos" panose="020B0004020202020204" pitchFamily="34" charset="0"/>
                <a:ea typeface="Aptos" panose="020B0004020202020204" pitchFamily="34" charset="0"/>
                <a:cs typeface="Arial" panose="020B0604020202020204" pitchFamily="34" charset="0"/>
              </a:rPr>
              <a:t> would often explore the streets of Madinah at night in disguise. One night, Hazrat </a:t>
            </a:r>
            <a:r>
              <a:rPr lang="en-US" sz="1700" kern="100" dirty="0" err="1">
                <a:latin typeface="Aptos" panose="020B0004020202020204" pitchFamily="34" charset="0"/>
                <a:ea typeface="Aptos" panose="020B0004020202020204" pitchFamily="34" charset="0"/>
                <a:cs typeface="Arial" panose="020B0604020202020204" pitchFamily="34" charset="0"/>
              </a:rPr>
              <a:t>Umar</a:t>
            </a:r>
            <a:r>
              <a:rPr lang="en-US" sz="1700" kern="100" baseline="30000" dirty="0" err="1">
                <a:latin typeface="Aptos" panose="020B0004020202020204" pitchFamily="34" charset="0"/>
                <a:ea typeface="Aptos" panose="020B0004020202020204" pitchFamily="34" charset="0"/>
                <a:cs typeface="Arial" panose="020B0604020202020204" pitchFamily="34" charset="0"/>
              </a:rPr>
              <a:t>ra</a:t>
            </a:r>
            <a:r>
              <a:rPr lang="en-US" sz="1700" kern="100" dirty="0">
                <a:latin typeface="Aptos" panose="020B0004020202020204" pitchFamily="34" charset="0"/>
                <a:ea typeface="Aptos" panose="020B0004020202020204" pitchFamily="34" charset="0"/>
                <a:cs typeface="Arial" panose="020B0604020202020204" pitchFamily="34" charset="0"/>
              </a:rPr>
              <a:t> carried a sack of food on his back to help a hungry family without them finding out who he was, showing that leaders must care for the poor.</a:t>
            </a:r>
            <a:endParaRPr lang="en-US" sz="17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5A15FE2-7D86-1CC4-4D59-C66CA6160238}"/>
              </a:ext>
            </a:extLst>
          </p:cNvPr>
          <p:cNvSpPr txBox="1"/>
          <p:nvPr/>
        </p:nvSpPr>
        <p:spPr>
          <a:xfrm>
            <a:off x="2387066" y="248327"/>
            <a:ext cx="7435028" cy="461665"/>
          </a:xfrm>
          <a:prstGeom prst="rect">
            <a:avLst/>
          </a:prstGeom>
          <a:solidFill>
            <a:schemeClr val="accent3">
              <a:lumMod val="25000"/>
            </a:schemeClr>
          </a:solidFill>
        </p:spPr>
        <p:txBody>
          <a:bodyPr wrap="square">
            <a:spAutoFit/>
          </a:bodyPr>
          <a:lstStyle/>
          <a:p>
            <a:pPr algn="ctr"/>
            <a:r>
              <a:rPr lang="en-GB" sz="2400" b="1" i="0" u="none" strike="noStrike" dirty="0">
                <a:solidFill>
                  <a:schemeClr val="bg1"/>
                </a:solidFill>
                <a:effectLst/>
                <a:latin typeface="Montserrat Medium" pitchFamily="2" charset="77"/>
              </a:rPr>
              <a:t>Famous Personalities who upheld Justice</a:t>
            </a:r>
          </a:p>
        </p:txBody>
      </p:sp>
      <p:pic>
        <p:nvPicPr>
          <p:cNvPr id="1026" name="Picture 2" descr="Palestinian: Sir Zafrulla Khan Sahib's services">
            <a:extLst>
              <a:ext uri="{FF2B5EF4-FFF2-40B4-BE49-F238E27FC236}">
                <a16:creationId xmlns:a16="http://schemas.microsoft.com/office/drawing/2014/main" id="{681994DC-1FE7-DF66-5C52-9D8549231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723">
            <a:off x="4220985" y="4689186"/>
            <a:ext cx="1336054" cy="18000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BEAFD4-2478-A955-F022-6B8F992935E9}"/>
              </a:ext>
            </a:extLst>
          </p:cNvPr>
          <p:cNvPicPr>
            <a:picLocks noChangeAspect="1"/>
          </p:cNvPicPr>
          <p:nvPr/>
        </p:nvPicPr>
        <p:blipFill>
          <a:blip r:embed="rId6"/>
          <a:stretch>
            <a:fillRect/>
          </a:stretch>
        </p:blipFill>
        <p:spPr>
          <a:xfrm>
            <a:off x="1232060" y="4561540"/>
            <a:ext cx="1311115" cy="1959547"/>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BD4CAAF4-C2CF-E22A-75AA-21906E0894AE}"/>
              </a:ext>
            </a:extLst>
          </p:cNvPr>
          <p:cNvPicPr>
            <a:picLocks noChangeAspect="1"/>
          </p:cNvPicPr>
          <p:nvPr/>
        </p:nvPicPr>
        <p:blipFill>
          <a:blip r:embed="rId7"/>
          <a:stretch>
            <a:fillRect/>
          </a:stretch>
        </p:blipFill>
        <p:spPr>
          <a:xfrm>
            <a:off x="8439379" y="4789122"/>
            <a:ext cx="2857500" cy="160020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3CC97CC-C1C8-C0BB-FE29-CC3461256FF3}"/>
              </a:ext>
            </a:extLst>
          </p:cNvPr>
          <p:cNvPicPr>
            <a:picLocks noChangeAspect="1"/>
          </p:cNvPicPr>
          <p:nvPr/>
        </p:nvPicPr>
        <p:blipFill>
          <a:blip r:embed="rId8"/>
          <a:stretch>
            <a:fillRect/>
          </a:stretch>
        </p:blipFill>
        <p:spPr>
          <a:xfrm>
            <a:off x="6483948" y="5134166"/>
            <a:ext cx="1087123" cy="814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00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107996"/>
          </a:xfrm>
          <a:prstGeom prst="rect">
            <a:avLst/>
          </a:prstGeom>
          <a:noFill/>
        </p:spPr>
        <p:txBody>
          <a:bodyPr wrap="square">
            <a:spAutoFit/>
          </a:bodyPr>
          <a:lstStyle/>
          <a:p>
            <a:pPr algn="ctr"/>
            <a:r>
              <a:rPr lang="en-US" sz="6600" b="1" dirty="0">
                <a:solidFill>
                  <a:schemeClr val="bg1"/>
                </a:solidFill>
                <a:latin typeface="+mj-lt"/>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9BF552-EA34-4C6E-A44C-41812AE980D3}">
  <ds:schemaRefs>
    <ds:schemaRef ds:uri="http://schemas.openxmlformats.org/package/2006/metadata/core-properties"/>
    <ds:schemaRef ds:uri="http://purl.org/dc/dcmitype/"/>
    <ds:schemaRef ds:uri="http://schemas.microsoft.com/sharepoint/v3"/>
    <ds:schemaRef ds:uri="71af3243-3dd4-4a8d-8c0d-dd76da1f02a5"/>
    <ds:schemaRef ds:uri="http://schemas.microsoft.com/office/infopath/2007/PartnerControls"/>
    <ds:schemaRef ds:uri="http://schemas.microsoft.com/office/2006/documentManagement/types"/>
    <ds:schemaRef ds:uri="http://purl.org/dc/terms/"/>
    <ds:schemaRef ds:uri="230e9df3-be65-4c73-a93b-d1236ebd677e"/>
    <ds:schemaRef ds:uri="16c05727-aa75-4e4a-9b5f-8a80a1165891"/>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332</TotalTime>
  <Words>1045</Words>
  <Application>Microsoft Office PowerPoint</Application>
  <PresentationFormat>Widescreen</PresentationFormat>
  <Paragraphs>138</Paragraphs>
  <Slides>17</Slides>
  <Notes>16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Adobe Arabic</vt:lpstr>
      <vt:lpstr>Apple Chancery</vt:lpstr>
      <vt:lpstr>Aptos</vt:lpstr>
      <vt:lpstr>Arial</vt:lpstr>
      <vt:lpstr>Calibri</vt:lpstr>
      <vt:lpstr>Christmas Stories</vt:lpstr>
      <vt:lpstr>Garamond</vt:lpstr>
      <vt:lpstr>Garamond Premr Pro</vt:lpstr>
      <vt:lpstr>Manzoor Quranic Naskh</vt:lpstr>
      <vt:lpstr>Montserrat Medium</vt:lpstr>
      <vt:lpstr>noorehuda</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25</cp:revision>
  <dcterms:created xsi:type="dcterms:W3CDTF">2023-12-07T18:40:21Z</dcterms:created>
  <dcterms:modified xsi:type="dcterms:W3CDTF">2026-02-24T12:13:40Z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