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79" r:id="rId5"/>
    <p:sldId id="312" r:id="rId6"/>
    <p:sldId id="311" r:id="rId7"/>
    <p:sldId id="280" r:id="rId8"/>
    <p:sldId id="281" r:id="rId9"/>
    <p:sldId id="321" r:id="rId10"/>
    <p:sldId id="329" r:id="rId11"/>
    <p:sldId id="330" r:id="rId12"/>
    <p:sldId id="327" r:id="rId13"/>
    <p:sldId id="331" r:id="rId14"/>
    <p:sldId id="345" r:id="rId15"/>
    <p:sldId id="283" r:id="rId16"/>
    <p:sldId id="282" r:id="rId17"/>
    <p:sldId id="346" r:id="rId18"/>
    <p:sldId id="347" r:id="rId19"/>
    <p:sldId id="332" r:id="rId20"/>
    <p:sldId id="333" r:id="rId21"/>
    <p:sldId id="334" r:id="rId22"/>
    <p:sldId id="305" r:id="rId23"/>
    <p:sldId id="348" r:id="rId24"/>
    <p:sldId id="323" r:id="rId25"/>
    <p:sldId id="315" r:id="rId26"/>
    <p:sldId id="301" r:id="rId27"/>
    <p:sldId id="34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610"/>
    <a:srgbClr val="0B1A17"/>
    <a:srgbClr val="85AB94"/>
    <a:srgbClr val="308984"/>
    <a:srgbClr val="C1E9E7"/>
    <a:srgbClr val="FFFFDF"/>
    <a:srgbClr val="017282"/>
    <a:srgbClr val="5EAA4B"/>
    <a:srgbClr val="4B9535"/>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45" autoAdjust="0"/>
    <p:restoredTop sz="84242" autoAdjust="0"/>
  </p:normalViewPr>
  <p:slideViewPr>
    <p:cSldViewPr snapToGrid="0">
      <p:cViewPr varScale="1">
        <p:scale>
          <a:sx n="93" d="100"/>
          <a:sy n="93" d="100"/>
        </p:scale>
        <p:origin x="1482" y="84"/>
      </p:cViewPr>
      <p:guideLst/>
    </p:cSldViewPr>
  </p:slideViewPr>
  <p:outlineViewPr>
    <p:cViewPr>
      <p:scale>
        <a:sx n="33" d="100"/>
        <a:sy n="33" d="100"/>
      </p:scale>
      <p:origin x="0" y="-3984"/>
    </p:cViewPr>
  </p:outlineViewPr>
  <p:notesTextViewPr>
    <p:cViewPr>
      <p:scale>
        <a:sx n="1" d="1"/>
        <a:sy n="1" d="1"/>
      </p:scale>
      <p:origin x="0" y="0"/>
    </p:cViewPr>
  </p:notesTextViewPr>
  <p:sorterViewPr>
    <p:cViewPr>
      <p:scale>
        <a:sx n="100" d="100"/>
        <a:sy n="100" d="100"/>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BAE403-A391-5EB4-FF40-56955736FA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E79DB1-FB2F-E7E7-4D6E-7F9576AD91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FA9E64-B996-4FA6-B896-72A4289DC5E6}" type="datetimeFigureOut">
              <a:rPr lang="en-US" smtClean="0"/>
              <a:t>3/5/2026</a:t>
            </a:fld>
            <a:endParaRPr lang="en-US"/>
          </a:p>
        </p:txBody>
      </p:sp>
      <p:sp>
        <p:nvSpPr>
          <p:cNvPr id="4" name="Footer Placeholder 3">
            <a:extLst>
              <a:ext uri="{FF2B5EF4-FFF2-40B4-BE49-F238E27FC236}">
                <a16:creationId xmlns:a16="http://schemas.microsoft.com/office/drawing/2014/main" id="{DFC15FCE-ABC5-C4C9-EDB5-96E90F0544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9A893-765C-35DC-DDCA-7DBA2AF135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81FB1-0264-452E-87E4-8B6D5B9E24B9}" type="slidenum">
              <a:rPr lang="en-US" smtClean="0"/>
              <a:t>‹#›</a:t>
            </a:fld>
            <a:endParaRPr lang="en-US"/>
          </a:p>
        </p:txBody>
      </p:sp>
    </p:spTree>
    <p:extLst>
      <p:ext uri="{BB962C8B-B14F-4D97-AF65-F5344CB8AC3E}">
        <p14:creationId xmlns:p14="http://schemas.microsoft.com/office/powerpoint/2010/main" val="430954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26263-8A24-417C-AC0A-2E1E0A1F44F3}" type="datetimeFigureOut">
              <a:rPr lang="en-US" smtClean="0"/>
              <a:t>3/5/2026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13E26-82E6-4B7D-A776-6470B7826FD7}" type="slidenum">
              <a:rPr lang="en-US" smtClean="0"/>
              <a:t>‹#›</a:t>
            </a:fld>
            <a:endParaRPr lang="en-US"/>
          </a:p>
        </p:txBody>
      </p:sp>
    </p:spTree>
    <p:extLst>
      <p:ext uri="{BB962C8B-B14F-4D97-AF65-F5344CB8AC3E}">
        <p14:creationId xmlns:p14="http://schemas.microsoft.com/office/powerpoint/2010/main" val="283273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5"/>
          </p:nvPr>
        </p:nvSpPr>
        <p:spPr/>
        <p:txBody>
          <a:bodyPr/>
          <a:lstStyle/>
          <a:p>
            <a:fld id="{12513E26-82E6-4B7D-A776-6470B7826FD7}" type="slidenum">
              <a:rPr lang="en-US" smtClean="0"/>
              <a:t>1</a:t>
            </a:fld>
            <a:endParaRPr lang="en-US"/>
          </a:p>
        </p:txBody>
      </p:sp>
    </p:spTree>
    <p:extLst>
      <p:ext uri="{BB962C8B-B14F-4D97-AF65-F5344CB8AC3E}">
        <p14:creationId xmlns:p14="http://schemas.microsoft.com/office/powerpoint/2010/main" val="239948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13</a:t>
            </a:fld>
            <a:endParaRPr lang="en-US"/>
          </a:p>
        </p:txBody>
      </p:sp>
    </p:spTree>
    <p:extLst>
      <p:ext uri="{BB962C8B-B14F-4D97-AF65-F5344CB8AC3E}">
        <p14:creationId xmlns:p14="http://schemas.microsoft.com/office/powerpoint/2010/main" val="92609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14</a:t>
            </a:fld>
            <a:endParaRPr lang="en-US"/>
          </a:p>
        </p:txBody>
      </p:sp>
    </p:spTree>
    <p:extLst>
      <p:ext uri="{BB962C8B-B14F-4D97-AF65-F5344CB8AC3E}">
        <p14:creationId xmlns:p14="http://schemas.microsoft.com/office/powerpoint/2010/main" val="2122189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15</a:t>
            </a:fld>
            <a:endParaRPr lang="en-US"/>
          </a:p>
        </p:txBody>
      </p:sp>
    </p:spTree>
    <p:extLst>
      <p:ext uri="{BB962C8B-B14F-4D97-AF65-F5344CB8AC3E}">
        <p14:creationId xmlns:p14="http://schemas.microsoft.com/office/powerpoint/2010/main" val="2046458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16</a:t>
            </a:fld>
            <a:endParaRPr lang="en-US"/>
          </a:p>
        </p:txBody>
      </p:sp>
    </p:spTree>
    <p:extLst>
      <p:ext uri="{BB962C8B-B14F-4D97-AF65-F5344CB8AC3E}">
        <p14:creationId xmlns:p14="http://schemas.microsoft.com/office/powerpoint/2010/main" val="881163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17</a:t>
            </a:fld>
            <a:endParaRPr lang="en-US"/>
          </a:p>
        </p:txBody>
      </p:sp>
    </p:spTree>
    <p:extLst>
      <p:ext uri="{BB962C8B-B14F-4D97-AF65-F5344CB8AC3E}">
        <p14:creationId xmlns:p14="http://schemas.microsoft.com/office/powerpoint/2010/main" val="3344441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18</a:t>
            </a:fld>
            <a:endParaRPr lang="en-US"/>
          </a:p>
        </p:txBody>
      </p:sp>
    </p:spTree>
    <p:extLst>
      <p:ext uri="{BB962C8B-B14F-4D97-AF65-F5344CB8AC3E}">
        <p14:creationId xmlns:p14="http://schemas.microsoft.com/office/powerpoint/2010/main" val="3722548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8E96-DF4D-C21E-99A1-56D331B51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E3F6-8C1B-9E29-CC73-86425A978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AB4F6-BA83-8F73-AFA3-D2518ACDFC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51C70-5B9F-F769-127D-B23477705C16}"/>
              </a:ext>
            </a:extLst>
          </p:cNvPr>
          <p:cNvSpPr>
            <a:spLocks noGrp="1"/>
          </p:cNvSpPr>
          <p:nvPr>
            <p:ph type="sldNum" sz="quarter" idx="5"/>
          </p:nvPr>
        </p:nvSpPr>
        <p:spPr/>
        <p:txBody>
          <a:bodyPr/>
          <a:lstStyle/>
          <a:p>
            <a:fld id="{12513E26-82E6-4B7D-A776-6470B7826FD7}" type="slidenum">
              <a:rPr lang="en-US" smtClean="0"/>
              <a:t>19</a:t>
            </a:fld>
            <a:endParaRPr lang="en-US"/>
          </a:p>
        </p:txBody>
      </p:sp>
    </p:spTree>
    <p:extLst>
      <p:ext uri="{BB962C8B-B14F-4D97-AF65-F5344CB8AC3E}">
        <p14:creationId xmlns:p14="http://schemas.microsoft.com/office/powerpoint/2010/main" val="1525053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20</a:t>
            </a:fld>
            <a:endParaRPr lang="en-US"/>
          </a:p>
        </p:txBody>
      </p:sp>
    </p:spTree>
    <p:extLst>
      <p:ext uri="{BB962C8B-B14F-4D97-AF65-F5344CB8AC3E}">
        <p14:creationId xmlns:p14="http://schemas.microsoft.com/office/powerpoint/2010/main" val="2072222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BFD7B-6EE9-DE51-137F-BC3EE8792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2FFFA-1777-2AB0-D73F-1A82D2CB2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2FD9B-9905-CB01-BE9C-89129613AC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7715EA-5E4F-45F3-DA48-77CD6AD06596}"/>
              </a:ext>
            </a:extLst>
          </p:cNvPr>
          <p:cNvSpPr>
            <a:spLocks noGrp="1"/>
          </p:cNvSpPr>
          <p:nvPr>
            <p:ph type="sldNum" sz="quarter" idx="5"/>
          </p:nvPr>
        </p:nvSpPr>
        <p:spPr/>
        <p:txBody>
          <a:bodyPr/>
          <a:lstStyle/>
          <a:p>
            <a:fld id="{12513E26-82E6-4B7D-A776-6470B7826FD7}" type="slidenum">
              <a:rPr lang="en-US" smtClean="0"/>
              <a:t>21</a:t>
            </a:fld>
            <a:endParaRPr lang="en-US"/>
          </a:p>
        </p:txBody>
      </p:sp>
    </p:spTree>
    <p:extLst>
      <p:ext uri="{BB962C8B-B14F-4D97-AF65-F5344CB8AC3E}">
        <p14:creationId xmlns:p14="http://schemas.microsoft.com/office/powerpoint/2010/main" val="1261037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13E26-82E6-4B7D-A776-6470B7826FD7}" type="slidenum">
              <a:rPr lang="en-US" smtClean="0"/>
              <a:t>22</a:t>
            </a:fld>
            <a:endParaRPr lang="en-US"/>
          </a:p>
        </p:txBody>
      </p:sp>
    </p:spTree>
    <p:extLst>
      <p:ext uri="{BB962C8B-B14F-4D97-AF65-F5344CB8AC3E}">
        <p14:creationId xmlns:p14="http://schemas.microsoft.com/office/powerpoint/2010/main" val="990797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2</a:t>
            </a:fld>
            <a:endParaRPr lang="en-US"/>
          </a:p>
        </p:txBody>
      </p:sp>
    </p:spTree>
    <p:extLst>
      <p:ext uri="{BB962C8B-B14F-4D97-AF65-F5344CB8AC3E}">
        <p14:creationId xmlns:p14="http://schemas.microsoft.com/office/powerpoint/2010/main" val="2883289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053EF-B722-C39E-C001-69A4ABEF3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A890D-0C7F-086A-F259-EAD72E217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03301-A398-DB7B-4798-5626EF5C81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D33155-18A6-6FCE-102A-86A287CE1AD7}"/>
              </a:ext>
            </a:extLst>
          </p:cNvPr>
          <p:cNvSpPr>
            <a:spLocks noGrp="1"/>
          </p:cNvSpPr>
          <p:nvPr>
            <p:ph type="sldNum" sz="quarter" idx="5"/>
          </p:nvPr>
        </p:nvSpPr>
        <p:spPr/>
        <p:txBody>
          <a:bodyPr/>
          <a:lstStyle/>
          <a:p>
            <a:fld id="{12513E26-82E6-4B7D-A776-6470B7826FD7}" type="slidenum">
              <a:rPr lang="en-US" smtClean="0"/>
              <a:t>23</a:t>
            </a:fld>
            <a:endParaRPr lang="en-US"/>
          </a:p>
        </p:txBody>
      </p:sp>
    </p:spTree>
    <p:extLst>
      <p:ext uri="{BB962C8B-B14F-4D97-AF65-F5344CB8AC3E}">
        <p14:creationId xmlns:p14="http://schemas.microsoft.com/office/powerpoint/2010/main" val="4046870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8949-013A-886D-71B2-56A6FD49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5AF6-9495-C370-BFBF-7FFC23032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7B950-125F-6C05-D8B4-32AF0ADC58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EC50D7-9D55-774A-E596-543F82CE422F}"/>
              </a:ext>
            </a:extLst>
          </p:cNvPr>
          <p:cNvSpPr>
            <a:spLocks noGrp="1"/>
          </p:cNvSpPr>
          <p:nvPr>
            <p:ph type="sldNum" sz="quarter" idx="5"/>
          </p:nvPr>
        </p:nvSpPr>
        <p:spPr/>
        <p:txBody>
          <a:bodyPr/>
          <a:lstStyle/>
          <a:p>
            <a:fld id="{12513E26-82E6-4B7D-A776-6470B7826FD7}" type="slidenum">
              <a:rPr lang="en-US" smtClean="0"/>
              <a:t>24</a:t>
            </a:fld>
            <a:endParaRPr lang="en-US"/>
          </a:p>
        </p:txBody>
      </p:sp>
    </p:spTree>
    <p:extLst>
      <p:ext uri="{BB962C8B-B14F-4D97-AF65-F5344CB8AC3E}">
        <p14:creationId xmlns:p14="http://schemas.microsoft.com/office/powerpoint/2010/main" val="423635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D2D69-87FC-DAA3-98B8-CC90CEA21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5C285-F3B6-B52E-1174-D0C662F68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45E03-94BA-6438-313B-072741079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2C8A0-D7F2-6640-EE6C-229DAC220520}"/>
              </a:ext>
            </a:extLst>
          </p:cNvPr>
          <p:cNvSpPr>
            <a:spLocks noGrp="1"/>
          </p:cNvSpPr>
          <p:nvPr>
            <p:ph type="sldNum" sz="quarter" idx="5"/>
          </p:nvPr>
        </p:nvSpPr>
        <p:spPr/>
        <p:txBody>
          <a:bodyPr/>
          <a:lstStyle/>
          <a:p>
            <a:fld id="{12513E26-82E6-4B7D-A776-6470B7826FD7}" type="slidenum">
              <a:rPr lang="en-US" smtClean="0"/>
              <a:t>4</a:t>
            </a:fld>
            <a:endParaRPr lang="en-US"/>
          </a:p>
        </p:txBody>
      </p:sp>
    </p:spTree>
    <p:extLst>
      <p:ext uri="{BB962C8B-B14F-4D97-AF65-F5344CB8AC3E}">
        <p14:creationId xmlns:p14="http://schemas.microsoft.com/office/powerpoint/2010/main" val="304273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17D2-54AE-5FA8-7925-188777E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6A4F-4A39-DB91-C8FB-A9B5737F8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AEDC3-669E-CFFE-497C-35307D58B446}"/>
              </a:ext>
            </a:extLst>
          </p:cNvPr>
          <p:cNvSpPr>
            <a:spLocks noGrp="1"/>
          </p:cNvSpPr>
          <p:nvPr>
            <p:ph type="body" idx="1"/>
          </p:nvPr>
        </p:nvSpPr>
        <p:spPr/>
        <p:txBody>
          <a:bodyPr/>
          <a:lstStyle/>
          <a:p>
            <a:r>
              <a:rPr lang="en-US" dirty="0"/>
              <a:t>After </a:t>
            </a:r>
            <a:r>
              <a:rPr lang="en-US" dirty="0" err="1"/>
              <a:t>Tilawat</a:t>
            </a:r>
            <a:r>
              <a:rPr lang="en-US" dirty="0"/>
              <a:t>, spend 5 mins catching up with </a:t>
            </a:r>
            <a:r>
              <a:rPr lang="en-US" dirty="0" err="1"/>
              <a:t>Atfal</a:t>
            </a:r>
            <a:r>
              <a:rPr lang="en-US" dirty="0"/>
              <a:t>. What they've been getting up to in the past week.</a:t>
            </a:r>
          </a:p>
          <a:p>
            <a:endParaRPr lang="en-US" dirty="0"/>
          </a:p>
          <a:p>
            <a:r>
              <a:rPr lang="en-US" dirty="0"/>
              <a:t>Hadith:</a:t>
            </a:r>
          </a:p>
          <a:p>
            <a:r>
              <a:rPr lang="en-US" dirty="0"/>
              <a:t>Whoever, reads the Hadith out, should do so in the proper manner. i.e. recite Durood Shareef first and then the Hadith. </a:t>
            </a:r>
          </a:p>
          <a:p>
            <a:r>
              <a:rPr lang="en-US" dirty="0"/>
              <a:t>Have a brief discussion about the meaning of this hadith in light of the questions on the screen.</a:t>
            </a:r>
          </a:p>
        </p:txBody>
      </p:sp>
      <p:sp>
        <p:nvSpPr>
          <p:cNvPr id="4" name="Slide Number Placeholder 3">
            <a:extLst>
              <a:ext uri="{FF2B5EF4-FFF2-40B4-BE49-F238E27FC236}">
                <a16:creationId xmlns:a16="http://schemas.microsoft.com/office/drawing/2014/main" id="{23E9B909-1CA5-82D0-6334-C2B79496BD2D}"/>
              </a:ext>
            </a:extLst>
          </p:cNvPr>
          <p:cNvSpPr>
            <a:spLocks noGrp="1"/>
          </p:cNvSpPr>
          <p:nvPr>
            <p:ph type="sldNum" sz="quarter" idx="5"/>
          </p:nvPr>
        </p:nvSpPr>
        <p:spPr/>
        <p:txBody>
          <a:bodyPr/>
          <a:lstStyle/>
          <a:p>
            <a:fld id="{12513E26-82E6-4B7D-A776-6470B7826FD7}" type="slidenum">
              <a:rPr lang="en-US" smtClean="0"/>
              <a:t>5</a:t>
            </a:fld>
            <a:endParaRPr lang="en-US"/>
          </a:p>
        </p:txBody>
      </p:sp>
    </p:spTree>
    <p:extLst>
      <p:ext uri="{BB962C8B-B14F-4D97-AF65-F5344CB8AC3E}">
        <p14:creationId xmlns:p14="http://schemas.microsoft.com/office/powerpoint/2010/main" val="108451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B338-E3AC-6806-2881-F268DF9DC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7E2BF-8A24-818F-AEC7-ACF678FEC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5E847-994B-60CB-3B60-2B4CFD85C9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AC45D6-FFF1-DCBB-5C11-446F33D43C2E}"/>
              </a:ext>
            </a:extLst>
          </p:cNvPr>
          <p:cNvSpPr>
            <a:spLocks noGrp="1"/>
          </p:cNvSpPr>
          <p:nvPr>
            <p:ph type="sldNum" sz="quarter" idx="5"/>
          </p:nvPr>
        </p:nvSpPr>
        <p:spPr/>
        <p:txBody>
          <a:bodyPr/>
          <a:lstStyle/>
          <a:p>
            <a:fld id="{12513E26-82E6-4B7D-A776-6470B7826FD7}" type="slidenum">
              <a:rPr lang="en-US" smtClean="0"/>
              <a:t>6</a:t>
            </a:fld>
            <a:endParaRPr lang="en-US"/>
          </a:p>
        </p:txBody>
      </p:sp>
    </p:spTree>
    <p:extLst>
      <p:ext uri="{BB962C8B-B14F-4D97-AF65-F5344CB8AC3E}">
        <p14:creationId xmlns:p14="http://schemas.microsoft.com/office/powerpoint/2010/main" val="663622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D8FE0-947A-F361-698B-B3546A286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53497-E022-C87E-EB07-3C34C2F69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40568-1FB7-D3CB-4C49-1AA562B8ED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012688-92D8-093A-7DF8-42A1F568F598}"/>
              </a:ext>
            </a:extLst>
          </p:cNvPr>
          <p:cNvSpPr>
            <a:spLocks noGrp="1"/>
          </p:cNvSpPr>
          <p:nvPr>
            <p:ph type="sldNum" sz="quarter" idx="5"/>
          </p:nvPr>
        </p:nvSpPr>
        <p:spPr/>
        <p:txBody>
          <a:bodyPr/>
          <a:lstStyle/>
          <a:p>
            <a:fld id="{12513E26-82E6-4B7D-A776-6470B7826FD7}" type="slidenum">
              <a:rPr lang="en-US" smtClean="0"/>
              <a:t>8</a:t>
            </a:fld>
            <a:endParaRPr lang="en-US"/>
          </a:p>
        </p:txBody>
      </p:sp>
    </p:spTree>
    <p:extLst>
      <p:ext uri="{BB962C8B-B14F-4D97-AF65-F5344CB8AC3E}">
        <p14:creationId xmlns:p14="http://schemas.microsoft.com/office/powerpoint/2010/main" val="473131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D8FE0-947A-F361-698B-B3546A286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53497-E022-C87E-EB07-3C34C2F69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40568-1FB7-D3CB-4C49-1AA562B8ED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012688-92D8-093A-7DF8-42A1F568F598}"/>
              </a:ext>
            </a:extLst>
          </p:cNvPr>
          <p:cNvSpPr>
            <a:spLocks noGrp="1"/>
          </p:cNvSpPr>
          <p:nvPr>
            <p:ph type="sldNum" sz="quarter" idx="5"/>
          </p:nvPr>
        </p:nvSpPr>
        <p:spPr/>
        <p:txBody>
          <a:bodyPr/>
          <a:lstStyle/>
          <a:p>
            <a:fld id="{12513E26-82E6-4B7D-A776-6470B7826FD7}" type="slidenum">
              <a:rPr lang="en-US" smtClean="0"/>
              <a:t>9</a:t>
            </a:fld>
            <a:endParaRPr lang="en-US"/>
          </a:p>
        </p:txBody>
      </p:sp>
    </p:spTree>
    <p:extLst>
      <p:ext uri="{BB962C8B-B14F-4D97-AF65-F5344CB8AC3E}">
        <p14:creationId xmlns:p14="http://schemas.microsoft.com/office/powerpoint/2010/main" val="1146610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D8FE0-947A-F361-698B-B3546A286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53497-E022-C87E-EB07-3C34C2F69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40568-1FB7-D3CB-4C49-1AA562B8ED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012688-92D8-093A-7DF8-42A1F568F598}"/>
              </a:ext>
            </a:extLst>
          </p:cNvPr>
          <p:cNvSpPr>
            <a:spLocks noGrp="1"/>
          </p:cNvSpPr>
          <p:nvPr>
            <p:ph type="sldNum" sz="quarter" idx="5"/>
          </p:nvPr>
        </p:nvSpPr>
        <p:spPr/>
        <p:txBody>
          <a:bodyPr/>
          <a:lstStyle/>
          <a:p>
            <a:fld id="{12513E26-82E6-4B7D-A776-6470B7826FD7}" type="slidenum">
              <a:rPr lang="en-US" smtClean="0"/>
              <a:t>10</a:t>
            </a:fld>
            <a:endParaRPr lang="en-US"/>
          </a:p>
        </p:txBody>
      </p:sp>
    </p:spTree>
    <p:extLst>
      <p:ext uri="{BB962C8B-B14F-4D97-AF65-F5344CB8AC3E}">
        <p14:creationId xmlns:p14="http://schemas.microsoft.com/office/powerpoint/2010/main" val="2398298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D867-46BB-0A8B-3D36-1A9364745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42726-7FE7-C1D3-DDA1-6AAE9D889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DEABC-84B2-5A06-05B4-34BF8CA5A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052ABC-EAB0-4553-B6D1-23D92F3A9FED}"/>
              </a:ext>
            </a:extLst>
          </p:cNvPr>
          <p:cNvSpPr>
            <a:spLocks noGrp="1"/>
          </p:cNvSpPr>
          <p:nvPr>
            <p:ph type="sldNum" sz="quarter" idx="5"/>
          </p:nvPr>
        </p:nvSpPr>
        <p:spPr/>
        <p:txBody>
          <a:bodyPr/>
          <a:lstStyle/>
          <a:p>
            <a:fld id="{12513E26-82E6-4B7D-A776-6470B7826FD7}" type="slidenum">
              <a:rPr lang="en-US" smtClean="0"/>
              <a:t>12</a:t>
            </a:fld>
            <a:endParaRPr lang="en-US"/>
          </a:p>
        </p:txBody>
      </p:sp>
    </p:spTree>
    <p:extLst>
      <p:ext uri="{BB962C8B-B14F-4D97-AF65-F5344CB8AC3E}">
        <p14:creationId xmlns:p14="http://schemas.microsoft.com/office/powerpoint/2010/main" val="51233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DB2AD8-839D-4FCB-AA05-80B13B2BB2AE}"/>
              </a:ext>
              <a:ext uri="{C183D7F6-B498-43B3-948B-1728B52AA6E4}">
                <adec:decorative xmlns:adec="http://schemas.microsoft.com/office/drawing/2017/decorative" val="1"/>
              </a:ext>
            </a:extLst>
          </p:cNvPr>
          <p:cNvSpPr/>
          <p:nvPr userDrawn="1"/>
        </p:nvSpPr>
        <p:spPr>
          <a:xfrm>
            <a:off x="2422791" y="2896886"/>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3681638"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182880" anchor="t">
            <a:noAutofit/>
          </a:bodyPr>
          <a:lstStyle>
            <a:lvl1pPr marL="0" indent="0" algn="ctr">
              <a:buNone/>
              <a:defRPr i="1"/>
            </a:lvl1pPr>
          </a:lstStyle>
          <a:p>
            <a:r>
              <a:rPr lang="en-US" dirty="0"/>
              <a:t>Insert Your Picture Here</a:t>
            </a:r>
          </a:p>
        </p:txBody>
      </p:sp>
      <p:sp>
        <p:nvSpPr>
          <p:cNvPr id="2" name="Title 1">
            <a:extLst>
              <a:ext uri="{FF2B5EF4-FFF2-40B4-BE49-F238E27FC236}">
                <a16:creationId xmlns:a16="http://schemas.microsoft.com/office/drawing/2014/main" id="{F5B0B860-06DA-40CB-9D9C-37722EFFE7C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1093368" y="1935321"/>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Text Placeholder 7">
            <a:extLst>
              <a:ext uri="{FF2B5EF4-FFF2-40B4-BE49-F238E27FC236}">
                <a16:creationId xmlns:a16="http://schemas.microsoft.com/office/drawing/2014/main" id="{43FE29EE-841F-970C-DBCA-6E6016CDDDAA}"/>
              </a:ext>
            </a:extLst>
          </p:cNvPr>
          <p:cNvSpPr>
            <a:spLocks noGrp="1"/>
          </p:cNvSpPr>
          <p:nvPr>
            <p:ph type="body" sz="quarter" idx="16" hasCustomPrompt="1"/>
          </p:nvPr>
        </p:nvSpPr>
        <p:spPr>
          <a:xfrm rot="20700000">
            <a:off x="-628749" y="249071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lgn="r"/>
            <a:r>
              <a:rPr lang="en-US" dirty="0"/>
              <a:t>The</a:t>
            </a:r>
          </a:p>
        </p:txBody>
      </p:sp>
      <p:sp>
        <p:nvSpPr>
          <p:cNvPr id="15" name="Text Placeholder 7">
            <a:extLst>
              <a:ext uri="{FF2B5EF4-FFF2-40B4-BE49-F238E27FC236}">
                <a16:creationId xmlns:a16="http://schemas.microsoft.com/office/drawing/2014/main" id="{B29B2BA2-9C4E-660A-E602-B3914E64E0FA}"/>
              </a:ext>
            </a:extLst>
          </p:cNvPr>
          <p:cNvSpPr>
            <a:spLocks noGrp="1"/>
          </p:cNvSpPr>
          <p:nvPr>
            <p:ph type="body" sz="quarter" idx="15" hasCustomPrompt="1"/>
          </p:nvPr>
        </p:nvSpPr>
        <p:spPr>
          <a:xfrm rot="20700000">
            <a:off x="1025409" y="212152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r>
              <a:rPr lang="en-US" dirty="0"/>
              <a:t>wedding of</a:t>
            </a:r>
          </a:p>
        </p:txBody>
      </p:sp>
      <p:sp>
        <p:nvSpPr>
          <p:cNvPr id="14" name="Text Placeholder 13">
            <a:extLst>
              <a:ext uri="{FF2B5EF4-FFF2-40B4-BE49-F238E27FC236}">
                <a16:creationId xmlns:a16="http://schemas.microsoft.com/office/drawing/2014/main" id="{F4797AF1-98D1-E9E3-7CD4-5BA69E8826B2}"/>
              </a:ext>
              <a:ext uri="{C183D7F6-B498-43B3-948B-1728B52AA6E4}">
                <adec:decorative xmlns:adec="http://schemas.microsoft.com/office/drawing/2017/decorative" val="1"/>
              </a:ext>
            </a:extLst>
          </p:cNvPr>
          <p:cNvSpPr>
            <a:spLocks noGrp="1"/>
          </p:cNvSpPr>
          <p:nvPr userDrawn="1">
            <p:ph type="body" sz="quarter" idx="14" hasCustomPrompt="1"/>
          </p:nvPr>
        </p:nvSpPr>
        <p:spPr>
          <a:xfrm>
            <a:off x="232912" y="3409222"/>
            <a:ext cx="5519978" cy="2228709"/>
          </a:xfrm>
        </p:spPr>
        <p:txBody>
          <a:bodyPr>
            <a:noAutofit/>
          </a:bodyPr>
          <a:lstStyle>
            <a:lvl1pPr marL="0" indent="0" algn="r">
              <a:buNone/>
              <a:defRPr sz="1900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userDrawn="1">
            <p:ph type="body" sz="quarter" idx="11" hasCustomPrompt="1"/>
          </p:nvPr>
        </p:nvSpPr>
        <p:spPr>
          <a:xfrm>
            <a:off x="1000442" y="3454400"/>
            <a:ext cx="2845704" cy="1273865"/>
          </a:xfrm>
        </p:spPr>
        <p:txBody>
          <a:bodyPr anchor="b">
            <a:noAutofit/>
          </a:bodyPr>
          <a:lstStyle>
            <a:lvl1pPr marL="0" indent="0">
              <a:lnSpc>
                <a:spcPct val="65000"/>
              </a:lnSpc>
              <a:buNone/>
              <a:defRPr sz="4000" b="1" spc="-100" baseline="0">
                <a:solidFill>
                  <a:schemeClr val="tx1">
                    <a:lumMod val="75000"/>
                    <a:lumOff val="25000"/>
                  </a:schemeClr>
                </a:solidFill>
                <a:latin typeface="ManzoorNaskh" panose="02000500000000000000" pitchFamily="2" charset="-78"/>
                <a:cs typeface="_Khat_Manzoor_BAFC" panose="02000000000000000000" pitchFamily="2" charset="-78"/>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userDrawn="1">
            <p:ph type="body" sz="quarter" idx="12" hasCustomPrompt="1"/>
          </p:nvPr>
        </p:nvSpPr>
        <p:spPr>
          <a:xfrm>
            <a:off x="2601546" y="5127483"/>
            <a:ext cx="2989473" cy="1147619"/>
          </a:xfrm>
        </p:spPr>
        <p:txBody>
          <a:bodyPr lIns="0" tIns="0" rIns="0" bIns="0" anchor="t">
            <a:noAutofit/>
          </a:bodyPr>
          <a:lstStyle>
            <a:lvl1pPr marL="0" indent="0" algn="r">
              <a:lnSpc>
                <a:spcPct val="65000"/>
              </a:lnSpc>
              <a:buNone/>
              <a:defRPr sz="4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userDrawn="1">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84338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Images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4EDA28-4C75-43EE-87E9-ABC0A1F1E7C9}"/>
              </a:ext>
              <a:ext uri="{C183D7F6-B498-43B3-948B-1728B52AA6E4}">
                <adec:decorative xmlns:adec="http://schemas.microsoft.com/office/drawing/2017/decorative" val="1"/>
              </a:ext>
            </a:extLst>
          </p:cNvPr>
          <p:cNvGrpSpPr/>
          <p:nvPr userDrawn="1"/>
        </p:nvGrpSpPr>
        <p:grpSpPr>
          <a:xfrm>
            <a:off x="6148300" y="310835"/>
            <a:ext cx="5400000" cy="5818165"/>
            <a:chOff x="6148300" y="310835"/>
            <a:chExt cx="5400000" cy="5818165"/>
          </a:xfrm>
        </p:grpSpPr>
        <p:sp>
          <p:nvSpPr>
            <p:cNvPr id="23" name="Oval 22">
              <a:extLst>
                <a:ext uri="{FF2B5EF4-FFF2-40B4-BE49-F238E27FC236}">
                  <a16:creationId xmlns:a16="http://schemas.microsoft.com/office/drawing/2014/main" id="{7702C613-BECF-403B-9B2A-A954754CF158}"/>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2E398D9E-548A-4DCA-9AAA-9E0778AC9CD5}"/>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30" name="Group 29">
              <a:extLst>
                <a:ext uri="{FF2B5EF4-FFF2-40B4-BE49-F238E27FC236}">
                  <a16:creationId xmlns:a16="http://schemas.microsoft.com/office/drawing/2014/main" id="{A28946F6-3793-4B64-99FD-39990068FB6C}"/>
                </a:ext>
              </a:extLst>
            </p:cNvPr>
            <p:cNvGrpSpPr/>
            <p:nvPr userDrawn="1"/>
          </p:nvGrpSpPr>
          <p:grpSpPr>
            <a:xfrm rot="2700000">
              <a:off x="8958037" y="306646"/>
              <a:ext cx="60325" cy="842192"/>
              <a:chOff x="8958037" y="306646"/>
              <a:chExt cx="60325" cy="842192"/>
            </a:xfrm>
            <a:solidFill>
              <a:schemeClr val="accent1"/>
            </a:solidFill>
          </p:grpSpPr>
          <p:sp>
            <p:nvSpPr>
              <p:cNvPr id="34" name="Oval 33">
                <a:extLst>
                  <a:ext uri="{FF2B5EF4-FFF2-40B4-BE49-F238E27FC236}">
                    <a16:creationId xmlns:a16="http://schemas.microsoft.com/office/drawing/2014/main" id="{033175A9-9D50-4C8D-8C89-61A02E6CB884}"/>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8F57958-6949-45D1-B2D0-D8A580847F6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A9D8EE3-BC90-4ED9-87B3-DEB63975D0E7}"/>
                </a:ext>
              </a:extLst>
            </p:cNvPr>
            <p:cNvGrpSpPr/>
            <p:nvPr userDrawn="1"/>
          </p:nvGrpSpPr>
          <p:grpSpPr>
            <a:xfrm rot="8100000">
              <a:off x="8953847" y="310835"/>
              <a:ext cx="60325" cy="842192"/>
              <a:chOff x="8958037" y="306646"/>
              <a:chExt cx="60325" cy="842192"/>
            </a:xfrm>
            <a:solidFill>
              <a:schemeClr val="accent1"/>
            </a:solidFill>
          </p:grpSpPr>
          <p:sp>
            <p:nvSpPr>
              <p:cNvPr id="32" name="Oval 31">
                <a:extLst>
                  <a:ext uri="{FF2B5EF4-FFF2-40B4-BE49-F238E27FC236}">
                    <a16:creationId xmlns:a16="http://schemas.microsoft.com/office/drawing/2014/main" id="{DDDADA23-A993-46D1-AFFB-70648461EDD7}"/>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9372E60-2335-4ADA-8EAE-1E80EA5EA0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27546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70830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457200" anchor="ctr">
            <a:noAutofit/>
          </a:bodyPr>
          <a:lstStyle>
            <a:lvl1pPr marL="0" indent="0" algn="l">
              <a:buNone/>
              <a:defRPr i="1"/>
            </a:lvl1pPr>
          </a:lstStyle>
          <a:p>
            <a:r>
              <a:rPr lang="en-US" dirty="0"/>
              <a:t>Insert Your Picture Here</a:t>
            </a:r>
          </a:p>
        </p:txBody>
      </p:sp>
      <p:sp>
        <p:nvSpPr>
          <p:cNvPr id="19" name="Title 1">
            <a:extLst>
              <a:ext uri="{FF2B5EF4-FFF2-40B4-BE49-F238E27FC236}">
                <a16:creationId xmlns:a16="http://schemas.microsoft.com/office/drawing/2014/main" id="{74DD044E-9F67-4979-BFB8-854C6A5CBCC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7188199" y="1629000"/>
            <a:ext cx="3600000" cy="3600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430902 w 3600000"/>
              <a:gd name="connsiteY3" fmla="*/ 3600000 h 3600000"/>
              <a:gd name="connsiteX4" fmla="*/ 390687 w 3600000"/>
              <a:gd name="connsiteY4" fmla="*/ 3425759 h 3600000"/>
              <a:gd name="connsiteX5" fmla="*/ 160012 w 3600000"/>
              <a:gd name="connsiteY5" fmla="*/ 2743417 h 3600000"/>
              <a:gd name="connsiteX6" fmla="*/ 0 w 3600000"/>
              <a:gd name="connsiteY6" fmla="*/ 241125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3600000">
                <a:moveTo>
                  <a:pt x="0" y="0"/>
                </a:moveTo>
                <a:lnTo>
                  <a:pt x="3600000" y="0"/>
                </a:lnTo>
                <a:lnTo>
                  <a:pt x="3600000" y="3600000"/>
                </a:lnTo>
                <a:lnTo>
                  <a:pt x="430902" y="3600000"/>
                </a:lnTo>
                <a:lnTo>
                  <a:pt x="390687" y="3425759"/>
                </a:lnTo>
                <a:cubicBezTo>
                  <a:pt x="330297" y="3191041"/>
                  <a:pt x="252944" y="2963132"/>
                  <a:pt x="160012" y="2743417"/>
                </a:cubicBezTo>
                <a:lnTo>
                  <a:pt x="0" y="2411252"/>
                </a:lnTo>
                <a:close/>
              </a:path>
            </a:pathLst>
          </a:custGeom>
          <a:solidFill>
            <a:schemeClr val="bg1">
              <a:lumMod val="95000"/>
            </a:schemeClr>
          </a:solidFill>
        </p:spPr>
        <p:txBody>
          <a:bodyPr wrap="square" tIns="182880" anchor="t">
            <a:noAutofit/>
          </a:bodyPr>
          <a:lstStyle>
            <a:lvl1pPr marL="0" indent="0" algn="ctr">
              <a:buNone/>
              <a:defRPr sz="1400" i="1"/>
            </a:lvl1pPr>
          </a:lstStyle>
          <a:p>
            <a:r>
              <a:rPr lang="en-US" dirty="0"/>
              <a:t>Insert Your Picture Here</a:t>
            </a:r>
          </a:p>
        </p:txBody>
      </p:sp>
      <p:sp>
        <p:nvSpPr>
          <p:cNvPr id="3" name="Text Placeholder 13">
            <a:extLst>
              <a:ext uri="{FF2B5EF4-FFF2-40B4-BE49-F238E27FC236}">
                <a16:creationId xmlns:a16="http://schemas.microsoft.com/office/drawing/2014/main" id="{26F90AAD-D3FB-D38B-C14B-CAF1FDF3BE95}"/>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3/5/2026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9691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Images Option 3">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EA8B503-BA96-45A1-9FA0-CF4457621A1A}"/>
              </a:ext>
              <a:ext uri="{C183D7F6-B498-43B3-948B-1728B52AA6E4}">
                <adec:decorative xmlns:adec="http://schemas.microsoft.com/office/drawing/2017/decorative" val="1"/>
              </a:ext>
            </a:extLst>
          </p:cNvPr>
          <p:cNvSpPr/>
          <p:nvPr userDrawn="1"/>
        </p:nvSpPr>
        <p:spPr>
          <a:xfrm flipH="1" flipV="1">
            <a:off x="2264984"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D1167ED-6D79-4035-8E91-7608DE6B1C5E}"/>
              </a:ext>
              <a:ext uri="{C183D7F6-B498-43B3-948B-1728B52AA6E4}">
                <adec:decorative xmlns:adec="http://schemas.microsoft.com/office/drawing/2017/decorative" val="1"/>
              </a:ext>
            </a:extLst>
          </p:cNvPr>
          <p:cNvSpPr/>
          <p:nvPr userDrawn="1"/>
        </p:nvSpPr>
        <p:spPr>
          <a:xfrm flipH="1">
            <a:off x="12567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2E771A09-A3D2-4ABC-BA01-5C9FF2C772F0}"/>
              </a:ext>
            </a:extLst>
          </p:cNvPr>
          <p:cNvSpPr>
            <a:spLocks noGrp="1"/>
          </p:cNvSpPr>
          <p:nvPr>
            <p:ph type="pic" sz="quarter" idx="15" hasCustomPrompt="1"/>
          </p:nvPr>
        </p:nvSpPr>
        <p:spPr>
          <a:xfrm>
            <a:off x="-1" y="0"/>
            <a:ext cx="6858000" cy="6858000"/>
          </a:xfrm>
          <a:prstGeom prst="rect">
            <a:avLst/>
          </a:prstGeom>
          <a:solidFill>
            <a:schemeClr val="tx1"/>
          </a:solidFill>
        </p:spPr>
        <p:txBody>
          <a:bodyPr wrap="square" bIns="365760" anchor="b">
            <a:noAutofit/>
          </a:bodyPr>
          <a:lstStyle>
            <a:lvl1pPr marL="0" indent="0" algn="ctr">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B2E3E99C-5FC6-4AC7-B39D-DBB7FEAC43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8F0FDD0-AA4C-C8EE-E01B-EDA4F3774D3D}"/>
              </a:ext>
            </a:extLst>
          </p:cNvPr>
          <p:cNvSpPr>
            <a:spLocks noGrp="1"/>
          </p:cNvSpPr>
          <p:nvPr>
            <p:ph type="body" sz="quarter" idx="16" hasCustomPrompt="1"/>
          </p:nvPr>
        </p:nvSpPr>
        <p:spPr>
          <a:xfrm rot="20700000">
            <a:off x="5864991" y="1638011"/>
            <a:ext cx="1828800" cy="1664208"/>
          </a:xfrm>
          <a:noFill/>
        </p:spPr>
        <p:txBody>
          <a:bodyPr spcFirstLastPara="1" wrap="square" numCol="1" rtlCol="0">
            <a:prstTxWarp prst="textArchUp">
              <a:avLst/>
            </a:prstTxWarp>
            <a:spAutoFit/>
          </a:bodyPr>
          <a:lstStyle>
            <a:lvl1pPr marL="0" indent="0" algn="r">
              <a:lnSpc>
                <a:spcPct val="100000"/>
              </a:lnSpc>
              <a:spcBef>
                <a:spcPts val="0"/>
              </a:spcBef>
              <a:buNone/>
              <a:defRPr lang="en-US" sz="2000"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B63C7010-6C53-7D95-924E-9F4CEFC6AD1D}"/>
              </a:ext>
            </a:extLst>
          </p:cNvPr>
          <p:cNvSpPr>
            <a:spLocks noGrp="1"/>
          </p:cNvSpPr>
          <p:nvPr>
            <p:ph type="body" sz="quarter" idx="17" hasCustomPrompt="1"/>
          </p:nvPr>
        </p:nvSpPr>
        <p:spPr>
          <a:xfrm rot="20700000">
            <a:off x="7682688" y="1253299"/>
            <a:ext cx="1828800" cy="1664208"/>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sz="2000"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Picture Placeholder 14">
            <a:extLst>
              <a:ext uri="{FF2B5EF4-FFF2-40B4-BE49-F238E27FC236}">
                <a16:creationId xmlns:a16="http://schemas.microsoft.com/office/drawing/2014/main" id="{A392323F-7F32-4BDF-A95E-AC1F2AA46948}"/>
              </a:ext>
            </a:extLst>
          </p:cNvPr>
          <p:cNvSpPr>
            <a:spLocks noGrp="1"/>
          </p:cNvSpPr>
          <p:nvPr>
            <p:ph type="pic" sz="quarter" idx="14" hasCustomPrompt="1"/>
          </p:nvPr>
        </p:nvSpPr>
        <p:spPr>
          <a:xfrm>
            <a:off x="7905102" y="1181612"/>
            <a:ext cx="1440000" cy="1440000"/>
          </a:xfrm>
          <a:prstGeom prst="ellipse">
            <a:avLst/>
          </a:prstGeom>
          <a:solidFill>
            <a:schemeClr val="tx1"/>
          </a:solidFill>
        </p:spPr>
        <p:txBody>
          <a:bodyPr wrap="square" lIns="0" tIns="0" rIns="0" anchor="t">
            <a:noAutofit/>
          </a:bodyPr>
          <a:lstStyle>
            <a:lvl1pPr marL="0" indent="0" algn="ctr">
              <a:buNone/>
              <a:defRPr sz="1000" i="1">
                <a:solidFill>
                  <a:schemeClr val="bg1"/>
                </a:solidFill>
              </a:defRPr>
            </a:lvl1pPr>
          </a:lstStyle>
          <a:p>
            <a:r>
              <a:rPr lang="en-US" dirty="0"/>
              <a:t>Insert Your Picture Here</a:t>
            </a:r>
          </a:p>
        </p:txBody>
      </p:sp>
      <p:sp>
        <p:nvSpPr>
          <p:cNvPr id="10" name="Text Placeholder 13">
            <a:extLst>
              <a:ext uri="{FF2B5EF4-FFF2-40B4-BE49-F238E27FC236}">
                <a16:creationId xmlns:a16="http://schemas.microsoft.com/office/drawing/2014/main" id="{BF6C445E-9B1A-B88E-1209-68DAE2CEBC3B}"/>
              </a:ext>
              <a:ext uri="{C183D7F6-B498-43B3-948B-1728B52AA6E4}">
                <adec:decorative xmlns:adec="http://schemas.microsoft.com/office/drawing/2017/decorative" val="1"/>
              </a:ext>
            </a:extLst>
          </p:cNvPr>
          <p:cNvSpPr>
            <a:spLocks noGrp="1"/>
          </p:cNvSpPr>
          <p:nvPr>
            <p:ph type="body" sz="quarter" idx="18" hasCustomPrompt="1"/>
          </p:nvPr>
        </p:nvSpPr>
        <p:spPr>
          <a:xfrm>
            <a:off x="6346463" y="2579779"/>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7437817" y="2779374"/>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9357" y="4336137"/>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7780629" y="1050014"/>
            <a:ext cx="1830054" cy="1830051"/>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230859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Images Option 1">
    <p:bg>
      <p:bgPr>
        <a:solidFill>
          <a:schemeClr val="accent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10160000" y="4604185"/>
            <a:ext cx="2032000" cy="223536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0"/>
            <a:ext cx="4194929" cy="6858000"/>
          </a:xfrm>
          <a:custGeom>
            <a:avLst/>
            <a:gdLst>
              <a:gd name="connsiteX0" fmla="*/ 0 w 4194929"/>
              <a:gd name="connsiteY0" fmla="*/ 0 h 6858000"/>
              <a:gd name="connsiteX1" fmla="*/ 3215549 w 4194929"/>
              <a:gd name="connsiteY1" fmla="*/ 0 h 6858000"/>
              <a:gd name="connsiteX2" fmla="*/ 3238448 w 4194929"/>
              <a:gd name="connsiteY2" fmla="*/ 39827 h 6858000"/>
              <a:gd name="connsiteX3" fmla="*/ 4194929 w 4194929"/>
              <a:gd name="connsiteY3" fmla="*/ 3817257 h 6858000"/>
              <a:gd name="connsiteX4" fmla="*/ 3714054 w 4194929"/>
              <a:gd name="connsiteY4" fmla="*/ 6542069 h 6858000"/>
              <a:gd name="connsiteX5" fmla="*/ 3589487 w 4194929"/>
              <a:gd name="connsiteY5" fmla="*/ 6858000 h 6858000"/>
              <a:gd name="connsiteX6" fmla="*/ 0 w 41949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929" h="6858000">
                <a:moveTo>
                  <a:pt x="0" y="0"/>
                </a:moveTo>
                <a:lnTo>
                  <a:pt x="3215549" y="0"/>
                </a:lnTo>
                <a:lnTo>
                  <a:pt x="3238448" y="39827"/>
                </a:lnTo>
                <a:cubicBezTo>
                  <a:pt x="3848439" y="1162718"/>
                  <a:pt x="4194929" y="2449524"/>
                  <a:pt x="4194929" y="3817257"/>
                </a:cubicBezTo>
                <a:cubicBezTo>
                  <a:pt x="4194929" y="4774670"/>
                  <a:pt x="4025149" y="5692429"/>
                  <a:pt x="3714054" y="6542069"/>
                </a:cubicBezTo>
                <a:lnTo>
                  <a:pt x="3589487" y="6858000"/>
                </a:lnTo>
                <a:lnTo>
                  <a:pt x="0" y="6858000"/>
                </a:lnTo>
                <a:close/>
              </a:path>
            </a:pathLst>
          </a:custGeom>
          <a:solidFill>
            <a:schemeClr val="bg1">
              <a:lumMod val="95000"/>
            </a:schemeClr>
          </a:solidFill>
        </p:spPr>
        <p:txBody>
          <a:bodyPr wrap="square" lIns="457200" tIns="1554480" rIns="182880" anchor="t">
            <a:noAutofit/>
          </a:bodyPr>
          <a:lstStyle>
            <a:lvl1pPr marL="0" indent="0" algn="l">
              <a:buNone/>
              <a:defRPr i="1"/>
            </a:lvl1pPr>
          </a:lstStyle>
          <a:p>
            <a:r>
              <a:rPr lang="en-US" dirty="0"/>
              <a:t>Insert Your Picture Here</a:t>
            </a:r>
          </a:p>
        </p:txBody>
      </p:sp>
      <p:sp>
        <p:nvSpPr>
          <p:cNvPr id="15" name="Title 1">
            <a:extLst>
              <a:ext uri="{FF2B5EF4-FFF2-40B4-BE49-F238E27FC236}">
                <a16:creationId xmlns:a16="http://schemas.microsoft.com/office/drawing/2014/main" id="{C82FB82E-BD1A-4D54-8535-EECA1FBF8F7C}"/>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736382">
            <a:off x="4222913"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4185675"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7759146" y="3991483"/>
            <a:ext cx="231235" cy="231235"/>
          </a:xfrm>
          <a:prstGeom prst="ellipse">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4204182"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448969" y="1781969"/>
            <a:ext cx="3294063" cy="3294062"/>
          </a:xfrm>
          <a:prstGeom prst="ellipse">
            <a:avLst/>
          </a:prstGeom>
          <a:solidFill>
            <a:schemeClr val="bg1">
              <a:lumMod val="95000"/>
            </a:schemeClr>
          </a:solidFill>
        </p:spPr>
        <p:txBody>
          <a:bodyPr bIns="1005840" anchor="ctr">
            <a:normAutofit/>
          </a:bodyPr>
          <a:lstStyle>
            <a:lvl1pPr marL="0" indent="0" algn="ctr">
              <a:buNone/>
              <a:defRPr i="1"/>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987819" y="389885"/>
            <a:ext cx="4204181" cy="6078230"/>
          </a:xfrm>
          <a:custGeom>
            <a:avLst/>
            <a:gdLst>
              <a:gd name="connsiteX0" fmla="*/ 3039115 w 4204181"/>
              <a:gd name="connsiteY0" fmla="*/ 0 h 6078230"/>
              <a:gd name="connsiteX1" fmla="*/ 3942855 w 4204181"/>
              <a:gd name="connsiteY1" fmla="*/ 136633 h 6078230"/>
              <a:gd name="connsiteX2" fmla="*/ 4204181 w 4204181"/>
              <a:gd name="connsiteY2" fmla="*/ 232279 h 6078230"/>
              <a:gd name="connsiteX3" fmla="*/ 4204181 w 4204181"/>
              <a:gd name="connsiteY3" fmla="*/ 5845951 h 6078230"/>
              <a:gd name="connsiteX4" fmla="*/ 3942855 w 4204181"/>
              <a:gd name="connsiteY4" fmla="*/ 5941598 h 6078230"/>
              <a:gd name="connsiteX5" fmla="*/ 3039115 w 4204181"/>
              <a:gd name="connsiteY5" fmla="*/ 6078230 h 6078230"/>
              <a:gd name="connsiteX6" fmla="*/ 0 w 4204181"/>
              <a:gd name="connsiteY6" fmla="*/ 3039115 h 6078230"/>
              <a:gd name="connsiteX7" fmla="*/ 3039115 w 4204181"/>
              <a:gd name="connsiteY7" fmla="*/ 0 h 607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181" h="6078230">
                <a:moveTo>
                  <a:pt x="3039115" y="0"/>
                </a:moveTo>
                <a:cubicBezTo>
                  <a:pt x="3353826" y="0"/>
                  <a:pt x="3657364" y="47836"/>
                  <a:pt x="3942855" y="136633"/>
                </a:cubicBezTo>
                <a:lnTo>
                  <a:pt x="4204181" y="232279"/>
                </a:lnTo>
                <a:lnTo>
                  <a:pt x="4204181" y="5845951"/>
                </a:lnTo>
                <a:lnTo>
                  <a:pt x="3942855" y="5941598"/>
                </a:lnTo>
                <a:cubicBezTo>
                  <a:pt x="3657364" y="6030395"/>
                  <a:pt x="3353826" y="6078230"/>
                  <a:pt x="3039115" y="6078230"/>
                </a:cubicBezTo>
                <a:cubicBezTo>
                  <a:pt x="1360658" y="6078230"/>
                  <a:pt x="0" y="4717572"/>
                  <a:pt x="0" y="3039115"/>
                </a:cubicBezTo>
                <a:cubicBezTo>
                  <a:pt x="0" y="1360658"/>
                  <a:pt x="1360658" y="0"/>
                  <a:pt x="3039115" y="0"/>
                </a:cubicBezTo>
                <a:close/>
              </a:path>
            </a:pathLst>
          </a:custGeom>
          <a:solidFill>
            <a:schemeClr val="bg1">
              <a:lumMod val="95000"/>
            </a:schemeClr>
          </a:solidFill>
        </p:spPr>
        <p:txBody>
          <a:bodyPr wrap="square" lIns="457200" tIns="1097280" rIns="182880" anchor="t">
            <a:noAutofit/>
          </a:bodyPr>
          <a:lstStyle>
            <a:lvl1pPr marL="0" indent="0" algn="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3603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Images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F1E111C-A1F2-4053-B077-36869C3F1ACC}"/>
              </a:ext>
              <a:ext uri="{C183D7F6-B498-43B3-948B-1728B52AA6E4}">
                <adec:decorative xmlns:adec="http://schemas.microsoft.com/office/drawing/2017/decorative" val="1"/>
              </a:ext>
            </a:extLst>
          </p:cNvPr>
          <p:cNvSpPr/>
          <p:nvPr userDrawn="1"/>
        </p:nvSpPr>
        <p:spPr>
          <a:xfrm flipH="1" flipV="1">
            <a:off x="3931098" y="4034400"/>
            <a:ext cx="544945" cy="2823601"/>
          </a:xfrm>
          <a:custGeom>
            <a:avLst/>
            <a:gdLst>
              <a:gd name="connsiteX0" fmla="*/ 544945 w 544945"/>
              <a:gd name="connsiteY0" fmla="*/ 2823601 h 2823601"/>
              <a:gd name="connsiteX1" fmla="*/ 482930 w 544945"/>
              <a:gd name="connsiteY1" fmla="*/ 2702516 h 2823601"/>
              <a:gd name="connsiteX2" fmla="*/ 0 w 544945"/>
              <a:gd name="connsiteY2" fmla="*/ 579324 h 2823601"/>
              <a:gd name="connsiteX3" fmla="*/ 25285 w 544945"/>
              <a:gd name="connsiteY3" fmla="*/ 78601 h 2823601"/>
              <a:gd name="connsiteX4" fmla="*/ 35272 w 544945"/>
              <a:gd name="connsiteY4" fmla="*/ 0 h 2823601"/>
              <a:gd name="connsiteX5" fmla="*/ 544945 w 544945"/>
              <a:gd name="connsiteY5" fmla="*/ 0 h 28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45" h="2823601">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2EF32876-89AC-4B06-8396-3445988086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2090156"/>
            <a:ext cx="4194929" cy="4767843"/>
          </a:xfrm>
          <a:prstGeom prst="rect">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757157" y="2090157"/>
            <a:ext cx="2677686" cy="2677686"/>
          </a:xfrm>
          <a:prstGeom prst="rect">
            <a:avLst/>
          </a:prstGeom>
          <a:solidFill>
            <a:schemeClr val="tx1"/>
          </a:solidFill>
        </p:spPr>
        <p:txBody>
          <a:bodyPr tIns="365760" anchor="t">
            <a:normAutofit/>
          </a:bodyPr>
          <a:lstStyle>
            <a:lvl1pPr marL="0" indent="0" algn="ctr">
              <a:buNone/>
              <a:defRPr sz="1600" i="1">
                <a:solidFill>
                  <a:schemeClr val="bg1"/>
                </a:solidFill>
              </a:defRPr>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862251" y="844819"/>
            <a:ext cx="3923024" cy="3923024"/>
          </a:xfrm>
          <a:prstGeom prst="ellipse">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2" name="Text Placeholder 13">
            <a:extLst>
              <a:ext uri="{FF2B5EF4-FFF2-40B4-BE49-F238E27FC236}">
                <a16:creationId xmlns:a16="http://schemas.microsoft.com/office/drawing/2014/main" id="{DB55F5FD-D621-C449-9496-5C8C75723121}"/>
              </a:ext>
              <a:ext uri="{C183D7F6-B498-43B3-948B-1728B52AA6E4}">
                <adec:decorative xmlns:adec="http://schemas.microsoft.com/office/drawing/2017/decorative" val="1"/>
              </a:ext>
            </a:extLst>
          </p:cNvPr>
          <p:cNvSpPr>
            <a:spLocks noGrp="1"/>
          </p:cNvSpPr>
          <p:nvPr>
            <p:ph type="body" sz="quarter" idx="17" hasCustomPrompt="1"/>
          </p:nvPr>
        </p:nvSpPr>
        <p:spPr>
          <a:xfrm>
            <a:off x="6346463" y="3723915"/>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13" name="Partner1">
            <a:extLst>
              <a:ext uri="{FF2B5EF4-FFF2-40B4-BE49-F238E27FC236}">
                <a16:creationId xmlns:a16="http://schemas.microsoft.com/office/drawing/2014/main" id="{784F984E-45C3-496E-B4FA-5141F589D1D7}"/>
              </a:ext>
            </a:extLst>
          </p:cNvPr>
          <p:cNvSpPr>
            <a:spLocks noGrp="1"/>
          </p:cNvSpPr>
          <p:nvPr>
            <p:ph type="body" sz="quarter" idx="11" hasCustomPrompt="1"/>
          </p:nvPr>
        </p:nvSpPr>
        <p:spPr>
          <a:xfrm>
            <a:off x="7437817" y="3923510"/>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5" name="Partner2">
            <a:extLst>
              <a:ext uri="{FF2B5EF4-FFF2-40B4-BE49-F238E27FC236}">
                <a16:creationId xmlns:a16="http://schemas.microsoft.com/office/drawing/2014/main" id="{658E42DF-F68C-4D59-98F4-881FDEC2F344}"/>
              </a:ext>
            </a:extLst>
          </p:cNvPr>
          <p:cNvSpPr>
            <a:spLocks noGrp="1"/>
          </p:cNvSpPr>
          <p:nvPr>
            <p:ph type="body" sz="quarter" idx="12" hasCustomPrompt="1"/>
          </p:nvPr>
        </p:nvSpPr>
        <p:spPr>
          <a:xfrm>
            <a:off x="8889357" y="5480273"/>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71145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Images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1272599"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0" y="0"/>
            <a:ext cx="6578837" cy="6858000"/>
          </a:xfrm>
          <a:custGeom>
            <a:avLst/>
            <a:gdLst>
              <a:gd name="connsiteX0" fmla="*/ 0 w 6578837"/>
              <a:gd name="connsiteY0" fmla="*/ 0 h 6858000"/>
              <a:gd name="connsiteX1" fmla="*/ 4076256 w 6578837"/>
              <a:gd name="connsiteY1" fmla="*/ 0 h 6858000"/>
              <a:gd name="connsiteX2" fmla="*/ 5168789 w 6578837"/>
              <a:gd name="connsiteY2" fmla="*/ 0 h 6858000"/>
              <a:gd name="connsiteX3" fmla="*/ 5209045 w 6578837"/>
              <a:gd name="connsiteY3" fmla="*/ 76864 h 6858000"/>
              <a:gd name="connsiteX4" fmla="*/ 6556675 w 6578837"/>
              <a:gd name="connsiteY4" fmla="*/ 6533091 h 6858000"/>
              <a:gd name="connsiteX5" fmla="*/ 6532887 w 6578837"/>
              <a:gd name="connsiteY5" fmla="*/ 6858000 h 6858000"/>
              <a:gd name="connsiteX6" fmla="*/ 5440354 w 6578837"/>
              <a:gd name="connsiteY6" fmla="*/ 6858000 h 6858000"/>
              <a:gd name="connsiteX7" fmla="*/ 0 w 65788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837" h="6858000">
                <a:moveTo>
                  <a:pt x="0" y="0"/>
                </a:moveTo>
                <a:lnTo>
                  <a:pt x="4076256" y="0"/>
                </a:lnTo>
                <a:lnTo>
                  <a:pt x="5168789" y="0"/>
                </a:lnTo>
                <a:lnTo>
                  <a:pt x="5209045" y="76864"/>
                </a:lnTo>
                <a:cubicBezTo>
                  <a:pt x="6205340" y="2040801"/>
                  <a:pt x="6691748" y="4264523"/>
                  <a:pt x="6556675" y="6533091"/>
                </a:cubicBezTo>
                <a:lnTo>
                  <a:pt x="6532887" y="6858000"/>
                </a:lnTo>
                <a:lnTo>
                  <a:pt x="5440354" y="6858000"/>
                </a:lnTo>
                <a:lnTo>
                  <a:pt x="0" y="6858000"/>
                </a:lnTo>
                <a:close/>
              </a:path>
            </a:pathLst>
          </a:custGeom>
          <a:solidFill>
            <a:schemeClr val="bg1">
              <a:lumMod val="95000"/>
            </a:schemeClr>
          </a:solidFill>
        </p:spPr>
        <p:txBody>
          <a:bodyPr wrap="square" tIns="1280160" anchor="t" anchorCtr="0">
            <a:noAutofit/>
          </a:bodyPr>
          <a:lstStyle>
            <a:lvl1pPr marL="0" indent="0" algn="ctr">
              <a:buNone/>
              <a:defRPr i="1"/>
            </a:lvl1pPr>
          </a:lstStyle>
          <a:p>
            <a:r>
              <a:rPr lang="en-US" dirty="0"/>
              <a:t>Insert Your Picture Here</a:t>
            </a:r>
          </a:p>
        </p:txBody>
      </p:sp>
      <p:sp>
        <p:nvSpPr>
          <p:cNvPr id="25" name="Title 1">
            <a:extLst>
              <a:ext uri="{FF2B5EF4-FFF2-40B4-BE49-F238E27FC236}">
                <a16:creationId xmlns:a16="http://schemas.microsoft.com/office/drawing/2014/main" id="{77F877D9-0191-4E5A-9E43-2FC2AA26ACE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6873300"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6873299" y="3662644"/>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9352657"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49054FEE-8C6D-A6BA-1177-F806F7454FBB}"/>
              </a:ext>
              <a:ext uri="{C183D7F6-B498-43B3-948B-1728B52AA6E4}">
                <adec:decorative xmlns:adec="http://schemas.microsoft.com/office/drawing/2017/decorative" val="1"/>
              </a:ext>
            </a:extLst>
          </p:cNvPr>
          <p:cNvSpPr>
            <a:spLocks noGrp="1"/>
          </p:cNvSpPr>
          <p:nvPr>
            <p:ph type="body" sz="quarter" idx="19"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3/5/2026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293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X Images Option 2">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17B0210-0B8B-43B0-A326-1AC9D4A6D2FE}"/>
              </a:ext>
            </a:extLst>
          </p:cNvPr>
          <p:cNvSpPr>
            <a:spLocks noGrp="1"/>
          </p:cNvSpPr>
          <p:nvPr>
            <p:ph type="pic" sz="quarter" idx="14" hasCustomPrompt="1"/>
          </p:nvPr>
        </p:nvSpPr>
        <p:spPr>
          <a:xfrm>
            <a:off x="0" y="2"/>
            <a:ext cx="2718994" cy="5872039"/>
          </a:xfrm>
          <a:custGeom>
            <a:avLst/>
            <a:gdLst>
              <a:gd name="connsiteX0" fmla="*/ 0 w 2718994"/>
              <a:gd name="connsiteY0" fmla="*/ 0 h 5872039"/>
              <a:gd name="connsiteX1" fmla="*/ 2435594 w 2718994"/>
              <a:gd name="connsiteY1" fmla="*/ 0 h 5872039"/>
              <a:gd name="connsiteX2" fmla="*/ 2507736 w 2718994"/>
              <a:gd name="connsiteY2" fmla="*/ 213210 h 5872039"/>
              <a:gd name="connsiteX3" fmla="*/ 2718994 w 2718994"/>
              <a:gd name="connsiteY3" fmla="*/ 1610549 h 5872039"/>
              <a:gd name="connsiteX4" fmla="*/ 57205 w 2718994"/>
              <a:gd name="connsiteY4" fmla="*/ 5846177 h 5872039"/>
              <a:gd name="connsiteX5" fmla="*/ 0 w 2718994"/>
              <a:gd name="connsiteY5" fmla="*/ 5872039 h 587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994" h="5872039">
                <a:moveTo>
                  <a:pt x="0" y="0"/>
                </a:moveTo>
                <a:lnTo>
                  <a:pt x="2435594" y="0"/>
                </a:lnTo>
                <a:lnTo>
                  <a:pt x="2507736" y="213210"/>
                </a:lnTo>
                <a:cubicBezTo>
                  <a:pt x="2645032" y="654629"/>
                  <a:pt x="2718994" y="1123952"/>
                  <a:pt x="2718994" y="1610549"/>
                </a:cubicBezTo>
                <a:cubicBezTo>
                  <a:pt x="2718994" y="3475839"/>
                  <a:pt x="1632160" y="5087286"/>
                  <a:pt x="57205" y="5846177"/>
                </a:cubicBezTo>
                <a:lnTo>
                  <a:pt x="0" y="5872039"/>
                </a:lnTo>
                <a:close/>
              </a:path>
            </a:pathLst>
          </a:cu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V="1">
            <a:off x="5220292" y="4010025"/>
            <a:ext cx="2588875" cy="2847975"/>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134700C-FF3A-45AE-BBEF-11DE9CED9422}"/>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876753" y="3407443"/>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2890477" y="1890457"/>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F97623BC-DD85-232B-FD98-703BC3C75A38}"/>
              </a:ext>
              <a:ext uri="{C183D7F6-B498-43B3-948B-1728B52AA6E4}">
                <adec:decorative xmlns:adec="http://schemas.microsoft.com/office/drawing/2017/decorative" val="1"/>
              </a:ext>
            </a:extLst>
          </p:cNvPr>
          <p:cNvSpPr>
            <a:spLocks noGrp="1"/>
          </p:cNvSpPr>
          <p:nvPr>
            <p:ph type="body" sz="quarter" idx="19" hasCustomPrompt="1"/>
          </p:nvPr>
        </p:nvSpPr>
        <p:spPr>
          <a:xfrm>
            <a:off x="2470168" y="3888377"/>
            <a:ext cx="2377440" cy="1234440"/>
          </a:xfrm>
        </p:spPr>
        <p:txBody>
          <a:bodyPr lIns="0" tIns="0" rIns="0" bIns="0" anchor="b">
            <a:noAutofit/>
          </a:bodyPr>
          <a:lstStyle>
            <a:lvl1pPr marL="0" indent="0" algn="r">
              <a:lnSpc>
                <a:spcPct val="60000"/>
              </a:lnSpc>
              <a:spcBef>
                <a:spcPts val="0"/>
              </a:spcBef>
              <a:buNone/>
              <a:defRPr sz="6600" spc="-150" baseline="0">
                <a:solidFill>
                  <a:schemeClr val="accent1">
                    <a:lumMod val="90000"/>
                  </a:schemeClr>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3263977" y="42608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3688889" y="47731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3263977" y="5200650"/>
            <a:ext cx="1580356" cy="365125"/>
          </a:xfrm>
        </p:spPr>
        <p:txBody>
          <a:bodyPr/>
          <a:lstStyle/>
          <a:p>
            <a:fld id="{39B360F8-476B-46A9-AE4D-B70F5EF3C486}" type="datetimeFigureOut">
              <a:rPr lang="en-US" smtClean="0"/>
              <a:pPr/>
              <a:t>3/5/2026</a:t>
            </a:fld>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5613163" y="0"/>
            <a:ext cx="6578837" cy="6858000"/>
          </a:xfrm>
          <a:prstGeom prst="rect">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715944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09789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flipV="1">
            <a:off x="3606800"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9" y="457200"/>
            <a:ext cx="2135880" cy="2971800"/>
          </a:xfrm>
        </p:spPr>
        <p:txBody>
          <a:bodyPr anchor="b"/>
          <a:lstStyle>
            <a:lvl1pPr>
              <a:defRPr sz="3200">
                <a:solidFill>
                  <a:schemeClr val="accent1">
                    <a:lumMod val="90000"/>
                  </a:schemeClr>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9" y="3715352"/>
            <a:ext cx="2135880" cy="2153635"/>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6D917FDB-196A-44E4-BC0A-BE5B4354B1FF}"/>
              </a:ext>
            </a:extLst>
          </p:cNvPr>
          <p:cNvSpPr>
            <a:spLocks noGrp="1"/>
          </p:cNvSpPr>
          <p:nvPr>
            <p:ph type="pic" idx="1" hasCustomPrompt="1"/>
          </p:nvPr>
        </p:nvSpPr>
        <p:spPr>
          <a:xfrm>
            <a:off x="3155841" y="0"/>
            <a:ext cx="9036159" cy="6857999"/>
          </a:xfrm>
          <a:custGeom>
            <a:avLst/>
            <a:gdLst>
              <a:gd name="connsiteX0" fmla="*/ 117355 w 9036159"/>
              <a:gd name="connsiteY0" fmla="*/ 0 h 6857999"/>
              <a:gd name="connsiteX1" fmla="*/ 9036159 w 9036159"/>
              <a:gd name="connsiteY1" fmla="*/ 0 h 6857999"/>
              <a:gd name="connsiteX2" fmla="*/ 9036159 w 9036159"/>
              <a:gd name="connsiteY2" fmla="*/ 6857999 h 6857999"/>
              <a:gd name="connsiteX3" fmla="*/ 1270830 w 9036159"/>
              <a:gd name="connsiteY3" fmla="*/ 6857999 h 6857999"/>
              <a:gd name="connsiteX4" fmla="*/ 1125243 w 9036159"/>
              <a:gd name="connsiteY4" fmla="*/ 6573744 h 6857999"/>
              <a:gd name="connsiteX5" fmla="*/ 0 w 9036159"/>
              <a:gd name="connsiteY5" fmla="*/ 1626625 h 6857999"/>
              <a:gd name="connsiteX6" fmla="*/ 58913 w 9036159"/>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6159" h="6857999">
                <a:moveTo>
                  <a:pt x="117355" y="0"/>
                </a:moveTo>
                <a:lnTo>
                  <a:pt x="9036159" y="0"/>
                </a:lnTo>
                <a:lnTo>
                  <a:pt x="9036159" y="6857999"/>
                </a:lnTo>
                <a:lnTo>
                  <a:pt x="1270830" y="6857999"/>
                </a:lnTo>
                <a:lnTo>
                  <a:pt x="1125243" y="6573744"/>
                </a:lnTo>
                <a:cubicBezTo>
                  <a:pt x="404118" y="5077166"/>
                  <a:pt x="0" y="3399089"/>
                  <a:pt x="0" y="1626625"/>
                </a:cubicBezTo>
                <a:cubicBezTo>
                  <a:pt x="0" y="1232744"/>
                  <a:pt x="19956" y="843524"/>
                  <a:pt x="58913"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3071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10" name="Oval 9">
            <a:extLst>
              <a:ext uri="{FF2B5EF4-FFF2-40B4-BE49-F238E27FC236}">
                <a16:creationId xmlns:a16="http://schemas.microsoft.com/office/drawing/2014/main" id="{C5DA4E8B-D16C-462C-A3C7-ADB471336A9F}"/>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62A57B-E382-4DC4-B890-C82A8644FC55}"/>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C18E6DA9-ADC9-7D55-EB60-FB28E8D8DB45}"/>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79C35935-8466-522C-4469-6F69E516C2BC}"/>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Text Placeholder 13">
            <a:extLst>
              <a:ext uri="{FF2B5EF4-FFF2-40B4-BE49-F238E27FC236}">
                <a16:creationId xmlns:a16="http://schemas.microsoft.com/office/drawing/2014/main" id="{9D6A6A4A-3859-5A1F-C803-A922DE4EE194}"/>
              </a:ext>
              <a:ext uri="{C183D7F6-B498-43B3-948B-1728B52AA6E4}">
                <adec:decorative xmlns:adec="http://schemas.microsoft.com/office/drawing/2017/decorative" val="1"/>
              </a:ext>
            </a:extLst>
          </p:cNvPr>
          <p:cNvSpPr>
            <a:spLocks noGrp="1"/>
          </p:cNvSpPr>
          <p:nvPr>
            <p:ph type="body" sz="quarter" idx="18"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6693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endParaRPr>
          </a:p>
        </p:txBody>
      </p:sp>
      <p:sp>
        <p:nvSpPr>
          <p:cNvPr id="10" name="Oval 9">
            <a:extLst>
              <a:ext uri="{FF2B5EF4-FFF2-40B4-BE49-F238E27FC236}">
                <a16:creationId xmlns:a16="http://schemas.microsoft.com/office/drawing/2014/main" id="{C275DDB9-133E-4DE5-8FDC-0029E109443E}"/>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6C4B990-16A5-48DA-AC2C-E2BA8E8F78C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946A55C0-0872-2E26-2A34-D86DA7737C9E}"/>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accent1">
                    <a:lumMod val="7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55FFEF51-3C01-1469-155C-75783923996D}"/>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accent1">
                    <a:lumMod val="7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5F33F514-AEE7-C57D-E9C3-12475027A476}"/>
              </a:ext>
              <a:ext uri="{C183D7F6-B498-43B3-948B-1728B52AA6E4}">
                <adec:decorative xmlns:adec="http://schemas.microsoft.com/office/drawing/2017/decorative" val="1"/>
              </a:ext>
            </a:extLst>
          </p:cNvPr>
          <p:cNvSpPr>
            <a:spLocks noGrp="1"/>
          </p:cNvSpPr>
          <p:nvPr>
            <p:ph type="body" sz="quarter" idx="17"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accent1">
                    <a:lumMod val="90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tx1">
                    <a:lumMod val="85000"/>
                    <a:lumOff val="1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tx1">
                    <a:lumMod val="85000"/>
                    <a:lumOff val="1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6531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0" y="0"/>
            <a:ext cx="7344229" cy="6858000"/>
          </a:xfrm>
          <a:solidFill>
            <a:schemeClr val="tx1"/>
          </a:solidFill>
        </p:spPr>
        <p:txBody>
          <a:bodyPr lIns="274320" anchor="ctr"/>
          <a:lstStyle>
            <a:lvl1pPr marL="0" indent="0" algn="l">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F921487E-866D-43CE-9CA0-C24DCC2C4D97}"/>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5C2EEC8-D372-5EF0-E770-C6C77D0D7266}"/>
              </a:ext>
            </a:extLst>
          </p:cNvPr>
          <p:cNvSpPr>
            <a:spLocks noGrp="1"/>
          </p:cNvSpPr>
          <p:nvPr>
            <p:ph type="body" sz="quarter" idx="16" hasCustomPrompt="1"/>
          </p:nvPr>
        </p:nvSpPr>
        <p:spPr>
          <a:xfrm rot="20700000">
            <a:off x="6626102" y="3566804"/>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EC8EFF43-B953-DE46-B68B-D51321D33A3C}"/>
              </a:ext>
            </a:extLst>
          </p:cNvPr>
          <p:cNvSpPr>
            <a:spLocks noGrp="1"/>
          </p:cNvSpPr>
          <p:nvPr>
            <p:ph type="body" sz="quarter" idx="15" hasCustomPrompt="1"/>
          </p:nvPr>
        </p:nvSpPr>
        <p:spPr>
          <a:xfrm rot="20700000">
            <a:off x="8257110" y="3174470"/>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2" name="Text Placeholder 13">
            <a:extLst>
              <a:ext uri="{FF2B5EF4-FFF2-40B4-BE49-F238E27FC236}">
                <a16:creationId xmlns:a16="http://schemas.microsoft.com/office/drawing/2014/main" id="{531287BC-E392-79F1-F158-EC6245614E57}"/>
              </a:ext>
              <a:ext uri="{C183D7F6-B498-43B3-948B-1728B52AA6E4}">
                <adec:decorative xmlns:adec="http://schemas.microsoft.com/office/drawing/2017/decorative" val="1"/>
              </a:ext>
            </a:extLst>
          </p:cNvPr>
          <p:cNvSpPr>
            <a:spLocks noGrp="1"/>
          </p:cNvSpPr>
          <p:nvPr>
            <p:ph type="body" sz="quarter" idx="17" hasCustomPrompt="1"/>
          </p:nvPr>
        </p:nvSpPr>
        <p:spPr>
          <a:xfrm>
            <a:off x="8079745" y="4817516"/>
            <a:ext cx="2871216" cy="1499616"/>
          </a:xfrm>
        </p:spPr>
        <p:txBody>
          <a:bodyPr lIns="0" tIns="0" rIns="0" bIns="0" anchor="b">
            <a:noAutofit/>
          </a:bodyPr>
          <a:lstStyle>
            <a:lvl1pPr marL="0" indent="0" algn="r">
              <a:lnSpc>
                <a:spcPct val="60000"/>
              </a:lnSpc>
              <a:spcBef>
                <a:spcPts val="0"/>
              </a:spcBef>
              <a:buNone/>
              <a:defRPr sz="11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312031" y="4863120"/>
            <a:ext cx="2257073" cy="719064"/>
          </a:xfrm>
        </p:spPr>
        <p:txBody>
          <a:bodyPr anchor="b">
            <a:noAutofit/>
          </a:bodyPr>
          <a:lstStyle>
            <a:lvl1pPr marL="0" indent="0">
              <a:lnSpc>
                <a:spcPct val="65000"/>
              </a:lnSpc>
              <a:buNone/>
              <a:defRPr sz="28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526784" y="5706199"/>
            <a:ext cx="2419350" cy="647801"/>
          </a:xfrm>
        </p:spPr>
        <p:txBody>
          <a:bodyPr lIns="0" tIns="0" rIns="0" bIns="0" anchor="t">
            <a:noAutofit/>
          </a:bodyPr>
          <a:lstStyle>
            <a:lvl1pPr marL="0" indent="0" algn="r">
              <a:lnSpc>
                <a:spcPct val="65000"/>
              </a:lnSpc>
              <a:buNone/>
              <a:defRPr sz="3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610600" y="6356350"/>
            <a:ext cx="2341884" cy="365125"/>
          </a:xfrm>
        </p:spPr>
        <p:txBody>
          <a:bodyPr/>
          <a:lstStyle>
            <a:lvl1pPr>
              <a:defRPr>
                <a:latin typeface="ManzoorNaskh" panose="02000500000000000000" pitchFamily="2" charset="-78"/>
                <a:cs typeface="_Khat_Manzoor_BAFC" panose="02000000000000000000" pitchFamily="2" charset="-78"/>
              </a:defRPr>
            </a:lvl1pPr>
          </a:lstStyle>
          <a:p>
            <a:fld id="{39B360F8-476B-46A9-AE4D-B70F5EF3C486}" type="datetimeFigureOut">
              <a:rPr lang="en-US" smtClean="0"/>
              <a:pPr/>
              <a:t>3/5/2026</a:t>
            </a:fld>
            <a:endParaRPr lang="en-US" dirty="0"/>
          </a:p>
        </p:txBody>
      </p:sp>
      <p:sp>
        <p:nvSpPr>
          <p:cNvPr id="19" name="Arc 18">
            <a:extLst>
              <a:ext uri="{FF2B5EF4-FFF2-40B4-BE49-F238E27FC236}">
                <a16:creationId xmlns:a16="http://schemas.microsoft.com/office/drawing/2014/main" id="{6D48354E-66C5-4E48-A471-919899211D6C}"/>
              </a:ext>
            </a:extLst>
          </p:cNvPr>
          <p:cNvSpPr/>
          <p:nvPr userDrawn="1"/>
        </p:nvSpPr>
        <p:spPr>
          <a:xfrm>
            <a:off x="8345327" y="2991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019054" y="3468760"/>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135742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Nam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CA07F-79C6-4BAE-A115-34FEABBF8033}"/>
              </a:ext>
              <a:ext uri="{C183D7F6-B498-43B3-948B-1728B52AA6E4}">
                <adec:decorative xmlns:adec="http://schemas.microsoft.com/office/drawing/2017/decorative" val="1"/>
              </a:ext>
            </a:extLst>
          </p:cNvPr>
          <p:cNvSpPr/>
          <p:nvPr userDrawn="1"/>
        </p:nvSpPr>
        <p:spPr>
          <a:xfrm>
            <a:off x="4318000" y="0"/>
            <a:ext cx="787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2C5DF-BD52-4A84-A121-97A7665D214D}"/>
              </a:ext>
            </a:extLst>
          </p:cNvPr>
          <p:cNvSpPr>
            <a:spLocks noGrp="1"/>
          </p:cNvSpPr>
          <p:nvPr>
            <p:ph type="ctrTitle"/>
          </p:nvPr>
        </p:nvSpPr>
        <p:spPr>
          <a:xfrm>
            <a:off x="5003800" y="2468563"/>
            <a:ext cx="6502400" cy="2387600"/>
          </a:xfrm>
        </p:spPr>
        <p:txBody>
          <a:bodyPr lIns="0" tIns="0" rIns="0" bIns="0" anchor="b">
            <a:noAutofit/>
          </a:bodyPr>
          <a:lstStyle>
            <a:lvl1pPr algn="l">
              <a:lnSpc>
                <a:spcPct val="80000"/>
              </a:lnSpc>
              <a:defRPr sz="6000" spc="-150">
                <a:solidFill>
                  <a:schemeClr val="tx1">
                    <a:lumMod val="75000"/>
                    <a:lumOff val="2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76670953-A9F0-4EF2-B322-EB929FD558A0}"/>
              </a:ext>
            </a:extLst>
          </p:cNvPr>
          <p:cNvSpPr>
            <a:spLocks noGrp="1"/>
          </p:cNvSpPr>
          <p:nvPr>
            <p:ph type="subTitle" idx="1"/>
          </p:nvPr>
        </p:nvSpPr>
        <p:spPr>
          <a:xfrm>
            <a:off x="5003800" y="5067300"/>
            <a:ext cx="6502400" cy="901700"/>
          </a:xfrm>
        </p:spPr>
        <p:txBody>
          <a:bodyPr lIns="0" tIns="0" rIns="0" bIns="0">
            <a:noAutofit/>
          </a:bodyPr>
          <a:lstStyle>
            <a:lvl1pPr marL="0" indent="0" algn="l">
              <a:lnSpc>
                <a:spcPct val="80000"/>
              </a:lnSpc>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7">
            <a:extLst>
              <a:ext uri="{FF2B5EF4-FFF2-40B4-BE49-F238E27FC236}">
                <a16:creationId xmlns:a16="http://schemas.microsoft.com/office/drawing/2014/main" id="{9AD6F027-FF17-07F5-30A2-21733DA9EAD5}"/>
              </a:ext>
            </a:extLst>
          </p:cNvPr>
          <p:cNvSpPr>
            <a:spLocks noGrp="1"/>
          </p:cNvSpPr>
          <p:nvPr>
            <p:ph type="body" sz="quarter" idx="16" hasCustomPrompt="1"/>
          </p:nvPr>
        </p:nvSpPr>
        <p:spPr>
          <a:xfrm rot="20700000">
            <a:off x="-685609" y="318823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1" name="Text Placeholder 7">
            <a:extLst>
              <a:ext uri="{FF2B5EF4-FFF2-40B4-BE49-F238E27FC236}">
                <a16:creationId xmlns:a16="http://schemas.microsoft.com/office/drawing/2014/main" id="{DF7F7314-1920-E891-A628-7B4C9B61DDB9}"/>
              </a:ext>
            </a:extLst>
          </p:cNvPr>
          <p:cNvSpPr>
            <a:spLocks noGrp="1"/>
          </p:cNvSpPr>
          <p:nvPr>
            <p:ph type="body" sz="quarter" idx="15" hasCustomPrompt="1"/>
          </p:nvPr>
        </p:nvSpPr>
        <p:spPr>
          <a:xfrm rot="20700000">
            <a:off x="945399" y="279589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6" name="Text Placeholder 13">
            <a:extLst>
              <a:ext uri="{FF2B5EF4-FFF2-40B4-BE49-F238E27FC236}">
                <a16:creationId xmlns:a16="http://schemas.microsoft.com/office/drawing/2014/main" id="{BEDAE626-A086-E72C-FE22-66E7A733D125}"/>
              </a:ext>
              <a:ext uri="{C183D7F6-B498-43B3-948B-1728B52AA6E4}">
                <adec:decorative xmlns:adec="http://schemas.microsoft.com/office/drawing/2017/decorative" val="1"/>
              </a:ext>
            </a:extLst>
          </p:cNvPr>
          <p:cNvSpPr>
            <a:spLocks noGrp="1"/>
          </p:cNvSpPr>
          <p:nvPr>
            <p:ph type="body" sz="quarter" idx="17" hasCustomPrompt="1"/>
          </p:nvPr>
        </p:nvSpPr>
        <p:spPr>
          <a:xfrm>
            <a:off x="760984" y="4432516"/>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9" name="Partner1">
            <a:extLst>
              <a:ext uri="{FF2B5EF4-FFF2-40B4-BE49-F238E27FC236}">
                <a16:creationId xmlns:a16="http://schemas.microsoft.com/office/drawing/2014/main" id="{94AFDEB5-0BF6-4C28-82C4-43A36A79C301}"/>
              </a:ext>
            </a:extLst>
          </p:cNvPr>
          <p:cNvSpPr>
            <a:spLocks noGrp="1"/>
          </p:cNvSpPr>
          <p:nvPr>
            <p:ph type="body" sz="quarter" idx="12" hasCustomPrompt="1"/>
          </p:nvPr>
        </p:nvSpPr>
        <p:spPr>
          <a:xfrm>
            <a:off x="991747" y="4478120"/>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0" name="Partner2">
            <a:extLst>
              <a:ext uri="{FF2B5EF4-FFF2-40B4-BE49-F238E27FC236}">
                <a16:creationId xmlns:a16="http://schemas.microsoft.com/office/drawing/2014/main" id="{ACB241A1-4ACD-4CEB-ADD2-E6FE83290CB9}"/>
              </a:ext>
            </a:extLst>
          </p:cNvPr>
          <p:cNvSpPr>
            <a:spLocks noGrp="1"/>
          </p:cNvSpPr>
          <p:nvPr>
            <p:ph type="body" sz="quarter" idx="13" hasCustomPrompt="1"/>
          </p:nvPr>
        </p:nvSpPr>
        <p:spPr>
          <a:xfrm>
            <a:off x="1771650" y="5321199"/>
            <a:ext cx="185420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7" name="Date Placeholder 6">
            <a:extLst>
              <a:ext uri="{FF2B5EF4-FFF2-40B4-BE49-F238E27FC236}">
                <a16:creationId xmlns:a16="http://schemas.microsoft.com/office/drawing/2014/main" id="{3CBA935B-2747-40BE-9966-633DFAF240C6}"/>
              </a:ext>
            </a:extLst>
          </p:cNvPr>
          <p:cNvSpPr>
            <a:spLocks noGrp="1"/>
          </p:cNvSpPr>
          <p:nvPr>
            <p:ph type="dt" sz="half" idx="10"/>
          </p:nvPr>
        </p:nvSpPr>
        <p:spPr>
          <a:xfrm>
            <a:off x="5003800" y="6184137"/>
            <a:ext cx="2743200" cy="365125"/>
          </a:xfrm>
        </p:spPr>
        <p:txBody>
          <a:bodyPr lIns="0" tIns="0" rIns="0" bIns="0">
            <a:noAutofit/>
          </a:bodyPr>
          <a:lstStyle>
            <a:lvl1pPr algn="l">
              <a:defRPr>
                <a:solidFill>
                  <a:schemeClr val="tx1">
                    <a:lumMod val="75000"/>
                    <a:lumOff val="25000"/>
                  </a:schemeClr>
                </a:solidFill>
              </a:defRPr>
            </a:lvl1pPr>
          </a:lstStyle>
          <a:p>
            <a:fld id="{39B360F8-476B-46A9-AE4D-B70F5EF3C486}" type="datetimeFigureOut">
              <a:rPr lang="en-US" smtClean="0"/>
              <a:pPr/>
              <a:t>3/5/2026</a:t>
            </a:fld>
            <a:endParaRPr lang="en-US"/>
          </a:p>
        </p:txBody>
      </p:sp>
      <p:sp>
        <p:nvSpPr>
          <p:cNvPr id="8" name="Slide Number Placeholder 7">
            <a:extLst>
              <a:ext uri="{FF2B5EF4-FFF2-40B4-BE49-F238E27FC236}">
                <a16:creationId xmlns:a16="http://schemas.microsoft.com/office/drawing/2014/main" id="{6B8F3C32-EB63-490A-A80F-50F99EE07391}"/>
              </a:ext>
            </a:extLst>
          </p:cNvPr>
          <p:cNvSpPr>
            <a:spLocks noGrp="1"/>
          </p:cNvSpPr>
          <p:nvPr>
            <p:ph type="sldNum" sz="quarter" idx="11"/>
          </p:nvPr>
        </p:nvSpPr>
        <p:spPr/>
        <p:txBody>
          <a:bodyPr/>
          <a:lstStyle/>
          <a:p>
            <a:fld id="{EB96C8EE-5CE2-4DF5-AEBC-F7D540F7D759}" type="slidenum">
              <a:rPr lang="en-US" smtClean="0"/>
              <a:pPr/>
              <a:t>‹#›</a:t>
            </a:fld>
            <a:endParaRPr lang="en-US"/>
          </a:p>
        </p:txBody>
      </p:sp>
      <p:sp>
        <p:nvSpPr>
          <p:cNvPr id="15" name="Arc 14">
            <a:extLst>
              <a:ext uri="{FF2B5EF4-FFF2-40B4-BE49-F238E27FC236}">
                <a16:creationId xmlns:a16="http://schemas.microsoft.com/office/drawing/2014/main" id="{6144D45D-FB42-47DB-850C-87AA50A30EC9}"/>
              </a:ext>
            </a:extLst>
          </p:cNvPr>
          <p:cNvSpPr/>
          <p:nvPr userDrawn="1"/>
        </p:nvSpPr>
        <p:spPr>
          <a:xfrm>
            <a:off x="1025043" y="260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408257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884-D4C5-4271-B883-7C0C83582BF0}"/>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14848D-4482-46CE-96FB-307C76AF3713}"/>
              </a:ext>
            </a:extLst>
          </p:cNvPr>
          <p:cNvSpPr>
            <a:spLocks noGrp="1"/>
          </p:cNvSpPr>
          <p:nvPr>
            <p:ph type="body" idx="1"/>
          </p:nvPr>
        </p:nvSpPr>
        <p:spPr>
          <a:xfrm>
            <a:off x="831850" y="4589463"/>
            <a:ext cx="10515600" cy="1500187"/>
          </a:xfrm>
        </p:spPr>
        <p:txBody>
          <a:bodyPr lIns="0"/>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D354E85-085C-4EE6-A1A1-4EFC55F199B3}"/>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461236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593AF85-284E-4D5E-BCCF-0BEA8C78D6BE}"/>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A458F73-86F6-4509-8214-2E3D74284A8B}"/>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19B42D3-0EAC-4DAA-9473-751E4526C3BD}"/>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A5219D-A26A-422A-A921-8AD198297E2A}"/>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91F26C74-349A-4B88-B6FB-5C4E82C4C44A}"/>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68219B2C-B511-4DA1-914D-48BBF076347D}"/>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51CC3C-BEA1-4AFD-97BA-0BBB3DDB03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50D0D25-8D9E-4B16-AC2A-FBF38FD43FB4}"/>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DEF80955-D98A-462E-91C4-FE7D6E2EB48E}"/>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AC81EF-1F40-4E12-8673-9437DA11FA3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7FE22DE0-6925-4167-9800-5E3D99164C44}"/>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BB6C0AE-2B78-4A7A-92C6-E29C8BA7A639}"/>
              </a:ext>
            </a:extLst>
          </p:cNvPr>
          <p:cNvSpPr>
            <a:spLocks noGrp="1"/>
          </p:cNvSpPr>
          <p:nvPr>
            <p:ph type="body" sz="half" idx="2"/>
          </p:nvPr>
        </p:nvSpPr>
        <p:spPr>
          <a:xfrm>
            <a:off x="839788" y="3715352"/>
            <a:ext cx="3932237" cy="2153636"/>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DB4C7F9-0224-45E0-9099-8C25FA9E88CA}"/>
              </a:ext>
            </a:extLst>
          </p:cNvPr>
          <p:cNvSpPr>
            <a:spLocks noGrp="1"/>
          </p:cNvSpPr>
          <p:nvPr>
            <p:ph idx="1"/>
          </p:nvPr>
        </p:nvSpPr>
        <p:spPr>
          <a:xfrm>
            <a:off x="5183188" y="0"/>
            <a:ext cx="7008812" cy="6857999"/>
          </a:xfrm>
          <a:solidFill>
            <a:schemeClr val="bg1">
              <a:lumMod val="95000"/>
            </a:schemeClr>
          </a:solidFill>
        </p:spPr>
        <p:txBody>
          <a:bodyPr lIns="288000" tIns="252000">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F04A35F7-4965-4B5C-A946-880324CDCC74}"/>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17609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38214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83403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274320" anchor="ctr">
            <a:noAutofit/>
          </a:bodyPr>
          <a:lstStyle>
            <a:lvl1pPr marL="0" indent="0" algn="l">
              <a:buNone/>
              <a:defRPr i="1"/>
            </a:lvl1pPr>
          </a:lstStyle>
          <a:p>
            <a:r>
              <a:rPr lang="en-US" dirty="0"/>
              <a:t>Insert Your Picture Here</a:t>
            </a:r>
          </a:p>
        </p:txBody>
      </p:sp>
      <p:sp>
        <p:nvSpPr>
          <p:cNvPr id="14" name="Title 1">
            <a:extLst>
              <a:ext uri="{FF2B5EF4-FFF2-40B4-BE49-F238E27FC236}">
                <a16:creationId xmlns:a16="http://schemas.microsoft.com/office/drawing/2014/main" id="{0D31F130-012B-458A-8F5C-33E875035CD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6" name="Text Placeholder 7">
            <a:extLst>
              <a:ext uri="{FF2B5EF4-FFF2-40B4-BE49-F238E27FC236}">
                <a16:creationId xmlns:a16="http://schemas.microsoft.com/office/drawing/2014/main" id="{43F01962-EE1E-935D-F920-F06DBE812D39}"/>
              </a:ext>
            </a:extLst>
          </p:cNvPr>
          <p:cNvSpPr>
            <a:spLocks noGrp="1"/>
          </p:cNvSpPr>
          <p:nvPr>
            <p:ph type="body" sz="quarter" idx="16" hasCustomPrompt="1"/>
          </p:nvPr>
        </p:nvSpPr>
        <p:spPr>
          <a:xfrm rot="20700000">
            <a:off x="6989066" y="1959098"/>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9" name="Text Placeholder 7">
            <a:extLst>
              <a:ext uri="{FF2B5EF4-FFF2-40B4-BE49-F238E27FC236}">
                <a16:creationId xmlns:a16="http://schemas.microsoft.com/office/drawing/2014/main" id="{65C43278-DA18-C5FC-0F65-C8B5D200BC0F}"/>
              </a:ext>
            </a:extLst>
          </p:cNvPr>
          <p:cNvSpPr>
            <a:spLocks noGrp="1"/>
          </p:cNvSpPr>
          <p:nvPr>
            <p:ph type="body" sz="quarter" idx="17" hasCustomPrompt="1"/>
          </p:nvPr>
        </p:nvSpPr>
        <p:spPr>
          <a:xfrm rot="20700000">
            <a:off x="8620074" y="1566764"/>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0" name="Text Placeholder 13">
            <a:extLst>
              <a:ext uri="{FF2B5EF4-FFF2-40B4-BE49-F238E27FC236}">
                <a16:creationId xmlns:a16="http://schemas.microsoft.com/office/drawing/2014/main" id="{17612BE3-2C89-EB06-6ED4-C682EA0B75C4}"/>
              </a:ext>
              <a:ext uri="{C183D7F6-B498-43B3-948B-1728B52AA6E4}">
                <adec:decorative xmlns:adec="http://schemas.microsoft.com/office/drawing/2017/decorative" val="1"/>
              </a:ext>
            </a:extLst>
          </p:cNvPr>
          <p:cNvSpPr>
            <a:spLocks noGrp="1"/>
          </p:cNvSpPr>
          <p:nvPr>
            <p:ph type="body" sz="quarter" idx="18" hasCustomPrompt="1"/>
          </p:nvPr>
        </p:nvSpPr>
        <p:spPr>
          <a:xfrm>
            <a:off x="8435229" y="3207768"/>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665992" y="3253372"/>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0745" y="4096451"/>
            <a:ext cx="241935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373015" y="1859012"/>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964561" y="4746602"/>
            <a:ext cx="2341884" cy="365125"/>
          </a:xfrm>
        </p:spPr>
        <p:txBody>
          <a:bodyPr/>
          <a:lstStyle/>
          <a:p>
            <a:fld id="{39B360F8-476B-46A9-AE4D-B70F5EF3C486}" type="datetimeFigureOut">
              <a:rPr lang="en-US" smtClean="0"/>
              <a:pPr/>
              <a:t>3/5/2026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779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age 1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19" name="Picture Placeholder 18">
            <a:extLst>
              <a:ext uri="{FF2B5EF4-FFF2-40B4-BE49-F238E27FC236}">
                <a16:creationId xmlns:a16="http://schemas.microsoft.com/office/drawing/2014/main" id="{06A6F705-A13E-473F-A3CD-C94D5D62E5A7}"/>
              </a:ext>
            </a:extLst>
          </p:cNvPr>
          <p:cNvSpPr>
            <a:spLocks noGrp="1"/>
          </p:cNvSpPr>
          <p:nvPr>
            <p:ph type="pic" sz="quarter" idx="14" hasCustomPrompt="1"/>
          </p:nvPr>
        </p:nvSpPr>
        <p:spPr>
          <a:xfrm>
            <a:off x="285750" y="0"/>
            <a:ext cx="11906250" cy="6858000"/>
          </a:xfrm>
          <a:custGeom>
            <a:avLst/>
            <a:gdLst>
              <a:gd name="connsiteX0" fmla="*/ 23502 w 11906250"/>
              <a:gd name="connsiteY0" fmla="*/ 0 h 6858000"/>
              <a:gd name="connsiteX1" fmla="*/ 6175003 w 11906250"/>
              <a:gd name="connsiteY1" fmla="*/ 0 h 6858000"/>
              <a:gd name="connsiteX2" fmla="*/ 11906250 w 11906250"/>
              <a:gd name="connsiteY2" fmla="*/ 0 h 6858000"/>
              <a:gd name="connsiteX3" fmla="*/ 11906250 w 11906250"/>
              <a:gd name="connsiteY3" fmla="*/ 6858000 h 6858000"/>
              <a:gd name="connsiteX4" fmla="*/ 1325844 w 11906250"/>
              <a:gd name="connsiteY4" fmla="*/ 6858000 h 6858000"/>
              <a:gd name="connsiteX5" fmla="*/ 1035956 w 11906250"/>
              <a:gd name="connsiteY5" fmla="*/ 6188514 h 6858000"/>
              <a:gd name="connsiteX6" fmla="*/ 0 w 11906250"/>
              <a:gd name="connsiteY6" fmla="*/ 805401 h 6858000"/>
              <a:gd name="connsiteX7" fmla="*/ 18803 w 11906250"/>
              <a:gd name="connsiteY7" fmla="*/ 617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0" h="6858000">
                <a:moveTo>
                  <a:pt x="23502" y="0"/>
                </a:moveTo>
                <a:lnTo>
                  <a:pt x="6175003" y="0"/>
                </a:lnTo>
                <a:lnTo>
                  <a:pt x="11906250" y="0"/>
                </a:lnTo>
                <a:lnTo>
                  <a:pt x="11906250" y="6858000"/>
                </a:lnTo>
                <a:lnTo>
                  <a:pt x="1325844" y="6858000"/>
                </a:lnTo>
                <a:lnTo>
                  <a:pt x="1035956" y="6188514"/>
                </a:lnTo>
                <a:cubicBezTo>
                  <a:pt x="367715" y="4524820"/>
                  <a:pt x="0" y="2708053"/>
                  <a:pt x="0" y="805401"/>
                </a:cubicBezTo>
                <a:cubicBezTo>
                  <a:pt x="0" y="556001"/>
                  <a:pt x="6319" y="308077"/>
                  <a:pt x="18803" y="61779"/>
                </a:cubicBezTo>
                <a:close/>
              </a:path>
            </a:pathLst>
          </a:custGeom>
          <a:solidFill>
            <a:schemeClr val="bg1">
              <a:lumMod val="95000"/>
            </a:schemeClr>
          </a:solidFill>
        </p:spPr>
        <p:txBody>
          <a:bodyPr wrap="square" rIns="274320" anchor="ctr" anchorCtr="0">
            <a:noAutofit/>
          </a:bodyPr>
          <a:lstStyle>
            <a:lvl1pPr marL="0" indent="0" algn="r">
              <a:buNone/>
              <a:defRPr i="1"/>
            </a:lvl1pPr>
          </a:lstStyle>
          <a:p>
            <a:r>
              <a:rPr lang="en-US" dirty="0"/>
              <a:t>Insert Your Picture Here</a:t>
            </a:r>
          </a:p>
        </p:txBody>
      </p:sp>
      <p:sp>
        <p:nvSpPr>
          <p:cNvPr id="6" name="Title 1">
            <a:extLst>
              <a:ext uri="{FF2B5EF4-FFF2-40B4-BE49-F238E27FC236}">
                <a16:creationId xmlns:a16="http://schemas.microsoft.com/office/drawing/2014/main" id="{B5850E2B-D4EB-48E5-95A6-2CD7179F8EEE}"/>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5522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1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0" y="0"/>
            <a:ext cx="11688763"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Title 1">
            <a:extLst>
              <a:ext uri="{FF2B5EF4-FFF2-40B4-BE49-F238E27FC236}">
                <a16:creationId xmlns:a16="http://schemas.microsoft.com/office/drawing/2014/main" id="{73D4E5BE-AF73-4AF5-871E-3A42F88AB466}"/>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64031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1 Option 3">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0E679C-9B69-4BE7-974D-7F07BD078EEF}"/>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782926" y="0"/>
            <a:ext cx="10626148"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7" name="Title 1">
            <a:extLst>
              <a:ext uri="{FF2B5EF4-FFF2-40B4-BE49-F238E27FC236}">
                <a16:creationId xmlns:a16="http://schemas.microsoft.com/office/drawing/2014/main" id="{BEF301E8-A85E-4A16-9763-E74520549AB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355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1 Option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1E4139-2E99-438A-9E0E-BE17873AA91C}"/>
              </a:ext>
            </a:extLst>
          </p:cNvPr>
          <p:cNvSpPr/>
          <p:nvPr userDrawn="1"/>
        </p:nvSpPr>
        <p:spPr>
          <a:xfrm flipV="1">
            <a:off x="71438" y="5558693"/>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C829CCC-86BB-48F1-ACF8-76D4B2803BB6}"/>
              </a:ext>
            </a:extLst>
          </p:cNvPr>
          <p:cNvSpPr/>
          <p:nvPr userDrawn="1"/>
        </p:nvSpPr>
        <p:spPr>
          <a:xfrm flipH="1">
            <a:off x="10939464" y="0"/>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Picture Placeholder 5">
            <a:extLst>
              <a:ext uri="{FF2B5EF4-FFF2-40B4-BE49-F238E27FC236}">
                <a16:creationId xmlns:a16="http://schemas.microsoft.com/office/drawing/2014/main" id="{423C7AA5-33FE-446F-B5D8-A0FFF2EFF80A}"/>
              </a:ext>
            </a:extLst>
          </p:cNvPr>
          <p:cNvSpPr>
            <a:spLocks noGrp="1"/>
          </p:cNvSpPr>
          <p:nvPr>
            <p:ph type="pic" sz="quarter" idx="14" hasCustomPrompt="1"/>
          </p:nvPr>
        </p:nvSpPr>
        <p:spPr>
          <a:xfrm>
            <a:off x="71438" y="0"/>
            <a:ext cx="12049126" cy="6858000"/>
          </a:xfrm>
          <a:custGeom>
            <a:avLst/>
            <a:gdLst>
              <a:gd name="connsiteX0" fmla="*/ 1072002 w 12049126"/>
              <a:gd name="connsiteY0" fmla="*/ 0 h 6858000"/>
              <a:gd name="connsiteX1" fmla="*/ 10977124 w 12049126"/>
              <a:gd name="connsiteY1" fmla="*/ 0 h 6858000"/>
              <a:gd name="connsiteX2" fmla="*/ 11020225 w 12049126"/>
              <a:gd name="connsiteY2" fmla="*/ 60611 h 6858000"/>
              <a:gd name="connsiteX3" fmla="*/ 12049126 w 12049126"/>
              <a:gd name="connsiteY3" fmla="*/ 3429001 h 6858000"/>
              <a:gd name="connsiteX4" fmla="*/ 11020225 w 12049126"/>
              <a:gd name="connsiteY4" fmla="*/ 6797392 h 6858000"/>
              <a:gd name="connsiteX5" fmla="*/ 10977125 w 12049126"/>
              <a:gd name="connsiteY5" fmla="*/ 6858000 h 6858000"/>
              <a:gd name="connsiteX6" fmla="*/ 1072001 w 12049126"/>
              <a:gd name="connsiteY6" fmla="*/ 6858000 h 6858000"/>
              <a:gd name="connsiteX7" fmla="*/ 1028901 w 12049126"/>
              <a:gd name="connsiteY7" fmla="*/ 6797392 h 6858000"/>
              <a:gd name="connsiteX8" fmla="*/ 0 w 12049126"/>
              <a:gd name="connsiteY8" fmla="*/ 3429001 h 6858000"/>
              <a:gd name="connsiteX9" fmla="*/ 1028901 w 12049126"/>
              <a:gd name="connsiteY9" fmla="*/ 606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9126" h="6858000">
                <a:moveTo>
                  <a:pt x="1072002" y="0"/>
                </a:moveTo>
                <a:lnTo>
                  <a:pt x="10977124" y="0"/>
                </a:lnTo>
                <a:lnTo>
                  <a:pt x="11020225" y="60611"/>
                </a:lnTo>
                <a:cubicBezTo>
                  <a:pt x="11669820" y="1022137"/>
                  <a:pt x="12049126" y="2181273"/>
                  <a:pt x="12049126" y="3429001"/>
                </a:cubicBezTo>
                <a:cubicBezTo>
                  <a:pt x="12049126" y="4676729"/>
                  <a:pt x="11669820" y="5835865"/>
                  <a:pt x="11020225" y="6797392"/>
                </a:cubicBezTo>
                <a:lnTo>
                  <a:pt x="10977125" y="6858000"/>
                </a:lnTo>
                <a:lnTo>
                  <a:pt x="1072001" y="6858000"/>
                </a:lnTo>
                <a:lnTo>
                  <a:pt x="1028901" y="6797392"/>
                </a:lnTo>
                <a:cubicBezTo>
                  <a:pt x="379307" y="5835865"/>
                  <a:pt x="0" y="4676729"/>
                  <a:pt x="0" y="3429001"/>
                </a:cubicBezTo>
                <a:cubicBezTo>
                  <a:pt x="0" y="2181273"/>
                  <a:pt x="379307" y="1022137"/>
                  <a:pt x="1028901" y="60611"/>
                </a:cubicBezTo>
                <a:close/>
              </a:path>
            </a:pathLst>
          </a:custGeom>
          <a:solidFill>
            <a:schemeClr val="tx1"/>
          </a:solidFill>
        </p:spPr>
        <p:txBody>
          <a:bodyPr wrap="square" bIns="457200" anchor="b">
            <a:noAutofit/>
          </a:bodyPr>
          <a:lstStyle>
            <a:lvl1pPr marL="0" indent="0" algn="ctr">
              <a:buNone/>
              <a:defRPr i="1">
                <a:solidFill>
                  <a:schemeClr val="bg1"/>
                </a:solidFill>
              </a:defRPr>
            </a:lvl1pPr>
          </a:lstStyle>
          <a:p>
            <a:r>
              <a:rPr lang="en-US" dirty="0"/>
              <a:t>Insert Your Picture Here</a:t>
            </a:r>
          </a:p>
        </p:txBody>
      </p:sp>
      <p:sp>
        <p:nvSpPr>
          <p:cNvPr id="9" name="Title 1">
            <a:extLst>
              <a:ext uri="{FF2B5EF4-FFF2-40B4-BE49-F238E27FC236}">
                <a16:creationId xmlns:a16="http://schemas.microsoft.com/office/drawing/2014/main" id="{D6879487-3062-451C-8393-F927D52707A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206031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1 Option 5">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373542-9E14-4962-A4AC-961BF25C3EEE}"/>
              </a:ext>
              <a:ext uri="{C183D7F6-B498-43B3-948B-1728B52AA6E4}">
                <adec:decorative xmlns:adec="http://schemas.microsoft.com/office/drawing/2017/decorative" val="1"/>
              </a:ext>
            </a:extLst>
          </p:cNvPr>
          <p:cNvSpPr/>
          <p:nvPr userDrawn="1"/>
        </p:nvSpPr>
        <p:spPr>
          <a:xfrm>
            <a:off x="9898742" y="2138741"/>
            <a:ext cx="267416" cy="2580518"/>
          </a:xfrm>
          <a:custGeom>
            <a:avLst/>
            <a:gdLst>
              <a:gd name="connsiteX0" fmla="*/ 0 w 267416"/>
              <a:gd name="connsiteY0" fmla="*/ 0 h 2580518"/>
              <a:gd name="connsiteX1" fmla="*/ 11921 w 267416"/>
              <a:gd name="connsiteY1" fmla="*/ 24746 h 2580518"/>
              <a:gd name="connsiteX2" fmla="*/ 267416 w 267416"/>
              <a:gd name="connsiteY2" fmla="*/ 1290259 h 2580518"/>
              <a:gd name="connsiteX3" fmla="*/ 11921 w 267416"/>
              <a:gd name="connsiteY3" fmla="*/ 2555773 h 2580518"/>
              <a:gd name="connsiteX4" fmla="*/ 0 w 267416"/>
              <a:gd name="connsiteY4" fmla="*/ 2580518 h 258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16" h="2580518">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1" y="0"/>
            <a:ext cx="9898743" cy="6858000"/>
          </a:xfrm>
          <a:solidFill>
            <a:schemeClr val="bg1">
              <a:lumMod val="95000"/>
            </a:schemeClr>
          </a:solidFill>
        </p:spPr>
        <p:txBody>
          <a:bodyPr bIns="457200" anchor="b"/>
          <a:lstStyle>
            <a:lvl1pPr marL="0" indent="0" algn="ctr">
              <a:buNone/>
              <a:defRPr i="1"/>
            </a:lvl1pPr>
          </a:lstStyle>
          <a:p>
            <a:r>
              <a:rPr lang="en-US" dirty="0"/>
              <a:t>Insert Your Picture Here</a:t>
            </a:r>
          </a:p>
        </p:txBody>
      </p:sp>
      <p:sp>
        <p:nvSpPr>
          <p:cNvPr id="12" name="Title 1">
            <a:extLst>
              <a:ext uri="{FF2B5EF4-FFF2-40B4-BE49-F238E27FC236}">
                <a16:creationId xmlns:a16="http://schemas.microsoft.com/office/drawing/2014/main" id="{D2FDCE4D-5D17-4D45-AE91-D2135E932C1D}"/>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3" name="Text Placeholder 13">
            <a:extLst>
              <a:ext uri="{FF2B5EF4-FFF2-40B4-BE49-F238E27FC236}">
                <a16:creationId xmlns:a16="http://schemas.microsoft.com/office/drawing/2014/main" id="{DF93DEDB-07FA-BB41-162D-9B6751325516}"/>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 name="Date Placeholder 1">
            <a:extLst>
              <a:ext uri="{FF2B5EF4-FFF2-40B4-BE49-F238E27FC236}">
                <a16:creationId xmlns:a16="http://schemas.microsoft.com/office/drawing/2014/main" id="{F9E88512-9A21-454B-A07C-C17CA274FB3D}"/>
              </a:ext>
            </a:extLst>
          </p:cNvPr>
          <p:cNvSpPr>
            <a:spLocks noGrp="1"/>
          </p:cNvSpPr>
          <p:nvPr>
            <p:ph type="dt" sz="half" idx="14"/>
          </p:nvPr>
        </p:nvSpPr>
        <p:spPr>
          <a:xfrm>
            <a:off x="10074650" y="6356350"/>
            <a:ext cx="1580356" cy="365125"/>
          </a:xfrm>
        </p:spPr>
        <p:txBody>
          <a:bodyPr/>
          <a:lstStyle/>
          <a:p>
            <a:fld id="{39B360F8-476B-46A9-AE4D-B70F5EF3C486}" type="datetimeFigureOut">
              <a:rPr lang="en-US" smtClean="0"/>
              <a:pPr/>
              <a:t>3/5/2026</a:t>
            </a:fld>
            <a:endParaRPr lang="en-US"/>
          </a:p>
        </p:txBody>
      </p:sp>
      <p:sp>
        <p:nvSpPr>
          <p:cNvPr id="11" name="Oval 10">
            <a:extLst>
              <a:ext uri="{FF2B5EF4-FFF2-40B4-BE49-F238E27FC236}">
                <a16:creationId xmlns:a16="http://schemas.microsoft.com/office/drawing/2014/main" id="{D6D31D9E-5274-47A8-8230-F509FA535580}"/>
              </a:ext>
              <a:ext uri="{C183D7F6-B498-43B3-948B-1728B52AA6E4}">
                <adec:decorative xmlns:adec="http://schemas.microsoft.com/office/drawing/2017/decorative" val="1"/>
              </a:ext>
            </a:extLst>
          </p:cNvPr>
          <p:cNvSpPr/>
          <p:nvPr userDrawn="1"/>
        </p:nvSpPr>
        <p:spPr>
          <a:xfrm>
            <a:off x="10109412" y="3181163"/>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3106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Images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45968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5244967"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914400" anchor="t">
            <a:noAutofit/>
          </a:bodyPr>
          <a:lstStyle>
            <a:lvl1pPr marL="0" indent="0" algn="ctr">
              <a:buNone/>
              <a:defRPr i="1"/>
            </a:lvl1pPr>
          </a:lstStyle>
          <a:p>
            <a:r>
              <a:rPr lang="en-US" dirty="0"/>
              <a:t>Insert Your Picture Here</a:t>
            </a:r>
          </a:p>
        </p:txBody>
      </p:sp>
      <p:sp>
        <p:nvSpPr>
          <p:cNvPr id="10" name="Title 1">
            <a:extLst>
              <a:ext uri="{FF2B5EF4-FFF2-40B4-BE49-F238E27FC236}">
                <a16:creationId xmlns:a16="http://schemas.microsoft.com/office/drawing/2014/main" id="{ACA3394F-AA9B-48A7-BC9B-C798DCA622B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706236"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865474">
            <a:off x="724967"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682757"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4256228" y="3991483"/>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969754" y="1781969"/>
            <a:ext cx="3294063" cy="3294062"/>
          </a:xfrm>
          <a:prstGeom prst="ellipse">
            <a:avLst/>
          </a:prstGeom>
          <a:solidFill>
            <a:schemeClr val="bg1">
              <a:lumMod val="95000"/>
            </a:schemeClr>
          </a:solidFill>
        </p:spPr>
        <p:txBody>
          <a:bodyPr anchor="t">
            <a:normAutofit/>
          </a:bodyPr>
          <a:lstStyle>
            <a:lvl1pPr marL="0" indent="0" algn="ctr">
              <a:buNone/>
              <a:defRPr sz="1400" i="1"/>
            </a:lvl1pPr>
          </a:lstStyle>
          <a:p>
            <a:r>
              <a:rPr lang="en-US" dirty="0"/>
              <a:t>Insert Your Picture Here</a:t>
            </a:r>
          </a:p>
        </p:txBody>
      </p:sp>
    </p:spTree>
    <p:extLst>
      <p:ext uri="{BB962C8B-B14F-4D97-AF65-F5344CB8AC3E}">
        <p14:creationId xmlns:p14="http://schemas.microsoft.com/office/powerpoint/2010/main" val="244948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E7F4-48EC-4595-9FA7-4633C0899C40}"/>
              </a:ext>
            </a:extLst>
          </p:cNvPr>
          <p:cNvSpPr>
            <a:spLocks noGrp="1"/>
          </p:cNvSpPr>
          <p:nvPr>
            <p:ph type="title"/>
          </p:nvPr>
        </p:nvSpPr>
        <p:spPr>
          <a:xfrm>
            <a:off x="864000" y="576001"/>
            <a:ext cx="10440000" cy="86400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0C1E1B7-1C9D-478C-94DD-FE7754AF941C}"/>
              </a:ext>
            </a:extLst>
          </p:cNvPr>
          <p:cNvSpPr>
            <a:spLocks noGrp="1"/>
          </p:cNvSpPr>
          <p:nvPr>
            <p:ph type="body" idx="1"/>
          </p:nvPr>
        </p:nvSpPr>
        <p:spPr>
          <a:xfrm>
            <a:off x="864000" y="1584000"/>
            <a:ext cx="10489800" cy="446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101089E-2CAA-4DB4-B60C-D409C8D64BCD}"/>
              </a:ext>
            </a:extLst>
          </p:cNvPr>
          <p:cNvSpPr>
            <a:spLocks noGrp="1"/>
          </p:cNvSpPr>
          <p:nvPr>
            <p:ph type="sldNum" sz="quarter" idx="4"/>
          </p:nvPr>
        </p:nvSpPr>
        <p:spPr>
          <a:xfrm>
            <a:off x="11688000" y="6354000"/>
            <a:ext cx="504000" cy="50400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B96C8EE-5CE2-4DF5-AEBC-F7D540F7D759}" type="slidenum">
              <a:rPr lang="en-US" smtClean="0"/>
              <a:pPr/>
              <a:t>‹#›</a:t>
            </a:fld>
            <a:endParaRPr lang="en-US"/>
          </a:p>
        </p:txBody>
      </p:sp>
      <p:sp>
        <p:nvSpPr>
          <p:cNvPr id="12" name="Date Placeholder 11">
            <a:extLst>
              <a:ext uri="{FF2B5EF4-FFF2-40B4-BE49-F238E27FC236}">
                <a16:creationId xmlns:a16="http://schemas.microsoft.com/office/drawing/2014/main" id="{94C25CB8-337E-46F1-A218-7638F305F43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360F8-476B-46A9-AE4D-B70F5EF3C486}" type="datetimeFigureOut">
              <a:rPr lang="en-US" smtClean="0"/>
              <a:pPr/>
              <a:t>3/5/2026</a:t>
            </a:fld>
            <a:endParaRPr lang="en-US"/>
          </a:p>
        </p:txBody>
      </p:sp>
    </p:spTree>
    <p:extLst>
      <p:ext uri="{BB962C8B-B14F-4D97-AF65-F5344CB8AC3E}">
        <p14:creationId xmlns:p14="http://schemas.microsoft.com/office/powerpoint/2010/main" val="674771724"/>
      </p:ext>
    </p:extLst>
  </p:cSld>
  <p:clrMap bg1="lt1" tx1="dk1" bg2="lt2" tx2="dk2" accent1="accent1" accent2="accent2" accent3="accent3" accent4="accent4" accent5="accent5" accent6="accent6" hlink="hlink" folHlink="folHlink"/>
  <p:sldLayoutIdLst>
    <p:sldLayoutId id="2147483661" r:id="rId1"/>
    <p:sldLayoutId id="2147483658" r:id="rId2"/>
    <p:sldLayoutId id="2147483665" r:id="rId3"/>
    <p:sldLayoutId id="2147483669" r:id="rId4"/>
    <p:sldLayoutId id="2147483670" r:id="rId5"/>
    <p:sldLayoutId id="2147483675" r:id="rId6"/>
    <p:sldLayoutId id="2147483676" r:id="rId7"/>
    <p:sldLayoutId id="2147483660" r:id="rId8"/>
    <p:sldLayoutId id="2147483666" r:id="rId9"/>
    <p:sldLayoutId id="2147483667" r:id="rId10"/>
    <p:sldLayoutId id="2147483668" r:id="rId11"/>
    <p:sldLayoutId id="2147483671" r:id="rId12"/>
    <p:sldLayoutId id="2147483672" r:id="rId13"/>
    <p:sldLayoutId id="2147483673" r:id="rId14"/>
    <p:sldLayoutId id="2147483674" r:id="rId15"/>
    <p:sldLayoutId id="2147483657" r:id="rId16"/>
    <p:sldLayoutId id="2147483677" r:id="rId17"/>
    <p:sldLayoutId id="2147483662" r:id="rId18"/>
    <p:sldLayoutId id="2147483663" r:id="rId19"/>
    <p:sldLayoutId id="2147483664" r:id="rId20"/>
    <p:sldLayoutId id="2147483651" r:id="rId21"/>
    <p:sldLayoutId id="2147483656" r:id="rId22"/>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anzoorNaskh" panose="02000500000000000000" pitchFamily="2" charset="-78"/>
          <a:ea typeface="+mj-ea"/>
          <a:cs typeface="_Khat_Manzoor_BAFC" panose="02000000000000000000" pitchFamily="2" charset="-78"/>
        </a:defRPr>
      </a:lvl1pPr>
    </p:titleStyle>
    <p:body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www.atfal.org.uk/tali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youtu.be/6BsWw05VDTY?si=9jUhlMBX6KCNgwCJ"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svg"/><Relationship Id="rId9"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42.sv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46.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jp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8.jpeg"/><Relationship Id="rId11" Type="http://schemas.microsoft.com/office/2007/relationships/hdphoto" Target="../media/hdphoto2.wdp"/><Relationship Id="rId5" Type="http://schemas.openxmlformats.org/officeDocument/2006/relationships/hyperlink" Target="https://www.youtube.com/watch?v=jJNZWtJUBic" TargetMode="External"/><Relationship Id="rId10" Type="http://schemas.openxmlformats.org/officeDocument/2006/relationships/image" Target="../media/image51.png"/><Relationship Id="rId4" Type="http://schemas.openxmlformats.org/officeDocument/2006/relationships/hyperlink" Target="https://commons.wikimedia.org/wiki/File:Post-it-note-white-bg.jpg" TargetMode="External"/><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sv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lin ang="27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9A2397-FEB8-4471-6FFD-0D17EFBF644F}"/>
              </a:ext>
            </a:extLst>
          </p:cNvPr>
          <p:cNvSpPr>
            <a:spLocks/>
          </p:cNvSpPr>
          <p:nvPr/>
        </p:nvSpPr>
        <p:spPr>
          <a:xfrm>
            <a:off x="-20728" y="-118533"/>
            <a:ext cx="12192000" cy="6986786"/>
          </a:xfrm>
          <a:prstGeom prst="rect">
            <a:avLst/>
          </a:prstGeom>
          <a:gradFill>
            <a:gsLst>
              <a:gs pos="0">
                <a:schemeClr val="accent3">
                  <a:lumMod val="75000"/>
                </a:schemeClr>
              </a:gs>
              <a:gs pos="100000">
                <a:schemeClr val="accent5">
                  <a:lumMod val="75000"/>
                </a:schemeClr>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dirty="0">
                <a:solidFill>
                  <a:schemeClr val="bg1"/>
                </a:solidFill>
                <a:latin typeface="Garamond Premr Pro" panose="02020402060506020403" pitchFamily="18" charset="0"/>
              </a:rPr>
              <a:t>TALIM DEPARTMENT MAA UK</a:t>
            </a:r>
          </a:p>
        </p:txBody>
      </p:sp>
      <p:sp>
        <p:nvSpPr>
          <p:cNvPr id="15" name="Rectangle 14">
            <a:extLst>
              <a:ext uri="{FF2B5EF4-FFF2-40B4-BE49-F238E27FC236}">
                <a16:creationId xmlns:a16="http://schemas.microsoft.com/office/drawing/2014/main" id="{6BADCDCD-3B3D-310D-5C5E-8BC1B4A18DA1}"/>
              </a:ext>
            </a:extLst>
          </p:cNvPr>
          <p:cNvSpPr/>
          <p:nvPr/>
        </p:nvSpPr>
        <p:spPr>
          <a:xfrm>
            <a:off x="-111890" y="2449249"/>
            <a:ext cx="6939024" cy="2052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A building with snow on it&#10;&#10;Description automatically generated">
            <a:extLst>
              <a:ext uri="{FF2B5EF4-FFF2-40B4-BE49-F238E27FC236}">
                <a16:creationId xmlns:a16="http://schemas.microsoft.com/office/drawing/2014/main" id="{65E5D5CA-E6A4-B28D-6110-D1C063F9955E}"/>
              </a:ext>
            </a:extLst>
          </p:cNvPr>
          <p:cNvPicPr>
            <a:picLocks noGrp="1" noChangeAspect="1"/>
          </p:cNvPicPr>
          <p:nvPr>
            <p:ph type="pic" idx="1"/>
          </p:nvPr>
        </p:nvPicPr>
        <p:blipFill>
          <a:blip r:embed="rId3"/>
          <a:srcRect l="9684" t="8360" r="4621" b="8360"/>
          <a:stretch/>
        </p:blipFill>
        <p:spPr>
          <a:xfrm>
            <a:off x="6153395" y="-118533"/>
            <a:ext cx="6017877" cy="6986786"/>
          </a:xfrm>
          <a:ln w="38100">
            <a:solidFill>
              <a:srgbClr val="C1E9E7"/>
            </a:solidFill>
          </a:ln>
        </p:spPr>
      </p:pic>
      <p:pic>
        <p:nvPicPr>
          <p:cNvPr id="16" name="Picture 15" descr="A black background with white text&#10;&#10;Description automatically generated">
            <a:extLst>
              <a:ext uri="{FF2B5EF4-FFF2-40B4-BE49-F238E27FC236}">
                <a16:creationId xmlns:a16="http://schemas.microsoft.com/office/drawing/2014/main" id="{3E24242B-6990-3AB9-0E7D-30EE3F109B92}"/>
              </a:ext>
            </a:extLst>
          </p:cNvPr>
          <p:cNvPicPr>
            <a:picLocks noChangeAspect="1"/>
          </p:cNvPicPr>
          <p:nvPr/>
        </p:nvPicPr>
        <p:blipFill>
          <a:blip r:embed="rId4"/>
          <a:stretch>
            <a:fillRect/>
          </a:stretch>
        </p:blipFill>
        <p:spPr>
          <a:xfrm>
            <a:off x="688516" y="460320"/>
            <a:ext cx="4890655" cy="1410151"/>
          </a:xfrm>
          <a:prstGeom prst="rect">
            <a:avLst/>
          </a:prstGeom>
        </p:spPr>
      </p:pic>
      <p:sp>
        <p:nvSpPr>
          <p:cNvPr id="23" name="TextBox 22">
            <a:extLst>
              <a:ext uri="{FF2B5EF4-FFF2-40B4-BE49-F238E27FC236}">
                <a16:creationId xmlns:a16="http://schemas.microsoft.com/office/drawing/2014/main" id="{4E9D9FF5-72A6-B335-EE76-15EBAAA437E5}"/>
              </a:ext>
            </a:extLst>
          </p:cNvPr>
          <p:cNvSpPr txBox="1"/>
          <p:nvPr/>
        </p:nvSpPr>
        <p:spPr>
          <a:xfrm>
            <a:off x="-279724" y="2653302"/>
            <a:ext cx="6827134" cy="1754326"/>
          </a:xfrm>
          <a:prstGeom prst="rect">
            <a:avLst/>
          </a:prstGeom>
          <a:noFill/>
        </p:spPr>
        <p:txBody>
          <a:bodyPr wrap="square">
            <a:spAutoFit/>
          </a:bodyPr>
          <a:lstStyle/>
          <a:p>
            <a:pPr algn="ctr"/>
            <a:r>
              <a:rPr lang="en-US" sz="5400" b="1" dirty="0">
                <a:solidFill>
                  <a:srgbClr val="017282"/>
                </a:solidFill>
                <a:latin typeface="Garamond" panose="02020404030301010803" pitchFamily="18" charset="0"/>
              </a:rPr>
              <a:t>WEEKLY </a:t>
            </a:r>
          </a:p>
          <a:p>
            <a:pPr algn="ctr"/>
            <a:r>
              <a:rPr lang="en-US" sz="5400" b="1" dirty="0">
                <a:solidFill>
                  <a:srgbClr val="017282"/>
                </a:solidFill>
                <a:latin typeface="Garamond" panose="02020404030301010803" pitchFamily="18" charset="0"/>
              </a:rPr>
              <a:t>ATFAL CLASS</a:t>
            </a:r>
          </a:p>
        </p:txBody>
      </p:sp>
      <p:grpSp>
        <p:nvGrpSpPr>
          <p:cNvPr id="32" name="Group 31">
            <a:extLst>
              <a:ext uri="{FF2B5EF4-FFF2-40B4-BE49-F238E27FC236}">
                <a16:creationId xmlns:a16="http://schemas.microsoft.com/office/drawing/2014/main" id="{602BFF2C-9859-201A-A89C-76DCF3707DD6}"/>
              </a:ext>
            </a:extLst>
          </p:cNvPr>
          <p:cNvGrpSpPr/>
          <p:nvPr/>
        </p:nvGrpSpPr>
        <p:grpSpPr>
          <a:xfrm>
            <a:off x="225461" y="5417058"/>
            <a:ext cx="6264322" cy="1219126"/>
            <a:chOff x="-168322" y="5228232"/>
            <a:chExt cx="6264322" cy="1219126"/>
          </a:xfrm>
        </p:grpSpPr>
        <p:pic>
          <p:nvPicPr>
            <p:cNvPr id="19" name="Graphic 18" descr="Internet with solid fill">
              <a:extLst>
                <a:ext uri="{FF2B5EF4-FFF2-40B4-BE49-F238E27FC236}">
                  <a16:creationId xmlns:a16="http://schemas.microsoft.com/office/drawing/2014/main" id="{C8508788-1CE4-A9E7-2C90-50B027A69EE0}"/>
                </a:ext>
              </a:extLst>
            </p:cNvPr>
            <p:cNvPicPr>
              <a:picLocks noChangeAspect="1"/>
            </p:cNvPicPr>
            <p:nvPr/>
          </p:nvPicPr>
          <p:blipFill>
            <a:blip r:embed="rId5">
              <a:extLst>
                <a:ext uri="{96DAC541-7B7A-43D3-8B79-37D633B846F1}">
                  <asvg:svgBlip xmlns:asvg="http://schemas.microsoft.com/office/drawing/2016/SVG/main" r:embed="rId6"/>
                </a:ext>
              </a:extLst>
            </a:blip>
            <a:srcRect l="33333" t="29205" r="32991" b="37786"/>
            <a:stretch/>
          </p:blipFill>
          <p:spPr>
            <a:xfrm>
              <a:off x="1506375" y="5666163"/>
              <a:ext cx="376797" cy="369333"/>
            </a:xfrm>
            <a:prstGeom prst="rect">
              <a:avLst/>
            </a:prstGeom>
          </p:spPr>
        </p:pic>
        <p:pic>
          <p:nvPicPr>
            <p:cNvPr id="20" name="Graphic 19" descr="Envelope with solid fill">
              <a:extLst>
                <a:ext uri="{FF2B5EF4-FFF2-40B4-BE49-F238E27FC236}">
                  <a16:creationId xmlns:a16="http://schemas.microsoft.com/office/drawing/2014/main" id="{0B782B39-C583-0B6F-E6AD-31E061B6C2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3446" y="6035064"/>
              <a:ext cx="399317" cy="412294"/>
            </a:xfrm>
            <a:prstGeom prst="rect">
              <a:avLst/>
            </a:prstGeom>
          </p:spPr>
        </p:pic>
        <p:grpSp>
          <p:nvGrpSpPr>
            <p:cNvPr id="31" name="Group 30">
              <a:extLst>
                <a:ext uri="{FF2B5EF4-FFF2-40B4-BE49-F238E27FC236}">
                  <a16:creationId xmlns:a16="http://schemas.microsoft.com/office/drawing/2014/main" id="{5E48AB1D-5F50-95B3-3199-56730D646B72}"/>
                </a:ext>
              </a:extLst>
            </p:cNvPr>
            <p:cNvGrpSpPr/>
            <p:nvPr/>
          </p:nvGrpSpPr>
          <p:grpSpPr>
            <a:xfrm>
              <a:off x="-168322" y="5228232"/>
              <a:ext cx="6264322" cy="1197645"/>
              <a:chOff x="-168322" y="5228232"/>
              <a:chExt cx="6264322" cy="1197645"/>
            </a:xfrm>
          </p:grpSpPr>
          <p:sp>
            <p:nvSpPr>
              <p:cNvPr id="18" name="TextBox 17">
                <a:extLst>
                  <a:ext uri="{FF2B5EF4-FFF2-40B4-BE49-F238E27FC236}">
                    <a16:creationId xmlns:a16="http://schemas.microsoft.com/office/drawing/2014/main" id="{6100AC66-4775-3A15-8F7C-0FB8C98D444A}"/>
                  </a:ext>
                </a:extLst>
              </p:cNvPr>
              <p:cNvSpPr txBox="1"/>
              <p:nvPr/>
            </p:nvSpPr>
            <p:spPr>
              <a:xfrm>
                <a:off x="2188889" y="6056545"/>
                <a:ext cx="2371831" cy="369332"/>
              </a:xfrm>
              <a:prstGeom prst="rect">
                <a:avLst/>
              </a:prstGeom>
              <a:noFill/>
            </p:spPr>
            <p:txBody>
              <a:bodyPr wrap="square">
                <a:spAutoFit/>
              </a:bodyPr>
              <a:lstStyle/>
              <a:p>
                <a:pPr algn="ctr"/>
                <a:r>
                  <a:rPr lang="en-GB" b="1" dirty="0" err="1">
                    <a:solidFill>
                      <a:schemeClr val="bg1"/>
                    </a:solidFill>
                  </a:rPr>
                  <a:t>talim@atfal.co.uk</a:t>
                </a:r>
                <a:endParaRPr lang="en-US" b="1" dirty="0">
                  <a:solidFill>
                    <a:schemeClr val="bg1"/>
                  </a:solidFill>
                </a:endParaRPr>
              </a:p>
            </p:txBody>
          </p:sp>
          <p:sp>
            <p:nvSpPr>
              <p:cNvPr id="26" name="TextBox 25">
                <a:extLst>
                  <a:ext uri="{FF2B5EF4-FFF2-40B4-BE49-F238E27FC236}">
                    <a16:creationId xmlns:a16="http://schemas.microsoft.com/office/drawing/2014/main" id="{4946AE9C-488D-A177-75DB-15A0AA13FA3B}"/>
                  </a:ext>
                </a:extLst>
              </p:cNvPr>
              <p:cNvSpPr txBox="1"/>
              <p:nvPr/>
            </p:nvSpPr>
            <p:spPr>
              <a:xfrm>
                <a:off x="-168322" y="5228232"/>
                <a:ext cx="6264322" cy="369332"/>
              </a:xfrm>
              <a:prstGeom prst="rect">
                <a:avLst/>
              </a:prstGeom>
              <a:noFill/>
            </p:spPr>
            <p:txBody>
              <a:bodyPr wrap="square">
                <a:spAutoFit/>
              </a:bodyPr>
              <a:lstStyle/>
              <a:p>
                <a:pPr algn="ctr"/>
                <a:r>
                  <a:rPr lang="en-GB" sz="1800" b="1" dirty="0">
                    <a:solidFill>
                      <a:schemeClr val="bg1"/>
                    </a:solidFill>
                  </a:rPr>
                  <a:t>TALIM DEPARTMENT MAA UK</a:t>
                </a:r>
              </a:p>
            </p:txBody>
          </p:sp>
          <p:sp>
            <p:nvSpPr>
              <p:cNvPr id="28" name="TextBox 27">
                <a:extLst>
                  <a:ext uri="{FF2B5EF4-FFF2-40B4-BE49-F238E27FC236}">
                    <a16:creationId xmlns:a16="http://schemas.microsoft.com/office/drawing/2014/main" id="{175654AA-BAB8-D422-E07B-E71FEAD4A867}"/>
                  </a:ext>
                </a:extLst>
              </p:cNvPr>
              <p:cNvSpPr txBox="1"/>
              <p:nvPr/>
            </p:nvSpPr>
            <p:spPr>
              <a:xfrm>
                <a:off x="1694773" y="5652744"/>
                <a:ext cx="3152368" cy="369332"/>
              </a:xfrm>
              <a:prstGeom prst="rect">
                <a:avLst/>
              </a:prstGeom>
              <a:noFill/>
            </p:spPr>
            <p:txBody>
              <a:bodyPr wrap="square">
                <a:spAutoFit/>
              </a:bodyPr>
              <a:lstStyle/>
              <a:p>
                <a:pPr algn="ctr"/>
                <a:r>
                  <a:rPr lang="en-GB" sz="1800" b="1" dirty="0">
                    <a:solidFill>
                      <a:schemeClr val="bg1"/>
                    </a:solidFill>
                    <a:hlinkClick r:id="rId9">
                      <a:extLst>
                        <a:ext uri="{A12FA001-AC4F-418D-AE19-62706E023703}">
                          <ahyp:hlinkClr xmlns:ahyp="http://schemas.microsoft.com/office/drawing/2018/hyperlinkcolor" val="tx"/>
                        </a:ext>
                      </a:extLst>
                    </a:hlinkClick>
                  </a:rPr>
                  <a:t>www.atfal.org.uk/talim</a:t>
                </a:r>
                <a:endParaRPr lang="en-GB" sz="1800" b="1" dirty="0">
                  <a:solidFill>
                    <a:schemeClr val="bg1"/>
                  </a:solidFill>
                </a:endParaRPr>
              </a:p>
            </p:txBody>
          </p:sp>
        </p:grpSp>
      </p:grpSp>
      <p:sp>
        <p:nvSpPr>
          <p:cNvPr id="4" name="TextBox 3">
            <a:extLst>
              <a:ext uri="{FF2B5EF4-FFF2-40B4-BE49-F238E27FC236}">
                <a16:creationId xmlns:a16="http://schemas.microsoft.com/office/drawing/2014/main" id="{01260FFC-0AF7-DC74-D621-BE0ABA4D13A1}"/>
              </a:ext>
            </a:extLst>
          </p:cNvPr>
          <p:cNvSpPr txBox="1"/>
          <p:nvPr/>
        </p:nvSpPr>
        <p:spPr>
          <a:xfrm>
            <a:off x="-224139" y="4611681"/>
            <a:ext cx="6827134" cy="584775"/>
          </a:xfrm>
          <a:prstGeom prst="rect">
            <a:avLst/>
          </a:prstGeom>
          <a:noFill/>
        </p:spPr>
        <p:txBody>
          <a:bodyPr wrap="square">
            <a:spAutoFit/>
          </a:bodyPr>
          <a:lstStyle/>
          <a:p>
            <a:pPr algn="ctr"/>
            <a:r>
              <a:rPr lang="en-US" sz="3200" b="1" dirty="0">
                <a:latin typeface="Garamond" panose="02020404030301010803" pitchFamily="18" charset="0"/>
              </a:rPr>
              <a:t>(March – Week 1)</a:t>
            </a:r>
          </a:p>
        </p:txBody>
      </p:sp>
    </p:spTree>
    <p:extLst>
      <p:ext uri="{BB962C8B-B14F-4D97-AF65-F5344CB8AC3E}">
        <p14:creationId xmlns:p14="http://schemas.microsoft.com/office/powerpoint/2010/main" val="319249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2BA07-6DE0-825C-DD07-B0F09053B48D}"/>
            </a:ext>
          </a:extLst>
        </p:cNvPr>
        <p:cNvGrpSpPr/>
        <p:nvPr/>
      </p:nvGrpSpPr>
      <p:grpSpPr>
        <a:xfrm>
          <a:off x="0" y="0"/>
          <a:ext cx="0" cy="0"/>
          <a:chOff x="0" y="0"/>
          <a:chExt cx="0" cy="0"/>
        </a:xfrm>
      </p:grpSpPr>
      <p:sp>
        <p:nvSpPr>
          <p:cNvPr id="15" name="Rounded Rectangle 14"/>
          <p:cNvSpPr/>
          <p:nvPr/>
        </p:nvSpPr>
        <p:spPr>
          <a:xfrm>
            <a:off x="752929" y="1242529"/>
            <a:ext cx="10686143" cy="3053700"/>
          </a:xfrm>
          <a:prstGeom prst="roundRect">
            <a:avLst/>
          </a:prstGeom>
          <a:solidFill>
            <a:schemeClr val="accent1"/>
          </a:solidFill>
          <a:ln>
            <a:noFill/>
          </a:ln>
          <a:effectLst>
            <a:outerShdw blurRad="393700" dist="381000" dir="3240000" algn="t" rotWithShape="0">
              <a:schemeClr val="accent1">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50000"/>
                </a:schemeClr>
              </a:solidFill>
            </a:endParaRPr>
          </a:p>
        </p:txBody>
      </p:sp>
      <p:sp>
        <p:nvSpPr>
          <p:cNvPr id="14" name="Rectangle 13"/>
          <p:cNvSpPr/>
          <p:nvPr/>
        </p:nvSpPr>
        <p:spPr>
          <a:xfrm>
            <a:off x="2855685" y="319315"/>
            <a:ext cx="6567714" cy="812800"/>
          </a:xfrm>
          <a:custGeom>
            <a:avLst/>
            <a:gdLst>
              <a:gd name="connsiteX0" fmla="*/ 0 w 6168571"/>
              <a:gd name="connsiteY0" fmla="*/ 0 h 856343"/>
              <a:gd name="connsiteX1" fmla="*/ 6168571 w 6168571"/>
              <a:gd name="connsiteY1" fmla="*/ 0 h 856343"/>
              <a:gd name="connsiteX2" fmla="*/ 6168571 w 6168571"/>
              <a:gd name="connsiteY2" fmla="*/ 856343 h 856343"/>
              <a:gd name="connsiteX3" fmla="*/ 0 w 6168571"/>
              <a:gd name="connsiteY3" fmla="*/ 856343 h 856343"/>
              <a:gd name="connsiteX4" fmla="*/ 0 w 6168571"/>
              <a:gd name="connsiteY4" fmla="*/ 0 h 856343"/>
              <a:gd name="connsiteX0" fmla="*/ 87086 w 6168571"/>
              <a:gd name="connsiteY0" fmla="*/ 72571 h 856343"/>
              <a:gd name="connsiteX1" fmla="*/ 6168571 w 6168571"/>
              <a:gd name="connsiteY1" fmla="*/ 0 h 856343"/>
              <a:gd name="connsiteX2" fmla="*/ 6168571 w 6168571"/>
              <a:gd name="connsiteY2" fmla="*/ 856343 h 856343"/>
              <a:gd name="connsiteX3" fmla="*/ 0 w 6168571"/>
              <a:gd name="connsiteY3" fmla="*/ 856343 h 856343"/>
              <a:gd name="connsiteX4" fmla="*/ 87086 w 6168571"/>
              <a:gd name="connsiteY4" fmla="*/ 72571 h 856343"/>
              <a:gd name="connsiteX0" fmla="*/ 87086 w 6168571"/>
              <a:gd name="connsiteY0" fmla="*/ 72571 h 856343"/>
              <a:gd name="connsiteX1" fmla="*/ 6168571 w 6168571"/>
              <a:gd name="connsiteY1" fmla="*/ 0 h 856343"/>
              <a:gd name="connsiteX2" fmla="*/ 6008913 w 6168571"/>
              <a:gd name="connsiteY2" fmla="*/ 841828 h 856343"/>
              <a:gd name="connsiteX3" fmla="*/ 0 w 6168571"/>
              <a:gd name="connsiteY3" fmla="*/ 856343 h 856343"/>
              <a:gd name="connsiteX4" fmla="*/ 87086 w 6168571"/>
              <a:gd name="connsiteY4" fmla="*/ 72571 h 856343"/>
              <a:gd name="connsiteX0" fmla="*/ 87086 w 6226628"/>
              <a:gd name="connsiteY0" fmla="*/ 0 h 783772"/>
              <a:gd name="connsiteX1" fmla="*/ 6226628 w 6226628"/>
              <a:gd name="connsiteY1" fmla="*/ 29029 h 783772"/>
              <a:gd name="connsiteX2" fmla="*/ 6008913 w 6226628"/>
              <a:gd name="connsiteY2" fmla="*/ 769257 h 783772"/>
              <a:gd name="connsiteX3" fmla="*/ 0 w 6226628"/>
              <a:gd name="connsiteY3" fmla="*/ 783772 h 783772"/>
              <a:gd name="connsiteX4" fmla="*/ 87086 w 6226628"/>
              <a:gd name="connsiteY4" fmla="*/ 0 h 783772"/>
              <a:gd name="connsiteX0" fmla="*/ 87086 w 6008913"/>
              <a:gd name="connsiteY0" fmla="*/ 29028 h 812800"/>
              <a:gd name="connsiteX1" fmla="*/ 5921828 w 6008913"/>
              <a:gd name="connsiteY1" fmla="*/ 0 h 812800"/>
              <a:gd name="connsiteX2" fmla="*/ 6008913 w 6008913"/>
              <a:gd name="connsiteY2" fmla="*/ 798285 h 812800"/>
              <a:gd name="connsiteX3" fmla="*/ 0 w 6008913"/>
              <a:gd name="connsiteY3" fmla="*/ 812800 h 812800"/>
              <a:gd name="connsiteX4" fmla="*/ 87086 w 6008913"/>
              <a:gd name="connsiteY4" fmla="*/ 29028 h 812800"/>
              <a:gd name="connsiteX0" fmla="*/ 87086 w 6139542"/>
              <a:gd name="connsiteY0" fmla="*/ 29028 h 812800"/>
              <a:gd name="connsiteX1" fmla="*/ 5921828 w 6139542"/>
              <a:gd name="connsiteY1" fmla="*/ 0 h 812800"/>
              <a:gd name="connsiteX2" fmla="*/ 6139542 w 6139542"/>
              <a:gd name="connsiteY2" fmla="*/ 740228 h 812800"/>
              <a:gd name="connsiteX3" fmla="*/ 0 w 6139542"/>
              <a:gd name="connsiteY3" fmla="*/ 812800 h 812800"/>
              <a:gd name="connsiteX4" fmla="*/ 87086 w 6139542"/>
              <a:gd name="connsiteY4" fmla="*/ 29028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9542" h="812800">
                <a:moveTo>
                  <a:pt x="87086" y="29028"/>
                </a:moveTo>
                <a:lnTo>
                  <a:pt x="5921828" y="0"/>
                </a:lnTo>
                <a:lnTo>
                  <a:pt x="6139542" y="740228"/>
                </a:lnTo>
                <a:lnTo>
                  <a:pt x="0" y="812800"/>
                </a:lnTo>
                <a:lnTo>
                  <a:pt x="87086" y="29028"/>
                </a:lnTo>
                <a:close/>
              </a:path>
            </a:pathLst>
          </a:custGeom>
          <a:solidFill>
            <a:srgbClr val="DAEAE9"/>
          </a:solidFill>
          <a:effectLst>
            <a:outerShdw blurRad="393700" dist="381000" dir="3240000" algn="t" rotWithShape="0">
              <a:srgbClr val="2B4B4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E0488B0-919F-2364-A346-E59A3BDB3653}"/>
              </a:ext>
            </a:extLst>
          </p:cNvPr>
          <p:cNvSpPr txBox="1"/>
          <p:nvPr/>
        </p:nvSpPr>
        <p:spPr>
          <a:xfrm>
            <a:off x="951600" y="1368995"/>
            <a:ext cx="10288795" cy="2800767"/>
          </a:xfrm>
          <a:prstGeom prst="rect">
            <a:avLst/>
          </a:prstGeom>
          <a:noFill/>
        </p:spPr>
        <p:txBody>
          <a:bodyPr wrap="square">
            <a:spAutoFit/>
          </a:bodyPr>
          <a:lstStyle/>
          <a:p>
            <a:pPr marL="342900" lvl="0" indent="-342900" algn="just">
              <a:buFont typeface="Arial" panose="020B0604020202020204" pitchFamily="34" charset="0"/>
              <a:buChar char="•"/>
            </a:pPr>
            <a:r>
              <a:rPr lang="en-GB" sz="2200" dirty="0">
                <a:latin typeface="Garamond" panose="02020404030301010803" pitchFamily="18" charset="0"/>
              </a:rPr>
              <a:t>Salvation is the religious concept of being saved from sin. </a:t>
            </a:r>
          </a:p>
          <a:p>
            <a:pPr marL="342900" lvl="0" indent="-342900" algn="just">
              <a:buFont typeface="Arial" panose="020B0604020202020204" pitchFamily="34" charset="0"/>
              <a:buChar char="•"/>
            </a:pPr>
            <a:r>
              <a:rPr lang="en-GB" sz="2200" dirty="0">
                <a:latin typeface="Garamond" panose="02020404030301010803" pitchFamily="18" charset="0"/>
              </a:rPr>
              <a:t>This means that in the last ten days of Ramadan, our main focus is saving ourselves from Hell. </a:t>
            </a:r>
          </a:p>
          <a:p>
            <a:pPr marL="342900" lvl="0" indent="-342900" algn="just">
              <a:buFont typeface="Arial" panose="020B0604020202020204" pitchFamily="34" charset="0"/>
              <a:buChar char="•"/>
            </a:pPr>
            <a:r>
              <a:rPr lang="en-GB" sz="2200" dirty="0">
                <a:latin typeface="Garamond" panose="02020404030301010803" pitchFamily="18" charset="0"/>
              </a:rPr>
              <a:t>Our main focus is to enter Heaven and that is why we have to make sure that in order to be saved, we seek forgiveness and the love of Allah for this to happen. </a:t>
            </a:r>
          </a:p>
          <a:p>
            <a:pPr marL="342900" lvl="0" indent="-342900" algn="just">
              <a:buFont typeface="Arial" panose="020B0604020202020204" pitchFamily="34" charset="0"/>
              <a:buChar char="•"/>
            </a:pPr>
            <a:r>
              <a:rPr lang="en-GB" sz="2200" dirty="0">
                <a:latin typeface="Garamond" panose="02020404030301010803" pitchFamily="18" charset="0"/>
              </a:rPr>
              <a:t>Both the second and the third </a:t>
            </a:r>
            <a:r>
              <a:rPr lang="en-GB" sz="2200" dirty="0" err="1">
                <a:latin typeface="Garamond" panose="02020404030301010803" pitchFamily="18" charset="0"/>
              </a:rPr>
              <a:t>Ashra</a:t>
            </a:r>
            <a:r>
              <a:rPr lang="en-GB" sz="2200" dirty="0">
                <a:latin typeface="Garamond" panose="02020404030301010803" pitchFamily="18" charset="0"/>
              </a:rPr>
              <a:t> are very similar and require seeking forgiveness from Allah the Almighty.</a:t>
            </a:r>
          </a:p>
          <a:p>
            <a:pPr marL="342900" lvl="0" indent="-342900" algn="just">
              <a:buFont typeface="Arial" panose="020B0604020202020204" pitchFamily="34" charset="0"/>
              <a:buChar char="•"/>
            </a:pPr>
            <a:r>
              <a:rPr lang="en-GB" sz="2200" dirty="0">
                <a:latin typeface="Garamond" panose="02020404030301010803" pitchFamily="18" charset="0"/>
              </a:rPr>
              <a:t>The specific prayer for the last ten days of Ramadan is as follows:</a:t>
            </a:r>
          </a:p>
        </p:txBody>
      </p:sp>
      <p:sp>
        <p:nvSpPr>
          <p:cNvPr id="4" name="Rectangle 3"/>
          <p:cNvSpPr/>
          <p:nvPr/>
        </p:nvSpPr>
        <p:spPr>
          <a:xfrm>
            <a:off x="2832126" y="399534"/>
            <a:ext cx="6527749" cy="584775"/>
          </a:xfrm>
          <a:prstGeom prst="rect">
            <a:avLst/>
          </a:prstGeom>
        </p:spPr>
        <p:txBody>
          <a:bodyPr wrap="none">
            <a:spAutoFit/>
          </a:bodyPr>
          <a:lstStyle/>
          <a:p>
            <a:pPr algn="ctr"/>
            <a:r>
              <a:rPr lang="en-GB" sz="3200" b="1" dirty="0">
                <a:latin typeface="Montserrat Medium" pitchFamily="2" charset="77"/>
              </a:rPr>
              <a:t>THIRD ASHRA OF SALVATION</a:t>
            </a:r>
          </a:p>
        </p:txBody>
      </p:sp>
      <p:sp>
        <p:nvSpPr>
          <p:cNvPr id="16" name="Rectangle 15"/>
          <p:cNvSpPr/>
          <p:nvPr/>
        </p:nvSpPr>
        <p:spPr>
          <a:xfrm>
            <a:off x="3073993" y="4935334"/>
            <a:ext cx="5884945" cy="646331"/>
          </a:xfrm>
          <a:prstGeom prst="rect">
            <a:avLst/>
          </a:prstGeom>
        </p:spPr>
        <p:txBody>
          <a:bodyPr wrap="none">
            <a:spAutoFit/>
          </a:bodyPr>
          <a:lstStyle/>
          <a:p>
            <a:pPr algn="ctr"/>
            <a:r>
              <a:rPr lang="ar-SA" sz="3600" dirty="0">
                <a:latin typeface="ManzoorNaskh" panose="02000500000000000000" pitchFamily="2" charset="-78"/>
                <a:ea typeface="ManzoorNaskh" panose="02000500000000000000" pitchFamily="2" charset="-78"/>
                <a:cs typeface="ManzoorNaskh" panose="02000500000000000000" pitchFamily="2" charset="-78"/>
              </a:rPr>
              <a:t>الَّهُمَّ إنَّكَ عَفُوٌ ‌تُحِبُّ ‌العَفْوَ فَاعْفُ عَنّي</a:t>
            </a:r>
            <a:endParaRPr lang="en-GB" sz="3600" dirty="0">
              <a:latin typeface="ManzoorNaskh" panose="02000500000000000000" pitchFamily="2" charset="-78"/>
              <a:ea typeface="ManzoorNaskh" panose="02000500000000000000" pitchFamily="2" charset="-78"/>
              <a:cs typeface="ManzoorNaskh" panose="02000500000000000000" pitchFamily="2" charset="-78"/>
            </a:endParaRPr>
          </a:p>
        </p:txBody>
      </p:sp>
      <p:sp>
        <p:nvSpPr>
          <p:cNvPr id="17" name="TextBox 16">
            <a:extLst>
              <a:ext uri="{FF2B5EF4-FFF2-40B4-BE49-F238E27FC236}">
                <a16:creationId xmlns:a16="http://schemas.microsoft.com/office/drawing/2014/main" id="{A874832B-0325-093A-4932-5E581E9F7C38}"/>
              </a:ext>
            </a:extLst>
          </p:cNvPr>
          <p:cNvSpPr txBox="1"/>
          <p:nvPr/>
        </p:nvSpPr>
        <p:spPr>
          <a:xfrm>
            <a:off x="3233058" y="5581665"/>
            <a:ext cx="5725880" cy="830997"/>
          </a:xfrm>
          <a:prstGeom prst="rect">
            <a:avLst/>
          </a:prstGeom>
          <a:noFill/>
        </p:spPr>
        <p:txBody>
          <a:bodyPr wrap="square">
            <a:spAutoFit/>
          </a:bodyPr>
          <a:lstStyle/>
          <a:p>
            <a:pPr algn="just"/>
            <a:r>
              <a:rPr lang="en-GB" sz="2400" i="1" dirty="0">
                <a:latin typeface="Garamond" panose="02020404030301010803" pitchFamily="18" charset="0"/>
              </a:rPr>
              <a:t>“O Allah, You are Most Forgiving, You love forgiveness; so forgive me.”</a:t>
            </a:r>
          </a:p>
        </p:txBody>
      </p:sp>
      <p:pic>
        <p:nvPicPr>
          <p:cNvPr id="19" name="Picture 18"/>
          <p:cNvPicPr>
            <a:picLocks noChangeAspect="1"/>
          </p:cNvPicPr>
          <p:nvPr/>
        </p:nvPicPr>
        <p:blipFill>
          <a:blip r:embed="rId3"/>
          <a:stretch>
            <a:fillRect/>
          </a:stretch>
        </p:blipFill>
        <p:spPr>
          <a:xfrm rot="21178647">
            <a:off x="9418159" y="3763747"/>
            <a:ext cx="2400240" cy="1604063"/>
          </a:xfrm>
          <a:prstGeom prst="roundRect">
            <a:avLst/>
          </a:prstGeom>
        </p:spPr>
      </p:pic>
    </p:spTree>
    <p:extLst>
      <p:ext uri="{BB962C8B-B14F-4D97-AF65-F5344CB8AC3E}">
        <p14:creationId xmlns:p14="http://schemas.microsoft.com/office/powerpoint/2010/main" val="3821570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7024914" cy="6858000"/>
          </a:xfrm>
          <a:prstGeom prst="rect">
            <a:avLst/>
          </a:prstGeom>
          <a:solidFill>
            <a:srgbClr val="5EAA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B9535"/>
              </a:solidFill>
            </a:endParaRPr>
          </a:p>
        </p:txBody>
      </p:sp>
      <p:sp>
        <p:nvSpPr>
          <p:cNvPr id="7" name="Rectangle 6"/>
          <p:cNvSpPr/>
          <p:nvPr/>
        </p:nvSpPr>
        <p:spPr>
          <a:xfrm>
            <a:off x="264310" y="1510866"/>
            <a:ext cx="4919629" cy="2308324"/>
          </a:xfrm>
          <a:prstGeom prst="rect">
            <a:avLst/>
          </a:prstGeom>
        </p:spPr>
        <p:txBody>
          <a:bodyPr wrap="square">
            <a:spAutoFit/>
          </a:bodyPr>
          <a:lstStyle/>
          <a:p>
            <a:pPr algn="ctr"/>
            <a:r>
              <a:rPr lang="en-GB" sz="3600" b="1" dirty="0">
                <a:solidFill>
                  <a:schemeClr val="bg1"/>
                </a:solidFill>
                <a:latin typeface="Calisto MT" panose="02040603050505030304" pitchFamily="18" charset="0"/>
              </a:rPr>
              <a:t>A SHORT CLIP ON THE SECOND ASHRA OF RAMADAN</a:t>
            </a:r>
          </a:p>
        </p:txBody>
      </p:sp>
      <p:sp>
        <p:nvSpPr>
          <p:cNvPr id="12" name="TextBox 11">
            <a:extLst>
              <a:ext uri="{FF2B5EF4-FFF2-40B4-BE49-F238E27FC236}">
                <a16:creationId xmlns:a16="http://schemas.microsoft.com/office/drawing/2014/main" id="{8E0488B0-919F-2364-A346-E59A3BDB3653}"/>
              </a:ext>
            </a:extLst>
          </p:cNvPr>
          <p:cNvSpPr txBox="1"/>
          <p:nvPr/>
        </p:nvSpPr>
        <p:spPr>
          <a:xfrm>
            <a:off x="264309" y="3705630"/>
            <a:ext cx="4919629" cy="1200329"/>
          </a:xfrm>
          <a:prstGeom prst="rect">
            <a:avLst/>
          </a:prstGeom>
          <a:noFill/>
        </p:spPr>
        <p:txBody>
          <a:bodyPr wrap="square">
            <a:spAutoFit/>
          </a:bodyPr>
          <a:lstStyle/>
          <a:p>
            <a:pPr algn="ctr">
              <a:spcAft>
                <a:spcPts val="1200"/>
              </a:spcAft>
            </a:pPr>
            <a:r>
              <a:rPr lang="en-GB" sz="3600" dirty="0">
                <a:solidFill>
                  <a:srgbClr val="00B0F0"/>
                </a:solidFill>
                <a:hlinkClick r:id="rId2"/>
              </a:rPr>
              <a:t>Click this link to access the video</a:t>
            </a:r>
            <a:endParaRPr lang="en-GB" sz="3600" dirty="0">
              <a:solidFill>
                <a:srgbClr val="00B0F0"/>
              </a:solidFill>
            </a:endParaRPr>
          </a:p>
        </p:txBody>
      </p:sp>
      <p:pic>
        <p:nvPicPr>
          <p:cNvPr id="5122" name="Picture 2" descr="Free and customizable ramadan templ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251" y="1"/>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170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5B8D4BA-7F79-FFBF-FD49-B0060E2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F57E0F-AF23-964D-63E0-27A2ACC91FE2}"/>
              </a:ext>
            </a:extLst>
          </p:cNvPr>
          <p:cNvSpPr>
            <a:spLocks/>
          </p:cNvSpPr>
          <p:nvPr/>
        </p:nvSpPr>
        <p:spPr>
          <a:xfrm>
            <a:off x="1" y="0"/>
            <a:ext cx="12192000" cy="198850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067C9E96-849B-F510-D932-612E316A1843}"/>
              </a:ext>
            </a:extLst>
          </p:cNvPr>
          <p:cNvSpPr txBox="1"/>
          <p:nvPr/>
        </p:nvSpPr>
        <p:spPr>
          <a:xfrm>
            <a:off x="436598" y="463323"/>
            <a:ext cx="7522358" cy="1015663"/>
          </a:xfrm>
          <a:prstGeom prst="rect">
            <a:avLst/>
          </a:prstGeom>
          <a:noFill/>
        </p:spPr>
        <p:txBody>
          <a:bodyPr wrap="square">
            <a:spAutoFit/>
          </a:bodyPr>
          <a:lstStyle/>
          <a:p>
            <a:pPr algn="ctr"/>
            <a:r>
              <a:rPr lang="en-US" sz="6000" b="1" dirty="0">
                <a:solidFill>
                  <a:schemeClr val="bg1"/>
                </a:solidFill>
                <a:latin typeface="Calisto MT" panose="02040603050505030304" pitchFamily="18" charset="0"/>
                <a:cs typeface="Apple Chancery" panose="03020702040506060504" pitchFamily="66" charset="-79"/>
              </a:rPr>
              <a:t>HOMEWORK</a:t>
            </a:r>
          </a:p>
        </p:txBody>
      </p:sp>
      <p:pic>
        <p:nvPicPr>
          <p:cNvPr id="15" name="Graphic 14" descr="Stopwatch 75% with solid fill">
            <a:extLst>
              <a:ext uri="{FF2B5EF4-FFF2-40B4-BE49-F238E27FC236}">
                <a16:creationId xmlns:a16="http://schemas.microsoft.com/office/drawing/2014/main" id="{5B460313-C000-DEE9-805A-67A26FD08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98" y="4869491"/>
            <a:ext cx="1077219" cy="1077219"/>
          </a:xfrm>
          <a:prstGeom prst="rect">
            <a:avLst/>
          </a:prstGeom>
        </p:spPr>
      </p:pic>
      <p:pic>
        <p:nvPicPr>
          <p:cNvPr id="6" name="Graphic 5" descr="Desk outline">
            <a:extLst>
              <a:ext uri="{FF2B5EF4-FFF2-40B4-BE49-F238E27FC236}">
                <a16:creationId xmlns:a16="http://schemas.microsoft.com/office/drawing/2014/main" id="{67F19CB7-334A-BF07-E219-D841E70CC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783" y="-188513"/>
            <a:ext cx="2075144" cy="2075144"/>
          </a:xfrm>
          <a:prstGeom prst="rect">
            <a:avLst/>
          </a:prstGeom>
        </p:spPr>
      </p:pic>
      <p:pic>
        <p:nvPicPr>
          <p:cNvPr id="14" name="Picture 13" descr="A group of mountains with flags&#10;&#10;Description automatically generated">
            <a:extLst>
              <a:ext uri="{FF2B5EF4-FFF2-40B4-BE49-F238E27FC236}">
                <a16:creationId xmlns:a16="http://schemas.microsoft.com/office/drawing/2014/main" id="{9598A092-4222-5F9A-51D2-7788F9AABAE6}"/>
              </a:ext>
            </a:extLst>
          </p:cNvPr>
          <p:cNvPicPr>
            <a:picLocks noChangeAspect="1"/>
          </p:cNvPicPr>
          <p:nvPr/>
        </p:nvPicPr>
        <p:blipFill>
          <a:blip r:embed="rId7"/>
          <a:stretch>
            <a:fillRect/>
          </a:stretch>
        </p:blipFill>
        <p:spPr>
          <a:xfrm>
            <a:off x="5923392" y="2742053"/>
            <a:ext cx="7772400" cy="4254875"/>
          </a:xfrm>
          <a:prstGeom prst="rect">
            <a:avLst/>
          </a:prstGeom>
        </p:spPr>
      </p:pic>
      <p:pic>
        <p:nvPicPr>
          <p:cNvPr id="20" name="Graphic 19" descr="Books outline">
            <a:extLst>
              <a:ext uri="{FF2B5EF4-FFF2-40B4-BE49-F238E27FC236}">
                <a16:creationId xmlns:a16="http://schemas.microsoft.com/office/drawing/2014/main" id="{9CB10754-E4F5-E402-2450-48F39911FA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6472" y="254828"/>
            <a:ext cx="1504757" cy="1504757"/>
          </a:xfrm>
          <a:prstGeom prst="rect">
            <a:avLst/>
          </a:prstGeom>
        </p:spPr>
      </p:pic>
      <p:sp>
        <p:nvSpPr>
          <p:cNvPr id="21" name="TextBox 20">
            <a:extLst>
              <a:ext uri="{FF2B5EF4-FFF2-40B4-BE49-F238E27FC236}">
                <a16:creationId xmlns:a16="http://schemas.microsoft.com/office/drawing/2014/main" id="{5E06823D-087D-6B5F-A671-7C0292DA273F}"/>
              </a:ext>
            </a:extLst>
          </p:cNvPr>
          <p:cNvSpPr txBox="1"/>
          <p:nvPr/>
        </p:nvSpPr>
        <p:spPr>
          <a:xfrm>
            <a:off x="406625" y="2493489"/>
            <a:ext cx="6623959" cy="1446550"/>
          </a:xfrm>
          <a:prstGeom prst="rect">
            <a:avLst/>
          </a:prstGeom>
          <a:noFill/>
        </p:spPr>
        <p:txBody>
          <a:bodyPr wrap="square">
            <a:spAutoFit/>
          </a:bodyPr>
          <a:lstStyle/>
          <a:p>
            <a:pPr algn="ctr"/>
            <a:r>
              <a:rPr lang="en-GB" sz="4400" b="1" dirty="0">
                <a:latin typeface="Garamond" panose="02020404030301010803" pitchFamily="18" charset="0"/>
              </a:rPr>
              <a:t>Have you done your homework for this week?</a:t>
            </a:r>
          </a:p>
        </p:txBody>
      </p:sp>
      <p:sp>
        <p:nvSpPr>
          <p:cNvPr id="7" name="TextBox 6">
            <a:extLst>
              <a:ext uri="{FF2B5EF4-FFF2-40B4-BE49-F238E27FC236}">
                <a16:creationId xmlns:a16="http://schemas.microsoft.com/office/drawing/2014/main" id="{316F9829-911B-1D0A-936B-FF8909E2C241}"/>
              </a:ext>
            </a:extLst>
          </p:cNvPr>
          <p:cNvSpPr txBox="1"/>
          <p:nvPr/>
        </p:nvSpPr>
        <p:spPr>
          <a:xfrm>
            <a:off x="948033" y="4752795"/>
            <a:ext cx="5541141" cy="954107"/>
          </a:xfrm>
          <a:prstGeom prst="rect">
            <a:avLst/>
          </a:prstGeom>
          <a:noFill/>
        </p:spPr>
        <p:txBody>
          <a:bodyPr wrap="square">
            <a:spAutoFit/>
          </a:bodyPr>
          <a:lstStyle/>
          <a:p>
            <a:pPr algn="ctr"/>
            <a:r>
              <a:rPr lang="en-GB" sz="2800" b="1" dirty="0">
                <a:latin typeface="Garamond" panose="02020404030301010803" pitchFamily="18" charset="0"/>
              </a:rPr>
              <a:t>Make sure to note down your homework for next week!</a:t>
            </a:r>
          </a:p>
        </p:txBody>
      </p:sp>
      <p:pic>
        <p:nvPicPr>
          <p:cNvPr id="8" name="Graphic 7" descr="Badge 4 with solid fill">
            <a:extLst>
              <a:ext uri="{FF2B5EF4-FFF2-40B4-BE49-F238E27FC236}">
                <a16:creationId xmlns:a16="http://schemas.microsoft.com/office/drawing/2014/main" id="{ADD77930-0694-A450-4476-0DA96F8900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1" y="383811"/>
            <a:ext cx="1207008" cy="1207008"/>
          </a:xfrm>
          <a:prstGeom prst="rect">
            <a:avLst/>
          </a:prstGeom>
        </p:spPr>
      </p:pic>
    </p:spTree>
    <p:extLst>
      <p:ext uri="{BB962C8B-B14F-4D97-AF65-F5344CB8AC3E}">
        <p14:creationId xmlns:p14="http://schemas.microsoft.com/office/powerpoint/2010/main" val="772626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BE841D56-3CF7-46D6-040A-8111FFDD334D}"/>
              </a:ext>
            </a:extLst>
          </p:cNvPr>
          <p:cNvSpPr txBox="1"/>
          <p:nvPr/>
        </p:nvSpPr>
        <p:spPr>
          <a:xfrm>
            <a:off x="-652317" y="1441858"/>
            <a:ext cx="6827134" cy="1200329"/>
          </a:xfrm>
          <a:prstGeom prst="rect">
            <a:avLst/>
          </a:prstGeom>
          <a:noFill/>
        </p:spPr>
        <p:txBody>
          <a:bodyPr wrap="square">
            <a:spAutoFit/>
          </a:bodyPr>
          <a:lstStyle/>
          <a:p>
            <a:pPr algn="ctr"/>
            <a:r>
              <a:rPr lang="en-US" sz="7200" b="1" dirty="0">
                <a:solidFill>
                  <a:schemeClr val="bg1"/>
                </a:solidFill>
                <a:latin typeface="Calisto MT" panose="02040603050505030304" pitchFamily="18" charset="0"/>
                <a:cs typeface="Apple Chancery" panose="03020702040506060504" pitchFamily="66" charset="-79"/>
              </a:rPr>
              <a:t>SALAT</a:t>
            </a:r>
          </a:p>
        </p:txBody>
      </p:sp>
      <p:sp>
        <p:nvSpPr>
          <p:cNvPr id="7" name="TextBox 6">
            <a:extLst>
              <a:ext uri="{FF2B5EF4-FFF2-40B4-BE49-F238E27FC236}">
                <a16:creationId xmlns:a16="http://schemas.microsoft.com/office/drawing/2014/main" id="{784BA16D-63CF-BED8-7227-2117CA73A0CE}"/>
              </a:ext>
            </a:extLst>
          </p:cNvPr>
          <p:cNvSpPr txBox="1"/>
          <p:nvPr/>
        </p:nvSpPr>
        <p:spPr>
          <a:xfrm>
            <a:off x="165134" y="2761973"/>
            <a:ext cx="5025276" cy="1077218"/>
          </a:xfrm>
          <a:prstGeom prst="rect">
            <a:avLst/>
          </a:prstGeom>
          <a:noFill/>
        </p:spPr>
        <p:txBody>
          <a:bodyPr wrap="square">
            <a:spAutoFit/>
          </a:bodyPr>
          <a:lstStyle/>
          <a:p>
            <a:pPr algn="ctr"/>
            <a:r>
              <a:rPr lang="en-GB" sz="3200" dirty="0">
                <a:solidFill>
                  <a:schemeClr val="bg1"/>
                </a:solidFill>
                <a:latin typeface="Calisto MT" panose="02040603050505030304" pitchFamily="18" charset="0"/>
                <a:cs typeface="Apple Chancery" panose="03020702040506060504" pitchFamily="66" charset="-79"/>
              </a:rPr>
              <a:t>Lets Recap a part of our </a:t>
            </a:r>
            <a:r>
              <a:rPr lang="en-GB" sz="3200" dirty="0" err="1">
                <a:solidFill>
                  <a:schemeClr val="bg1"/>
                </a:solidFill>
                <a:latin typeface="Calisto MT" panose="02040603050505030304" pitchFamily="18" charset="0"/>
                <a:cs typeface="Apple Chancery" panose="03020702040506060504" pitchFamily="66" charset="-79"/>
              </a:rPr>
              <a:t>Salat</a:t>
            </a:r>
            <a:r>
              <a:rPr lang="en-GB" sz="3200" dirty="0">
                <a:solidFill>
                  <a:schemeClr val="bg1"/>
                </a:solidFill>
                <a:latin typeface="Calisto MT" panose="02040603050505030304" pitchFamily="18" charset="0"/>
                <a:cs typeface="Apple Chancery" panose="03020702040506060504" pitchFamily="66" charset="-79"/>
              </a:rPr>
              <a:t>!</a:t>
            </a:r>
            <a:endParaRPr lang="en-US" sz="3200" dirty="0">
              <a:solidFill>
                <a:schemeClr val="bg1"/>
              </a:solidFill>
              <a:latin typeface="Calisto MT" panose="02040603050505030304" pitchFamily="18" charset="0"/>
              <a:cs typeface="Apple Chancery" panose="03020702040506060504" pitchFamily="66" charset="-79"/>
            </a:endParaRPr>
          </a:p>
        </p:txBody>
      </p:sp>
      <p:sp>
        <p:nvSpPr>
          <p:cNvPr id="11" name="TextBox 10">
            <a:extLst>
              <a:ext uri="{FF2B5EF4-FFF2-40B4-BE49-F238E27FC236}">
                <a16:creationId xmlns:a16="http://schemas.microsoft.com/office/drawing/2014/main" id="{6D911FF3-5842-B901-056A-2CFD7289997B}"/>
              </a:ext>
            </a:extLst>
          </p:cNvPr>
          <p:cNvSpPr txBox="1"/>
          <p:nvPr/>
        </p:nvSpPr>
        <p:spPr>
          <a:xfrm>
            <a:off x="1288367" y="4914478"/>
            <a:ext cx="3785008" cy="954107"/>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err="1">
                <a:solidFill>
                  <a:schemeClr val="bg1"/>
                </a:solidFill>
                <a:latin typeface="Garamond" panose="02020404030301010803" pitchFamily="18" charset="0"/>
                <a:cs typeface="Apple Chancery" panose="03020702040506060504" pitchFamily="66" charset="-79"/>
              </a:rPr>
              <a:t>Tashahhud</a:t>
            </a:r>
            <a:endParaRPr lang="en-US" sz="2800" b="1" dirty="0">
              <a:solidFill>
                <a:schemeClr val="bg1"/>
              </a:solidFill>
              <a:latin typeface="Garamond" panose="02020404030301010803" pitchFamily="18" charset="0"/>
              <a:cs typeface="Apple Chancery" panose="03020702040506060504" pitchFamily="66" charset="-79"/>
            </a:endParaRPr>
          </a:p>
        </p:txBody>
      </p:sp>
      <p:pic>
        <p:nvPicPr>
          <p:cNvPr id="15" name="Graphic 14" descr="Stopwatch 75% with solid fill">
            <a:extLst>
              <a:ext uri="{FF2B5EF4-FFF2-40B4-BE49-F238E27FC236}">
                <a16:creationId xmlns:a16="http://schemas.microsoft.com/office/drawing/2014/main" id="{2315D515-D6D9-527B-3858-DE536D71A7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05591D74-87DD-0A2A-831E-70C928D4460E}"/>
              </a:ext>
            </a:extLst>
          </p:cNvPr>
          <p:cNvCxnSpPr>
            <a:cxnSpLocks/>
          </p:cNvCxnSpPr>
          <p:nvPr/>
        </p:nvCxnSpPr>
        <p:spPr>
          <a:xfrm>
            <a:off x="963689" y="3927244"/>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a:off x="5576527" y="14925"/>
            <a:ext cx="6615474" cy="923330"/>
          </a:xfrm>
          <a:prstGeom prst="rect">
            <a:avLst/>
          </a:prstGeom>
          <a:noFill/>
        </p:spPr>
        <p:txBody>
          <a:bodyPr wrap="square" rtlCol="0">
            <a:spAutoFit/>
          </a:bodyPr>
          <a:lstStyle/>
          <a:p>
            <a:pPr algn="ctr"/>
            <a:r>
              <a:rPr lang="en-US" sz="5400" b="1" dirty="0" err="1"/>
              <a:t>Durud</a:t>
            </a:r>
            <a:r>
              <a:rPr lang="en-US" sz="5400" b="1" dirty="0"/>
              <a:t> Sharif</a:t>
            </a:r>
          </a:p>
        </p:txBody>
      </p:sp>
      <p:sp>
        <p:nvSpPr>
          <p:cNvPr id="8" name="TextBox 7">
            <a:extLst>
              <a:ext uri="{FF2B5EF4-FFF2-40B4-BE49-F238E27FC236}">
                <a16:creationId xmlns:a16="http://schemas.microsoft.com/office/drawing/2014/main" id="{21F8C737-CDB6-3FFD-D460-434E871DD033}"/>
              </a:ext>
            </a:extLst>
          </p:cNvPr>
          <p:cNvSpPr txBox="1"/>
          <p:nvPr/>
        </p:nvSpPr>
        <p:spPr>
          <a:xfrm>
            <a:off x="5576524" y="1015517"/>
            <a:ext cx="6615475" cy="769441"/>
          </a:xfrm>
          <a:prstGeom prst="rect">
            <a:avLst/>
          </a:prstGeom>
          <a:noFill/>
        </p:spPr>
        <p:txBody>
          <a:bodyPr wrap="square">
            <a:spAutoFit/>
          </a:bodyPr>
          <a:lstStyle/>
          <a:p>
            <a:pPr algn="ctr" rtl="1"/>
            <a:r>
              <a:rPr lang="ur-PK" sz="4400" dirty="0">
                <a:latin typeface="ManzoorNaskh" panose="02000500000000000000" pitchFamily="2" charset="-78"/>
                <a:ea typeface="ManzoorNaskh" panose="02000500000000000000" pitchFamily="2" charset="-78"/>
                <a:cs typeface="ManzoorNaskh" panose="02000500000000000000" pitchFamily="2" charset="-78"/>
              </a:rPr>
              <a:t>اللّٰهُمَّ</a:t>
            </a:r>
            <a:r>
              <a:rPr lang="en-GB" sz="4400" dirty="0">
                <a:latin typeface="ManzoorNaskh" panose="02000500000000000000" pitchFamily="2" charset="-78"/>
                <a:ea typeface="ManzoorNaskh" panose="02000500000000000000" pitchFamily="2" charset="-78"/>
                <a:cs typeface="ManzoorNaskh" panose="02000500000000000000" pitchFamily="2" charset="-78"/>
              </a:rPr>
              <a:t> </a:t>
            </a:r>
            <a:r>
              <a:rPr lang="ur-PK" sz="4400" dirty="0">
                <a:latin typeface="ManzoorNaskh" panose="02000500000000000000" pitchFamily="2" charset="-78"/>
                <a:ea typeface="ManzoorNaskh" panose="02000500000000000000" pitchFamily="2" charset="-78"/>
                <a:cs typeface="ManzoorNaskh" panose="02000500000000000000" pitchFamily="2" charset="-78"/>
              </a:rPr>
              <a:t>صَلِّ</a:t>
            </a:r>
            <a:r>
              <a:rPr lang="en-GB" sz="4400" dirty="0">
                <a:latin typeface="ManzoorNaskh" panose="02000500000000000000" pitchFamily="2" charset="-78"/>
                <a:ea typeface="ManzoorNaskh" panose="02000500000000000000" pitchFamily="2" charset="-78"/>
                <a:cs typeface="ManzoorNaskh" panose="02000500000000000000" pitchFamily="2" charset="-78"/>
              </a:rPr>
              <a:t> </a:t>
            </a:r>
            <a:r>
              <a:rPr lang="ur-PK" sz="4400" dirty="0">
                <a:latin typeface="ManzoorNaskh" panose="02000500000000000000" pitchFamily="2" charset="-78"/>
                <a:ea typeface="ManzoorNaskh" panose="02000500000000000000" pitchFamily="2" charset="-78"/>
                <a:cs typeface="ManzoorNaskh" panose="02000500000000000000" pitchFamily="2" charset="-78"/>
              </a:rPr>
              <a:t>عَلٰى</a:t>
            </a:r>
            <a:r>
              <a:rPr lang="en-GB" sz="4400" dirty="0">
                <a:latin typeface="ManzoorNaskh" panose="02000500000000000000" pitchFamily="2" charset="-78"/>
                <a:ea typeface="ManzoorNaskh" panose="02000500000000000000" pitchFamily="2" charset="-78"/>
                <a:cs typeface="ManzoorNaskh" panose="02000500000000000000" pitchFamily="2" charset="-78"/>
              </a:rPr>
              <a:t> </a:t>
            </a:r>
            <a:r>
              <a:rPr lang="ur-PK" sz="4400" dirty="0">
                <a:latin typeface="ManzoorNaskh" panose="02000500000000000000" pitchFamily="2" charset="-78"/>
                <a:ea typeface="ManzoorNaskh" panose="02000500000000000000" pitchFamily="2" charset="-78"/>
                <a:cs typeface="ManzoorNaskh" panose="02000500000000000000" pitchFamily="2" charset="-78"/>
              </a:rPr>
              <a:t>مُحَمَّدٍ</a:t>
            </a:r>
            <a:endParaRPr lang="ar-SA" sz="4400" dirty="0">
              <a:latin typeface="ManzoorNaskh" panose="02000500000000000000" pitchFamily="2" charset="-78"/>
              <a:ea typeface="ManzoorNaskh" panose="02000500000000000000" pitchFamily="2" charset="-78"/>
              <a:cs typeface="ManzoorNaskh" panose="02000500000000000000" pitchFamily="2" charset="-78"/>
            </a:endParaRPr>
          </a:p>
        </p:txBody>
      </p:sp>
      <p:sp>
        <p:nvSpPr>
          <p:cNvPr id="9" name="TextBox 8">
            <a:extLst>
              <a:ext uri="{FF2B5EF4-FFF2-40B4-BE49-F238E27FC236}">
                <a16:creationId xmlns:a16="http://schemas.microsoft.com/office/drawing/2014/main" id="{0AD11F3D-DF15-A203-0BBD-A265F45D5A30}"/>
              </a:ext>
            </a:extLst>
          </p:cNvPr>
          <p:cNvSpPr txBox="1"/>
          <p:nvPr/>
        </p:nvSpPr>
        <p:spPr>
          <a:xfrm>
            <a:off x="5576523" y="4106663"/>
            <a:ext cx="6615475" cy="400110"/>
          </a:xfrm>
          <a:prstGeom prst="rect">
            <a:avLst/>
          </a:prstGeom>
          <a:noFill/>
        </p:spPr>
        <p:txBody>
          <a:bodyPr wrap="square">
            <a:spAutoFit/>
          </a:bodyPr>
          <a:lstStyle/>
          <a:p>
            <a:pPr algn="ctr"/>
            <a:r>
              <a:rPr lang="en-GB" sz="2000" dirty="0"/>
              <a:t>Translation:</a:t>
            </a:r>
          </a:p>
        </p:txBody>
      </p:sp>
      <p:sp>
        <p:nvSpPr>
          <p:cNvPr id="10" name="TextBox 9">
            <a:extLst>
              <a:ext uri="{FF2B5EF4-FFF2-40B4-BE49-F238E27FC236}">
                <a16:creationId xmlns:a16="http://schemas.microsoft.com/office/drawing/2014/main" id="{671712A6-80BC-B2B3-CF93-0765C3EF5839}"/>
              </a:ext>
            </a:extLst>
          </p:cNvPr>
          <p:cNvSpPr txBox="1"/>
          <p:nvPr/>
        </p:nvSpPr>
        <p:spPr>
          <a:xfrm>
            <a:off x="5576523" y="4237270"/>
            <a:ext cx="6615475" cy="671851"/>
          </a:xfrm>
          <a:prstGeom prst="rect">
            <a:avLst/>
          </a:prstGeom>
          <a:noFill/>
        </p:spPr>
        <p:txBody>
          <a:bodyPr wrap="square">
            <a:spAutoFit/>
          </a:bodyPr>
          <a:lstStyle/>
          <a:p>
            <a:pPr algn="ctr" rtl="0" fontAlgn="base">
              <a:lnSpc>
                <a:spcPct val="150000"/>
              </a:lnSpc>
            </a:pPr>
            <a:r>
              <a:rPr lang="en-GB" sz="2800" b="0" i="0" u="none" strike="noStrike" dirty="0">
                <a:effectLst/>
              </a:rPr>
              <a:t>O Allah bless </a:t>
            </a:r>
            <a:r>
              <a:rPr lang="en-GB" sz="2800" b="0" i="0" u="none" strike="noStrike" dirty="0" err="1">
                <a:effectLst/>
              </a:rPr>
              <a:t>Muhammmad</a:t>
            </a:r>
            <a:r>
              <a:rPr lang="en-GB" sz="2800" b="0" i="0" u="none" strike="noStrike" baseline="30000" dirty="0" err="1">
                <a:effectLst/>
              </a:rPr>
              <a:t>SAS</a:t>
            </a:r>
            <a:endParaRPr lang="en-US" sz="2800" b="0" i="0" u="none" strike="noStrike" dirty="0">
              <a:effectLst/>
            </a:endParaRPr>
          </a:p>
        </p:txBody>
      </p:sp>
      <p:graphicFrame>
        <p:nvGraphicFramePr>
          <p:cNvPr id="13" name="Table 12">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1106924320"/>
              </p:ext>
            </p:extLst>
          </p:nvPr>
        </p:nvGraphicFramePr>
        <p:xfrm>
          <a:off x="5702157" y="5166186"/>
          <a:ext cx="6328880" cy="1512504"/>
        </p:xfrm>
        <a:graphic>
          <a:graphicData uri="http://schemas.openxmlformats.org/drawingml/2006/table">
            <a:tbl>
              <a:tblPr firstRow="1" bandRow="1">
                <a:tableStyleId>{5A111915-BE36-4E01-A7E5-04B1672EAD32}</a:tableStyleId>
              </a:tblPr>
              <a:tblGrid>
                <a:gridCol w="1582220">
                  <a:extLst>
                    <a:ext uri="{9D8B030D-6E8A-4147-A177-3AD203B41FA5}">
                      <a16:colId xmlns:a16="http://schemas.microsoft.com/office/drawing/2014/main" val="1943807450"/>
                    </a:ext>
                  </a:extLst>
                </a:gridCol>
                <a:gridCol w="1582220">
                  <a:extLst>
                    <a:ext uri="{9D8B030D-6E8A-4147-A177-3AD203B41FA5}">
                      <a16:colId xmlns:a16="http://schemas.microsoft.com/office/drawing/2014/main" val="3350180030"/>
                    </a:ext>
                  </a:extLst>
                </a:gridCol>
                <a:gridCol w="1582220">
                  <a:extLst>
                    <a:ext uri="{9D8B030D-6E8A-4147-A177-3AD203B41FA5}">
                      <a16:colId xmlns:a16="http://schemas.microsoft.com/office/drawing/2014/main" val="3015703636"/>
                    </a:ext>
                  </a:extLst>
                </a:gridCol>
                <a:gridCol w="1582220">
                  <a:extLst>
                    <a:ext uri="{9D8B030D-6E8A-4147-A177-3AD203B41FA5}">
                      <a16:colId xmlns:a16="http://schemas.microsoft.com/office/drawing/2014/main" val="4159018897"/>
                    </a:ext>
                  </a:extLst>
                </a:gridCol>
              </a:tblGrid>
              <a:tr h="756252">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مُحَمَّدٍ</a:t>
                      </a:r>
                      <a:endParaRPr lang="en-GB"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عَلٰى</a:t>
                      </a:r>
                      <a:endParaRPr lang="en-GB"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صَلِّ</a:t>
                      </a:r>
                      <a:endParaRPr lang="en-GB"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اللّٰهُمَّ</a:t>
                      </a:r>
                      <a:endParaRPr lang="en-GB" sz="18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756252">
                <a:tc>
                  <a:txBody>
                    <a:bodyPr/>
                    <a:lstStyle/>
                    <a:p>
                      <a:pPr algn="ctr"/>
                      <a:r>
                        <a:rPr lang="en-GB" sz="1800" b="1" dirty="0" err="1">
                          <a:latin typeface="Garamond" panose="02020404030301010803" pitchFamily="18" charset="0"/>
                        </a:rPr>
                        <a:t>Muhammad</a:t>
                      </a:r>
                      <a:r>
                        <a:rPr lang="en-GB" sz="1800" b="1" baseline="30000" dirty="0" err="1">
                          <a:latin typeface="Garamond" panose="02020404030301010803" pitchFamily="18" charset="0"/>
                        </a:rPr>
                        <a:t>sas</a:t>
                      </a:r>
                      <a:endParaRPr lang="en-GB" sz="18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Upon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Send</a:t>
                      </a:r>
                      <a:r>
                        <a:rPr lang="en-GB" sz="2000" b="1" baseline="0" dirty="0">
                          <a:latin typeface="Garamond" panose="02020404030301010803" pitchFamily="18" charset="0"/>
                        </a:rPr>
                        <a:t> blessings</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O Allah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pic>
        <p:nvPicPr>
          <p:cNvPr id="1026" name="Picture 2" descr="Rukoo' | Learn Salaah">
            <a:extLst>
              <a:ext uri="{FF2B5EF4-FFF2-40B4-BE49-F238E27FC236}">
                <a16:creationId xmlns:a16="http://schemas.microsoft.com/office/drawing/2014/main" id="{BE42A9ED-97AE-5765-852C-235686CFF1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0089" y="2250790"/>
            <a:ext cx="2833688" cy="20002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3B13BE-F6E7-686C-9151-5B9CE5346172}"/>
              </a:ext>
            </a:extLst>
          </p:cNvPr>
          <p:cNvSpPr txBox="1"/>
          <p:nvPr/>
        </p:nvSpPr>
        <p:spPr>
          <a:xfrm>
            <a:off x="5554266" y="1718352"/>
            <a:ext cx="6615475" cy="523220"/>
          </a:xfrm>
          <a:prstGeom prst="rect">
            <a:avLst/>
          </a:prstGeom>
          <a:noFill/>
        </p:spPr>
        <p:txBody>
          <a:bodyPr wrap="square">
            <a:spAutoFit/>
          </a:bodyPr>
          <a:lstStyle/>
          <a:p>
            <a:pPr algn="ctr"/>
            <a:r>
              <a:rPr lang="en-GB" sz="2800" dirty="0"/>
              <a:t>Allāhumma </a:t>
            </a:r>
            <a:r>
              <a:rPr lang="en-GB" sz="2800" dirty="0" err="1"/>
              <a:t>ṣalli</a:t>
            </a:r>
            <a:r>
              <a:rPr lang="en-GB" sz="2800" dirty="0"/>
              <a:t> </a:t>
            </a:r>
            <a:r>
              <a:rPr lang="en-GB" sz="2800" dirty="0" err="1"/>
              <a:t>ʿalā</a:t>
            </a:r>
            <a:r>
              <a:rPr lang="en-GB" sz="2800" dirty="0"/>
              <a:t> </a:t>
            </a:r>
            <a:r>
              <a:rPr lang="en-GB" sz="2800" dirty="0" err="1"/>
              <a:t>Muḥammadin</a:t>
            </a:r>
            <a:endParaRPr lang="en-GB" sz="2000" i="1" dirty="0"/>
          </a:p>
        </p:txBody>
      </p:sp>
    </p:spTree>
    <p:extLst>
      <p:ext uri="{BB962C8B-B14F-4D97-AF65-F5344CB8AC3E}">
        <p14:creationId xmlns:p14="http://schemas.microsoft.com/office/powerpoint/2010/main" val="3230434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1440315"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rot="5400000">
            <a:off x="-2821826" y="3353124"/>
            <a:ext cx="6615474" cy="923330"/>
          </a:xfrm>
          <a:prstGeom prst="rect">
            <a:avLst/>
          </a:prstGeom>
          <a:noFill/>
        </p:spPr>
        <p:txBody>
          <a:bodyPr wrap="square" rtlCol="0">
            <a:spAutoFit/>
          </a:bodyPr>
          <a:lstStyle/>
          <a:p>
            <a:pPr algn="ctr"/>
            <a:r>
              <a:rPr lang="en-US" sz="5400" b="1" dirty="0" err="1">
                <a:solidFill>
                  <a:schemeClr val="bg1"/>
                </a:solidFill>
              </a:rPr>
              <a:t>Durud</a:t>
            </a:r>
            <a:r>
              <a:rPr lang="en-US" sz="5400" b="1" dirty="0">
                <a:solidFill>
                  <a:schemeClr val="bg1"/>
                </a:solidFill>
              </a:rPr>
              <a:t> Sharif</a:t>
            </a:r>
          </a:p>
        </p:txBody>
      </p:sp>
      <p:sp>
        <p:nvSpPr>
          <p:cNvPr id="8" name="TextBox 7">
            <a:extLst>
              <a:ext uri="{FF2B5EF4-FFF2-40B4-BE49-F238E27FC236}">
                <a16:creationId xmlns:a16="http://schemas.microsoft.com/office/drawing/2014/main" id="{21F8C737-CDB6-3FFD-D460-434E871DD033}"/>
              </a:ext>
            </a:extLst>
          </p:cNvPr>
          <p:cNvSpPr txBox="1"/>
          <p:nvPr/>
        </p:nvSpPr>
        <p:spPr>
          <a:xfrm>
            <a:off x="3443583" y="116357"/>
            <a:ext cx="6615475" cy="646331"/>
          </a:xfrm>
          <a:prstGeom prst="rect">
            <a:avLst/>
          </a:prstGeom>
          <a:noFill/>
        </p:spPr>
        <p:txBody>
          <a:bodyPr wrap="square">
            <a:spAutoFit/>
          </a:bodyPr>
          <a:lstStyle/>
          <a:p>
            <a:pPr algn="ctr" rtl="1"/>
            <a:r>
              <a:rPr lang="ur-PK" sz="3600" dirty="0">
                <a:cs typeface="ManzoorNaskh" panose="02000500000000000000" pitchFamily="2" charset="-78"/>
              </a:rPr>
              <a:t>وَعَلٰی آلِ مُحَمَّدٍ</a:t>
            </a:r>
            <a:endParaRPr lang="ar-SA" sz="3600" dirty="0">
              <a:latin typeface="noorehuda" panose="02000500000000020004" pitchFamily="2" charset="-78"/>
              <a:cs typeface="noorehuda" panose="02000500000000020004" pitchFamily="2" charset="-78"/>
            </a:endParaRPr>
          </a:p>
        </p:txBody>
      </p:sp>
      <p:sp>
        <p:nvSpPr>
          <p:cNvPr id="9" name="TextBox 8">
            <a:extLst>
              <a:ext uri="{FF2B5EF4-FFF2-40B4-BE49-F238E27FC236}">
                <a16:creationId xmlns:a16="http://schemas.microsoft.com/office/drawing/2014/main" id="{0AD11F3D-DF15-A203-0BBD-A265F45D5A30}"/>
              </a:ext>
            </a:extLst>
          </p:cNvPr>
          <p:cNvSpPr txBox="1"/>
          <p:nvPr/>
        </p:nvSpPr>
        <p:spPr>
          <a:xfrm>
            <a:off x="3443583" y="1256783"/>
            <a:ext cx="6615475" cy="369332"/>
          </a:xfrm>
          <a:prstGeom prst="rect">
            <a:avLst/>
          </a:prstGeom>
          <a:noFill/>
        </p:spPr>
        <p:txBody>
          <a:bodyPr wrap="square">
            <a:spAutoFit/>
          </a:bodyPr>
          <a:lstStyle/>
          <a:p>
            <a:pPr algn="ctr"/>
            <a:r>
              <a:rPr lang="en-GB" dirty="0"/>
              <a:t>Translation:</a:t>
            </a:r>
          </a:p>
        </p:txBody>
      </p:sp>
      <p:sp>
        <p:nvSpPr>
          <p:cNvPr id="10" name="TextBox 9">
            <a:extLst>
              <a:ext uri="{FF2B5EF4-FFF2-40B4-BE49-F238E27FC236}">
                <a16:creationId xmlns:a16="http://schemas.microsoft.com/office/drawing/2014/main" id="{671712A6-80BC-B2B3-CF93-0765C3EF5839}"/>
              </a:ext>
            </a:extLst>
          </p:cNvPr>
          <p:cNvSpPr txBox="1"/>
          <p:nvPr/>
        </p:nvSpPr>
        <p:spPr>
          <a:xfrm>
            <a:off x="2423160" y="1433110"/>
            <a:ext cx="8625841" cy="589072"/>
          </a:xfrm>
          <a:prstGeom prst="rect">
            <a:avLst/>
          </a:prstGeom>
          <a:noFill/>
        </p:spPr>
        <p:txBody>
          <a:bodyPr wrap="square">
            <a:spAutoFit/>
          </a:bodyPr>
          <a:lstStyle/>
          <a:p>
            <a:pPr algn="ctr" rtl="0" fontAlgn="base">
              <a:lnSpc>
                <a:spcPct val="150000"/>
              </a:lnSpc>
            </a:pPr>
            <a:r>
              <a:rPr lang="en-GB" sz="2400" b="0" i="0" u="none" strike="noStrike" dirty="0">
                <a:effectLst/>
              </a:rPr>
              <a:t>And (send blessings) on the Progeny of </a:t>
            </a:r>
            <a:r>
              <a:rPr lang="en-GB" sz="2400" b="0" i="0" u="none" strike="noStrike" dirty="0" err="1">
                <a:effectLst/>
              </a:rPr>
              <a:t>Muhammad</a:t>
            </a:r>
            <a:r>
              <a:rPr lang="en-GB" sz="2400" b="0" i="0" u="none" strike="noStrike" baseline="30000" dirty="0" err="1">
                <a:effectLst/>
              </a:rPr>
              <a:t>sas</a:t>
            </a:r>
            <a:endParaRPr lang="en-US" sz="2400" b="0" i="0" u="none" strike="noStrike" dirty="0">
              <a:effectLst/>
            </a:endParaRPr>
          </a:p>
        </p:txBody>
      </p:sp>
      <p:graphicFrame>
        <p:nvGraphicFramePr>
          <p:cNvPr id="13" name="Table 12">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3163268469"/>
              </p:ext>
            </p:extLst>
          </p:nvPr>
        </p:nvGraphicFramePr>
        <p:xfrm>
          <a:off x="2933700" y="2163906"/>
          <a:ext cx="7635240" cy="1173654"/>
        </p:xfrm>
        <a:graphic>
          <a:graphicData uri="http://schemas.openxmlformats.org/drawingml/2006/table">
            <a:tbl>
              <a:tblPr firstRow="1" bandRow="1">
                <a:tableStyleId>{5A111915-BE36-4E01-A7E5-04B1672EAD32}</a:tableStyleId>
              </a:tblPr>
              <a:tblGrid>
                <a:gridCol w="1908810">
                  <a:extLst>
                    <a:ext uri="{9D8B030D-6E8A-4147-A177-3AD203B41FA5}">
                      <a16:colId xmlns:a16="http://schemas.microsoft.com/office/drawing/2014/main" val="1943807450"/>
                    </a:ext>
                  </a:extLst>
                </a:gridCol>
                <a:gridCol w="1908810">
                  <a:extLst>
                    <a:ext uri="{9D8B030D-6E8A-4147-A177-3AD203B41FA5}">
                      <a16:colId xmlns:a16="http://schemas.microsoft.com/office/drawing/2014/main" val="3350180030"/>
                    </a:ext>
                  </a:extLst>
                </a:gridCol>
                <a:gridCol w="1908810">
                  <a:extLst>
                    <a:ext uri="{9D8B030D-6E8A-4147-A177-3AD203B41FA5}">
                      <a16:colId xmlns:a16="http://schemas.microsoft.com/office/drawing/2014/main" val="3015703636"/>
                    </a:ext>
                  </a:extLst>
                </a:gridCol>
                <a:gridCol w="1908810">
                  <a:extLst>
                    <a:ext uri="{9D8B030D-6E8A-4147-A177-3AD203B41FA5}">
                      <a16:colId xmlns:a16="http://schemas.microsoft.com/office/drawing/2014/main" val="4159018897"/>
                    </a:ext>
                  </a:extLst>
                </a:gridCol>
              </a:tblGrid>
              <a:tr h="586827">
                <a:tc>
                  <a:txBody>
                    <a:bodyPr/>
                    <a:lstStyle/>
                    <a:p>
                      <a:pPr algn="ctr"/>
                      <a:r>
                        <a:rPr lang="ur-PK" sz="3000" dirty="0">
                          <a:solidFill>
                            <a:schemeClr val="tx1"/>
                          </a:solidFill>
                          <a:cs typeface="ManzoorNaskh" panose="02000500000000000000" pitchFamily="2" charset="-78"/>
                        </a:rPr>
                        <a:t>مُحَمَّدٍ</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آلِ</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عَلٰی</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وَ</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586827">
                <a:tc>
                  <a:txBody>
                    <a:bodyPr/>
                    <a:lstStyle/>
                    <a:p>
                      <a:pPr algn="ctr"/>
                      <a:r>
                        <a:rPr lang="en-GB" sz="2000" b="1" dirty="0" err="1">
                          <a:latin typeface="Garamond" panose="02020404030301010803" pitchFamily="18" charset="0"/>
                        </a:rPr>
                        <a:t>Muhammad</a:t>
                      </a:r>
                      <a:r>
                        <a:rPr lang="en-GB" sz="2000" b="1" baseline="30000" dirty="0" err="1">
                          <a:latin typeface="Garamond" panose="02020404030301010803" pitchFamily="18" charset="0"/>
                        </a:rPr>
                        <a:t>sas</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Progeny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Upon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
        <p:nvSpPr>
          <p:cNvPr id="14" name="TextBox 13">
            <a:extLst>
              <a:ext uri="{FF2B5EF4-FFF2-40B4-BE49-F238E27FC236}">
                <a16:creationId xmlns:a16="http://schemas.microsoft.com/office/drawing/2014/main" id="{F23B13BE-F6E7-686C-9151-5B9CE5346172}"/>
              </a:ext>
            </a:extLst>
          </p:cNvPr>
          <p:cNvSpPr txBox="1"/>
          <p:nvPr/>
        </p:nvSpPr>
        <p:spPr>
          <a:xfrm>
            <a:off x="3443583" y="773472"/>
            <a:ext cx="6615475" cy="461665"/>
          </a:xfrm>
          <a:prstGeom prst="rect">
            <a:avLst/>
          </a:prstGeom>
          <a:noFill/>
        </p:spPr>
        <p:txBody>
          <a:bodyPr wrap="square">
            <a:spAutoFit/>
          </a:bodyPr>
          <a:lstStyle/>
          <a:p>
            <a:pPr algn="ctr"/>
            <a:r>
              <a:rPr lang="en-GB" sz="2400" dirty="0"/>
              <a:t>wa </a:t>
            </a:r>
            <a:r>
              <a:rPr lang="en-GB" sz="2400" dirty="0" err="1"/>
              <a:t>ʿalā</a:t>
            </a:r>
            <a:r>
              <a:rPr lang="en-GB" sz="2400" dirty="0"/>
              <a:t> </a:t>
            </a:r>
            <a:r>
              <a:rPr lang="en-GB" sz="2400" dirty="0" err="1"/>
              <a:t>āli</a:t>
            </a:r>
            <a:r>
              <a:rPr lang="en-GB" sz="2400" dirty="0"/>
              <a:t> </a:t>
            </a:r>
            <a:r>
              <a:rPr lang="en-GB" sz="2400" dirty="0" err="1"/>
              <a:t>Muḥammadin</a:t>
            </a:r>
            <a:endParaRPr lang="en-GB" i="1" dirty="0"/>
          </a:p>
        </p:txBody>
      </p:sp>
      <p:sp>
        <p:nvSpPr>
          <p:cNvPr id="27" name="TextBox 26">
            <a:extLst>
              <a:ext uri="{FF2B5EF4-FFF2-40B4-BE49-F238E27FC236}">
                <a16:creationId xmlns:a16="http://schemas.microsoft.com/office/drawing/2014/main" id="{21F8C737-CDB6-3FFD-D460-434E871DD033}"/>
              </a:ext>
            </a:extLst>
          </p:cNvPr>
          <p:cNvSpPr txBox="1"/>
          <p:nvPr/>
        </p:nvSpPr>
        <p:spPr>
          <a:xfrm>
            <a:off x="3443583" y="3520323"/>
            <a:ext cx="6615475" cy="646331"/>
          </a:xfrm>
          <a:prstGeom prst="rect">
            <a:avLst/>
          </a:prstGeom>
          <a:noFill/>
        </p:spPr>
        <p:txBody>
          <a:bodyPr wrap="square">
            <a:spAutoFit/>
          </a:bodyPr>
          <a:lstStyle/>
          <a:p>
            <a:pPr algn="ctr" rtl="1"/>
            <a:r>
              <a:rPr lang="ur-PK" sz="3600" dirty="0">
                <a:cs typeface="ManzoorNaskh" panose="02000500000000000000" pitchFamily="2" charset="-78"/>
              </a:rPr>
              <a:t>كَمَا صَلَّيْتَ عَلٰی إِبْرَاهِيمَ</a:t>
            </a:r>
            <a:endParaRPr lang="ar-SA" sz="3600" dirty="0">
              <a:latin typeface="noorehuda" panose="02000500000000020004" pitchFamily="2" charset="-78"/>
              <a:cs typeface="noorehuda" panose="02000500000000020004" pitchFamily="2" charset="-78"/>
            </a:endParaRPr>
          </a:p>
        </p:txBody>
      </p:sp>
      <p:sp>
        <p:nvSpPr>
          <p:cNvPr id="28" name="TextBox 27">
            <a:extLst>
              <a:ext uri="{FF2B5EF4-FFF2-40B4-BE49-F238E27FC236}">
                <a16:creationId xmlns:a16="http://schemas.microsoft.com/office/drawing/2014/main" id="{0AD11F3D-DF15-A203-0BBD-A265F45D5A30}"/>
              </a:ext>
            </a:extLst>
          </p:cNvPr>
          <p:cNvSpPr txBox="1"/>
          <p:nvPr/>
        </p:nvSpPr>
        <p:spPr>
          <a:xfrm>
            <a:off x="3443583" y="4675989"/>
            <a:ext cx="6615475" cy="369332"/>
          </a:xfrm>
          <a:prstGeom prst="rect">
            <a:avLst/>
          </a:prstGeom>
          <a:noFill/>
        </p:spPr>
        <p:txBody>
          <a:bodyPr wrap="square">
            <a:spAutoFit/>
          </a:bodyPr>
          <a:lstStyle/>
          <a:p>
            <a:pPr algn="ctr"/>
            <a:r>
              <a:rPr lang="en-GB" dirty="0"/>
              <a:t>Translation:</a:t>
            </a:r>
          </a:p>
        </p:txBody>
      </p:sp>
      <p:graphicFrame>
        <p:nvGraphicFramePr>
          <p:cNvPr id="30" name="Table 29">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1080597583"/>
              </p:ext>
            </p:extLst>
          </p:nvPr>
        </p:nvGraphicFramePr>
        <p:xfrm>
          <a:off x="2423159" y="5506986"/>
          <a:ext cx="8808724" cy="1173654"/>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1943807450"/>
                    </a:ext>
                  </a:extLst>
                </a:gridCol>
                <a:gridCol w="2202181">
                  <a:extLst>
                    <a:ext uri="{9D8B030D-6E8A-4147-A177-3AD203B41FA5}">
                      <a16:colId xmlns:a16="http://schemas.microsoft.com/office/drawing/2014/main" val="3350180030"/>
                    </a:ext>
                  </a:extLst>
                </a:gridCol>
                <a:gridCol w="2202181">
                  <a:extLst>
                    <a:ext uri="{9D8B030D-6E8A-4147-A177-3AD203B41FA5}">
                      <a16:colId xmlns:a16="http://schemas.microsoft.com/office/drawing/2014/main" val="3015703636"/>
                    </a:ext>
                  </a:extLst>
                </a:gridCol>
                <a:gridCol w="2202181">
                  <a:extLst>
                    <a:ext uri="{9D8B030D-6E8A-4147-A177-3AD203B41FA5}">
                      <a16:colId xmlns:a16="http://schemas.microsoft.com/office/drawing/2014/main" val="4159018897"/>
                    </a:ext>
                  </a:extLst>
                </a:gridCol>
              </a:tblGrid>
              <a:tr h="586827">
                <a:tc>
                  <a:txBody>
                    <a:bodyPr/>
                    <a:lstStyle/>
                    <a:p>
                      <a:pPr algn="ctr"/>
                      <a:r>
                        <a:rPr lang="ur-PK" sz="3000" dirty="0">
                          <a:solidFill>
                            <a:schemeClr val="tx1"/>
                          </a:solidFill>
                          <a:cs typeface="ManzoorNaskh" panose="02000500000000000000" pitchFamily="2" charset="-78"/>
                        </a:rPr>
                        <a:t>إِبْرَاهِيمَ</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عَلٰی</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صَلَّيْتَ </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كَمَا</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586827">
                <a:tc>
                  <a:txBody>
                    <a:bodyPr/>
                    <a:lstStyle/>
                    <a:p>
                      <a:pPr algn="ctr"/>
                      <a:r>
                        <a:rPr lang="en-GB" sz="2000" b="1" dirty="0">
                          <a:latin typeface="Garamond" panose="02020404030301010803" pitchFamily="18" charset="0"/>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Upon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You Sent</a:t>
                      </a:r>
                      <a:r>
                        <a:rPr lang="en-GB" sz="2000" b="1" baseline="0" dirty="0">
                          <a:latin typeface="Garamond" panose="02020404030301010803" pitchFamily="18" charset="0"/>
                        </a:rPr>
                        <a:t> blessings</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
        <p:nvSpPr>
          <p:cNvPr id="31" name="TextBox 30">
            <a:extLst>
              <a:ext uri="{FF2B5EF4-FFF2-40B4-BE49-F238E27FC236}">
                <a16:creationId xmlns:a16="http://schemas.microsoft.com/office/drawing/2014/main" id="{F23B13BE-F6E7-686C-9151-5B9CE5346172}"/>
              </a:ext>
            </a:extLst>
          </p:cNvPr>
          <p:cNvSpPr txBox="1"/>
          <p:nvPr/>
        </p:nvSpPr>
        <p:spPr>
          <a:xfrm>
            <a:off x="3443583" y="4177438"/>
            <a:ext cx="6615475" cy="461665"/>
          </a:xfrm>
          <a:prstGeom prst="rect">
            <a:avLst/>
          </a:prstGeom>
          <a:noFill/>
        </p:spPr>
        <p:txBody>
          <a:bodyPr wrap="square">
            <a:spAutoFit/>
          </a:bodyPr>
          <a:lstStyle/>
          <a:p>
            <a:pPr algn="ctr"/>
            <a:r>
              <a:rPr lang="en-GB" sz="2400" dirty="0"/>
              <a:t>Allāhumma </a:t>
            </a:r>
            <a:r>
              <a:rPr lang="en-GB" sz="2400" dirty="0" err="1"/>
              <a:t>ṣalli</a:t>
            </a:r>
            <a:r>
              <a:rPr lang="en-GB" sz="2400" dirty="0"/>
              <a:t> </a:t>
            </a:r>
            <a:r>
              <a:rPr lang="en-GB" sz="2400" dirty="0" err="1"/>
              <a:t>ʿalā</a:t>
            </a:r>
            <a:r>
              <a:rPr lang="en-GB" sz="2400" dirty="0"/>
              <a:t> </a:t>
            </a:r>
            <a:r>
              <a:rPr lang="en-GB" sz="2400" dirty="0" err="1"/>
              <a:t>Muḥammadin</a:t>
            </a:r>
            <a:endParaRPr lang="en-GB" i="1" dirty="0"/>
          </a:p>
        </p:txBody>
      </p:sp>
      <p:sp>
        <p:nvSpPr>
          <p:cNvPr id="32" name="TextBox 31">
            <a:extLst>
              <a:ext uri="{FF2B5EF4-FFF2-40B4-BE49-F238E27FC236}">
                <a16:creationId xmlns:a16="http://schemas.microsoft.com/office/drawing/2014/main" id="{671712A6-80BC-B2B3-CF93-0765C3EF5839}"/>
              </a:ext>
            </a:extLst>
          </p:cNvPr>
          <p:cNvSpPr txBox="1"/>
          <p:nvPr/>
        </p:nvSpPr>
        <p:spPr>
          <a:xfrm>
            <a:off x="2423159" y="4860655"/>
            <a:ext cx="8625841" cy="646331"/>
          </a:xfrm>
          <a:prstGeom prst="rect">
            <a:avLst/>
          </a:prstGeom>
          <a:noFill/>
        </p:spPr>
        <p:txBody>
          <a:bodyPr wrap="square">
            <a:spAutoFit/>
          </a:bodyPr>
          <a:lstStyle/>
          <a:p>
            <a:pPr algn="ctr" rtl="0" fontAlgn="base">
              <a:lnSpc>
                <a:spcPct val="150000"/>
              </a:lnSpc>
            </a:pPr>
            <a:r>
              <a:rPr lang="en-GB" sz="2400" b="0" i="0" u="none" strike="noStrike" dirty="0">
                <a:effectLst/>
              </a:rPr>
              <a:t>As you did send blessings upon Abraham</a:t>
            </a:r>
            <a:endParaRPr lang="en-US" sz="2400" b="0" i="0" u="none" strike="noStrike" dirty="0">
              <a:effectLst/>
            </a:endParaRPr>
          </a:p>
        </p:txBody>
      </p:sp>
    </p:spTree>
    <p:extLst>
      <p:ext uri="{BB962C8B-B14F-4D97-AF65-F5344CB8AC3E}">
        <p14:creationId xmlns:p14="http://schemas.microsoft.com/office/powerpoint/2010/main" val="2898886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1440315"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rot="5400000">
            <a:off x="-2821826" y="3353124"/>
            <a:ext cx="6615474" cy="923330"/>
          </a:xfrm>
          <a:prstGeom prst="rect">
            <a:avLst/>
          </a:prstGeom>
          <a:noFill/>
        </p:spPr>
        <p:txBody>
          <a:bodyPr wrap="square" rtlCol="0">
            <a:spAutoFit/>
          </a:bodyPr>
          <a:lstStyle/>
          <a:p>
            <a:pPr algn="ctr"/>
            <a:r>
              <a:rPr lang="en-US" sz="5400" b="1" dirty="0" err="1">
                <a:solidFill>
                  <a:schemeClr val="bg1"/>
                </a:solidFill>
              </a:rPr>
              <a:t>Durud</a:t>
            </a:r>
            <a:r>
              <a:rPr lang="en-US" sz="5400" b="1" dirty="0">
                <a:solidFill>
                  <a:schemeClr val="bg1"/>
                </a:solidFill>
              </a:rPr>
              <a:t> Sharif</a:t>
            </a:r>
          </a:p>
        </p:txBody>
      </p:sp>
      <p:sp>
        <p:nvSpPr>
          <p:cNvPr id="8" name="TextBox 7">
            <a:extLst>
              <a:ext uri="{FF2B5EF4-FFF2-40B4-BE49-F238E27FC236}">
                <a16:creationId xmlns:a16="http://schemas.microsoft.com/office/drawing/2014/main" id="{21F8C737-CDB6-3FFD-D460-434E871DD033}"/>
              </a:ext>
            </a:extLst>
          </p:cNvPr>
          <p:cNvSpPr txBox="1"/>
          <p:nvPr/>
        </p:nvSpPr>
        <p:spPr>
          <a:xfrm>
            <a:off x="3443583" y="116357"/>
            <a:ext cx="6615475" cy="646331"/>
          </a:xfrm>
          <a:prstGeom prst="rect">
            <a:avLst/>
          </a:prstGeom>
          <a:noFill/>
        </p:spPr>
        <p:txBody>
          <a:bodyPr wrap="square">
            <a:spAutoFit/>
          </a:bodyPr>
          <a:lstStyle/>
          <a:p>
            <a:pPr algn="ctr" rtl="1"/>
            <a:r>
              <a:rPr lang="ur-PK" sz="3600" dirty="0">
                <a:cs typeface="ManzoorNaskh" panose="02000500000000000000" pitchFamily="2" charset="-78"/>
              </a:rPr>
              <a:t>وَعَلٰی آلِ إِبْرَاهِيمَ</a:t>
            </a:r>
            <a:endParaRPr lang="ar-SA" sz="3600" dirty="0">
              <a:latin typeface="noorehuda" panose="02000500000000020004" pitchFamily="2" charset="-78"/>
              <a:cs typeface="noorehuda" panose="02000500000000020004" pitchFamily="2" charset="-78"/>
            </a:endParaRPr>
          </a:p>
        </p:txBody>
      </p:sp>
      <p:sp>
        <p:nvSpPr>
          <p:cNvPr id="9" name="TextBox 8">
            <a:extLst>
              <a:ext uri="{FF2B5EF4-FFF2-40B4-BE49-F238E27FC236}">
                <a16:creationId xmlns:a16="http://schemas.microsoft.com/office/drawing/2014/main" id="{0AD11F3D-DF15-A203-0BBD-A265F45D5A30}"/>
              </a:ext>
            </a:extLst>
          </p:cNvPr>
          <p:cNvSpPr txBox="1"/>
          <p:nvPr/>
        </p:nvSpPr>
        <p:spPr>
          <a:xfrm>
            <a:off x="3443583" y="1256783"/>
            <a:ext cx="6615475" cy="369332"/>
          </a:xfrm>
          <a:prstGeom prst="rect">
            <a:avLst/>
          </a:prstGeom>
          <a:noFill/>
        </p:spPr>
        <p:txBody>
          <a:bodyPr wrap="square">
            <a:spAutoFit/>
          </a:bodyPr>
          <a:lstStyle/>
          <a:p>
            <a:pPr algn="ctr"/>
            <a:r>
              <a:rPr lang="en-GB" dirty="0"/>
              <a:t>Translation:</a:t>
            </a:r>
          </a:p>
        </p:txBody>
      </p:sp>
      <p:sp>
        <p:nvSpPr>
          <p:cNvPr id="10" name="TextBox 9">
            <a:extLst>
              <a:ext uri="{FF2B5EF4-FFF2-40B4-BE49-F238E27FC236}">
                <a16:creationId xmlns:a16="http://schemas.microsoft.com/office/drawing/2014/main" id="{671712A6-80BC-B2B3-CF93-0765C3EF5839}"/>
              </a:ext>
            </a:extLst>
          </p:cNvPr>
          <p:cNvSpPr txBox="1"/>
          <p:nvPr/>
        </p:nvSpPr>
        <p:spPr>
          <a:xfrm>
            <a:off x="2423160" y="1433110"/>
            <a:ext cx="8625841" cy="646331"/>
          </a:xfrm>
          <a:prstGeom prst="rect">
            <a:avLst/>
          </a:prstGeom>
          <a:noFill/>
        </p:spPr>
        <p:txBody>
          <a:bodyPr wrap="square">
            <a:spAutoFit/>
          </a:bodyPr>
          <a:lstStyle/>
          <a:p>
            <a:pPr algn="ctr" rtl="0" fontAlgn="base">
              <a:lnSpc>
                <a:spcPct val="150000"/>
              </a:lnSpc>
            </a:pPr>
            <a:r>
              <a:rPr lang="en-GB" sz="2400" b="0" i="0" u="none" strike="noStrike" dirty="0">
                <a:effectLst/>
              </a:rPr>
              <a:t>And upon the Progeny of Abraham</a:t>
            </a:r>
            <a:endParaRPr lang="en-US" sz="2400" b="0" i="0" u="none" strike="noStrike" dirty="0">
              <a:effectLst/>
            </a:endParaRPr>
          </a:p>
        </p:txBody>
      </p:sp>
      <p:graphicFrame>
        <p:nvGraphicFramePr>
          <p:cNvPr id="13" name="Table 12">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3537055868"/>
              </p:ext>
            </p:extLst>
          </p:nvPr>
        </p:nvGraphicFramePr>
        <p:xfrm>
          <a:off x="2933700" y="2163906"/>
          <a:ext cx="7635240" cy="1173654"/>
        </p:xfrm>
        <a:graphic>
          <a:graphicData uri="http://schemas.openxmlformats.org/drawingml/2006/table">
            <a:tbl>
              <a:tblPr firstRow="1" bandRow="1">
                <a:tableStyleId>{5A111915-BE36-4E01-A7E5-04B1672EAD32}</a:tableStyleId>
              </a:tblPr>
              <a:tblGrid>
                <a:gridCol w="1908810">
                  <a:extLst>
                    <a:ext uri="{9D8B030D-6E8A-4147-A177-3AD203B41FA5}">
                      <a16:colId xmlns:a16="http://schemas.microsoft.com/office/drawing/2014/main" val="1943807450"/>
                    </a:ext>
                  </a:extLst>
                </a:gridCol>
                <a:gridCol w="1908810">
                  <a:extLst>
                    <a:ext uri="{9D8B030D-6E8A-4147-A177-3AD203B41FA5}">
                      <a16:colId xmlns:a16="http://schemas.microsoft.com/office/drawing/2014/main" val="3350180030"/>
                    </a:ext>
                  </a:extLst>
                </a:gridCol>
                <a:gridCol w="1908810">
                  <a:extLst>
                    <a:ext uri="{9D8B030D-6E8A-4147-A177-3AD203B41FA5}">
                      <a16:colId xmlns:a16="http://schemas.microsoft.com/office/drawing/2014/main" val="3015703636"/>
                    </a:ext>
                  </a:extLst>
                </a:gridCol>
                <a:gridCol w="1908810">
                  <a:extLst>
                    <a:ext uri="{9D8B030D-6E8A-4147-A177-3AD203B41FA5}">
                      <a16:colId xmlns:a16="http://schemas.microsoft.com/office/drawing/2014/main" val="4159018897"/>
                    </a:ext>
                  </a:extLst>
                </a:gridCol>
              </a:tblGrid>
              <a:tr h="586827">
                <a:tc>
                  <a:txBody>
                    <a:bodyPr/>
                    <a:lstStyle/>
                    <a:p>
                      <a:pPr algn="ctr"/>
                      <a:r>
                        <a:rPr lang="ur-PK" sz="3000" dirty="0">
                          <a:solidFill>
                            <a:schemeClr val="tx1"/>
                          </a:solidFill>
                          <a:cs typeface="ManzoorNaskh" panose="02000500000000000000" pitchFamily="2" charset="-78"/>
                        </a:rPr>
                        <a:t>إِبْرَاهِيمَ</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آلِ</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عَلٰی</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وَ</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586827">
                <a:tc>
                  <a:txBody>
                    <a:bodyPr/>
                    <a:lstStyle/>
                    <a:p>
                      <a:pPr algn="ctr"/>
                      <a:r>
                        <a:rPr lang="en-GB" sz="2000" b="1" dirty="0">
                          <a:latin typeface="Garamond" panose="02020404030301010803" pitchFamily="18" charset="0"/>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Progeny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err="1">
                          <a:latin typeface="Garamond" panose="02020404030301010803" pitchFamily="18" charset="0"/>
                        </a:rPr>
                        <a:t>Upom</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
        <p:nvSpPr>
          <p:cNvPr id="14" name="TextBox 13">
            <a:extLst>
              <a:ext uri="{FF2B5EF4-FFF2-40B4-BE49-F238E27FC236}">
                <a16:creationId xmlns:a16="http://schemas.microsoft.com/office/drawing/2014/main" id="{F23B13BE-F6E7-686C-9151-5B9CE5346172}"/>
              </a:ext>
            </a:extLst>
          </p:cNvPr>
          <p:cNvSpPr txBox="1"/>
          <p:nvPr/>
        </p:nvSpPr>
        <p:spPr>
          <a:xfrm>
            <a:off x="3443583" y="773472"/>
            <a:ext cx="6615475" cy="461665"/>
          </a:xfrm>
          <a:prstGeom prst="rect">
            <a:avLst/>
          </a:prstGeom>
          <a:noFill/>
        </p:spPr>
        <p:txBody>
          <a:bodyPr wrap="square">
            <a:spAutoFit/>
          </a:bodyPr>
          <a:lstStyle/>
          <a:p>
            <a:pPr algn="ctr"/>
            <a:r>
              <a:rPr lang="en-GB" sz="2400" dirty="0"/>
              <a:t>wa </a:t>
            </a:r>
            <a:r>
              <a:rPr lang="en-GB" sz="2400" dirty="0" err="1"/>
              <a:t>ʿalā</a:t>
            </a:r>
            <a:r>
              <a:rPr lang="en-GB" sz="2400" dirty="0"/>
              <a:t> </a:t>
            </a:r>
            <a:r>
              <a:rPr lang="en-GB" sz="2400" dirty="0" err="1"/>
              <a:t>āli</a:t>
            </a:r>
            <a:r>
              <a:rPr lang="en-GB" sz="2400" dirty="0"/>
              <a:t> </a:t>
            </a:r>
            <a:r>
              <a:rPr lang="en-GB" sz="2400" dirty="0" err="1"/>
              <a:t>Ibrāhīma</a:t>
            </a:r>
            <a:r>
              <a:rPr lang="en-GB" sz="2400" dirty="0"/>
              <a:t> </a:t>
            </a:r>
            <a:endParaRPr lang="en-GB" i="1" dirty="0"/>
          </a:p>
        </p:txBody>
      </p:sp>
      <p:sp>
        <p:nvSpPr>
          <p:cNvPr id="27" name="TextBox 26">
            <a:extLst>
              <a:ext uri="{FF2B5EF4-FFF2-40B4-BE49-F238E27FC236}">
                <a16:creationId xmlns:a16="http://schemas.microsoft.com/office/drawing/2014/main" id="{21F8C737-CDB6-3FFD-D460-434E871DD033}"/>
              </a:ext>
            </a:extLst>
          </p:cNvPr>
          <p:cNvSpPr txBox="1"/>
          <p:nvPr/>
        </p:nvSpPr>
        <p:spPr>
          <a:xfrm>
            <a:off x="3443583" y="3520323"/>
            <a:ext cx="6615475" cy="646331"/>
          </a:xfrm>
          <a:prstGeom prst="rect">
            <a:avLst/>
          </a:prstGeom>
          <a:noFill/>
        </p:spPr>
        <p:txBody>
          <a:bodyPr wrap="square">
            <a:spAutoFit/>
          </a:bodyPr>
          <a:lstStyle/>
          <a:p>
            <a:pPr algn="ctr" rtl="1"/>
            <a:r>
              <a:rPr lang="ur-PK" sz="3600" dirty="0">
                <a:cs typeface="ManzoorNaskh" panose="02000500000000000000" pitchFamily="2" charset="-78"/>
              </a:rPr>
              <a:t>إِنَّكَ حَمِيدٌ مَجِيدٌ</a:t>
            </a:r>
            <a:endParaRPr lang="ar-SA" sz="3600" dirty="0">
              <a:latin typeface="noorehuda" panose="02000500000000020004" pitchFamily="2" charset="-78"/>
              <a:cs typeface="noorehuda" panose="02000500000000020004" pitchFamily="2" charset="-78"/>
            </a:endParaRPr>
          </a:p>
        </p:txBody>
      </p:sp>
      <p:sp>
        <p:nvSpPr>
          <p:cNvPr id="28" name="TextBox 27">
            <a:extLst>
              <a:ext uri="{FF2B5EF4-FFF2-40B4-BE49-F238E27FC236}">
                <a16:creationId xmlns:a16="http://schemas.microsoft.com/office/drawing/2014/main" id="{0AD11F3D-DF15-A203-0BBD-A265F45D5A30}"/>
              </a:ext>
            </a:extLst>
          </p:cNvPr>
          <p:cNvSpPr txBox="1"/>
          <p:nvPr/>
        </p:nvSpPr>
        <p:spPr>
          <a:xfrm>
            <a:off x="3443583" y="4675989"/>
            <a:ext cx="6615475" cy="369332"/>
          </a:xfrm>
          <a:prstGeom prst="rect">
            <a:avLst/>
          </a:prstGeom>
          <a:noFill/>
        </p:spPr>
        <p:txBody>
          <a:bodyPr wrap="square">
            <a:spAutoFit/>
          </a:bodyPr>
          <a:lstStyle/>
          <a:p>
            <a:pPr algn="ctr"/>
            <a:r>
              <a:rPr lang="en-GB" dirty="0"/>
              <a:t>Translation:</a:t>
            </a:r>
          </a:p>
        </p:txBody>
      </p:sp>
      <p:graphicFrame>
        <p:nvGraphicFramePr>
          <p:cNvPr id="30" name="Table 29">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3763068364"/>
              </p:ext>
            </p:extLst>
          </p:nvPr>
        </p:nvGraphicFramePr>
        <p:xfrm>
          <a:off x="2423159" y="5506986"/>
          <a:ext cx="8808724" cy="1173654"/>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1943807450"/>
                    </a:ext>
                  </a:extLst>
                </a:gridCol>
                <a:gridCol w="2202181">
                  <a:extLst>
                    <a:ext uri="{9D8B030D-6E8A-4147-A177-3AD203B41FA5}">
                      <a16:colId xmlns:a16="http://schemas.microsoft.com/office/drawing/2014/main" val="3350180030"/>
                    </a:ext>
                  </a:extLst>
                </a:gridCol>
                <a:gridCol w="2202181">
                  <a:extLst>
                    <a:ext uri="{9D8B030D-6E8A-4147-A177-3AD203B41FA5}">
                      <a16:colId xmlns:a16="http://schemas.microsoft.com/office/drawing/2014/main" val="3015703636"/>
                    </a:ext>
                  </a:extLst>
                </a:gridCol>
                <a:gridCol w="2202181">
                  <a:extLst>
                    <a:ext uri="{9D8B030D-6E8A-4147-A177-3AD203B41FA5}">
                      <a16:colId xmlns:a16="http://schemas.microsoft.com/office/drawing/2014/main" val="4159018897"/>
                    </a:ext>
                  </a:extLst>
                </a:gridCol>
              </a:tblGrid>
              <a:tr h="586827">
                <a:tc>
                  <a:txBody>
                    <a:bodyPr/>
                    <a:lstStyle/>
                    <a:p>
                      <a:pPr algn="ctr"/>
                      <a:r>
                        <a:rPr lang="ur-PK" sz="3000" dirty="0">
                          <a:solidFill>
                            <a:schemeClr val="tx1"/>
                          </a:solidFill>
                          <a:cs typeface="ManzoorNaskh" panose="02000500000000000000" pitchFamily="2" charset="-78"/>
                        </a:rPr>
                        <a:t>مَجِيدٌ</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حَمِيدٌ</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كَ</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إِنَّ</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586827">
                <a:tc>
                  <a:txBody>
                    <a:bodyPr/>
                    <a:lstStyle/>
                    <a:p>
                      <a:pPr algn="ctr"/>
                      <a:r>
                        <a:rPr lang="en-GB" sz="2000" b="1" dirty="0">
                          <a:latin typeface="Garamond" panose="02020404030301010803" pitchFamily="18" charset="0"/>
                        </a:rPr>
                        <a:t>The Exalted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The Praiseworthy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Surely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
        <p:nvSpPr>
          <p:cNvPr id="31" name="TextBox 30">
            <a:extLst>
              <a:ext uri="{FF2B5EF4-FFF2-40B4-BE49-F238E27FC236}">
                <a16:creationId xmlns:a16="http://schemas.microsoft.com/office/drawing/2014/main" id="{F23B13BE-F6E7-686C-9151-5B9CE5346172}"/>
              </a:ext>
            </a:extLst>
          </p:cNvPr>
          <p:cNvSpPr txBox="1"/>
          <p:nvPr/>
        </p:nvSpPr>
        <p:spPr>
          <a:xfrm>
            <a:off x="3443583" y="4177438"/>
            <a:ext cx="6615475" cy="461665"/>
          </a:xfrm>
          <a:prstGeom prst="rect">
            <a:avLst/>
          </a:prstGeom>
          <a:noFill/>
        </p:spPr>
        <p:txBody>
          <a:bodyPr wrap="square">
            <a:spAutoFit/>
          </a:bodyPr>
          <a:lstStyle/>
          <a:p>
            <a:pPr algn="ctr"/>
            <a:r>
              <a:rPr lang="en-GB" sz="2400" dirty="0"/>
              <a:t>innaka </a:t>
            </a:r>
            <a:r>
              <a:rPr lang="en-GB" sz="2400" dirty="0" err="1"/>
              <a:t>ḥamīdun</a:t>
            </a:r>
            <a:r>
              <a:rPr lang="en-GB" sz="2400" dirty="0"/>
              <a:t> </a:t>
            </a:r>
            <a:r>
              <a:rPr lang="en-GB" sz="2400" dirty="0" err="1"/>
              <a:t>majīd</a:t>
            </a:r>
            <a:endParaRPr lang="en-GB" i="1" dirty="0"/>
          </a:p>
        </p:txBody>
      </p:sp>
      <p:sp>
        <p:nvSpPr>
          <p:cNvPr id="32" name="TextBox 31">
            <a:extLst>
              <a:ext uri="{FF2B5EF4-FFF2-40B4-BE49-F238E27FC236}">
                <a16:creationId xmlns:a16="http://schemas.microsoft.com/office/drawing/2014/main" id="{671712A6-80BC-B2B3-CF93-0765C3EF5839}"/>
              </a:ext>
            </a:extLst>
          </p:cNvPr>
          <p:cNvSpPr txBox="1"/>
          <p:nvPr/>
        </p:nvSpPr>
        <p:spPr>
          <a:xfrm>
            <a:off x="2423159" y="4860655"/>
            <a:ext cx="8625841" cy="646331"/>
          </a:xfrm>
          <a:prstGeom prst="rect">
            <a:avLst/>
          </a:prstGeom>
          <a:noFill/>
        </p:spPr>
        <p:txBody>
          <a:bodyPr wrap="square">
            <a:spAutoFit/>
          </a:bodyPr>
          <a:lstStyle/>
          <a:p>
            <a:pPr algn="ctr" rtl="0" fontAlgn="base">
              <a:lnSpc>
                <a:spcPct val="150000"/>
              </a:lnSpc>
            </a:pPr>
            <a:r>
              <a:rPr lang="en-GB" sz="2400" b="0" i="0" u="none" strike="noStrike" dirty="0">
                <a:effectLst/>
              </a:rPr>
              <a:t>Surely you are the Praiseworthy, the Exalted</a:t>
            </a:r>
            <a:endParaRPr lang="en-US" sz="2400" b="0" i="0" u="none" strike="noStrike" dirty="0">
              <a:effectLst/>
            </a:endParaRPr>
          </a:p>
        </p:txBody>
      </p:sp>
    </p:spTree>
    <p:extLst>
      <p:ext uri="{BB962C8B-B14F-4D97-AF65-F5344CB8AC3E}">
        <p14:creationId xmlns:p14="http://schemas.microsoft.com/office/powerpoint/2010/main" val="1284584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1440315"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rot="5400000">
            <a:off x="-2821826" y="3353124"/>
            <a:ext cx="6615474" cy="923330"/>
          </a:xfrm>
          <a:prstGeom prst="rect">
            <a:avLst/>
          </a:prstGeom>
          <a:noFill/>
        </p:spPr>
        <p:txBody>
          <a:bodyPr wrap="square" rtlCol="0">
            <a:spAutoFit/>
          </a:bodyPr>
          <a:lstStyle/>
          <a:p>
            <a:pPr algn="ctr"/>
            <a:r>
              <a:rPr lang="en-US" sz="5400" b="1" dirty="0" err="1">
                <a:solidFill>
                  <a:schemeClr val="bg1"/>
                </a:solidFill>
              </a:rPr>
              <a:t>Durud</a:t>
            </a:r>
            <a:r>
              <a:rPr lang="en-US" sz="5400" b="1" dirty="0">
                <a:solidFill>
                  <a:schemeClr val="bg1"/>
                </a:solidFill>
              </a:rPr>
              <a:t> Sharif</a:t>
            </a:r>
          </a:p>
        </p:txBody>
      </p:sp>
      <p:sp>
        <p:nvSpPr>
          <p:cNvPr id="8" name="TextBox 7">
            <a:extLst>
              <a:ext uri="{FF2B5EF4-FFF2-40B4-BE49-F238E27FC236}">
                <a16:creationId xmlns:a16="http://schemas.microsoft.com/office/drawing/2014/main" id="{21F8C737-CDB6-3FFD-D460-434E871DD033}"/>
              </a:ext>
            </a:extLst>
          </p:cNvPr>
          <p:cNvSpPr txBox="1"/>
          <p:nvPr/>
        </p:nvSpPr>
        <p:spPr>
          <a:xfrm>
            <a:off x="3443583" y="116357"/>
            <a:ext cx="6615475" cy="646331"/>
          </a:xfrm>
          <a:prstGeom prst="rect">
            <a:avLst/>
          </a:prstGeom>
          <a:noFill/>
        </p:spPr>
        <p:txBody>
          <a:bodyPr wrap="square">
            <a:spAutoFit/>
          </a:bodyPr>
          <a:lstStyle/>
          <a:p>
            <a:pPr algn="ctr" rtl="1"/>
            <a:r>
              <a:rPr lang="ur-PK" sz="3600" dirty="0">
                <a:cs typeface="ManzoorNaskh" panose="02000500000000000000" pitchFamily="2" charset="-78"/>
              </a:rPr>
              <a:t>اللّٰهُمَّ بَارِكْ عَلٰی مُحَمَّدٍ</a:t>
            </a:r>
            <a:endParaRPr lang="ar-SA" sz="3600" dirty="0">
              <a:latin typeface="noorehuda" panose="02000500000000020004" pitchFamily="2" charset="-78"/>
              <a:cs typeface="noorehuda" panose="02000500000000020004" pitchFamily="2" charset="-78"/>
            </a:endParaRPr>
          </a:p>
        </p:txBody>
      </p:sp>
      <p:sp>
        <p:nvSpPr>
          <p:cNvPr id="9" name="TextBox 8">
            <a:extLst>
              <a:ext uri="{FF2B5EF4-FFF2-40B4-BE49-F238E27FC236}">
                <a16:creationId xmlns:a16="http://schemas.microsoft.com/office/drawing/2014/main" id="{0AD11F3D-DF15-A203-0BBD-A265F45D5A30}"/>
              </a:ext>
            </a:extLst>
          </p:cNvPr>
          <p:cNvSpPr txBox="1"/>
          <p:nvPr/>
        </p:nvSpPr>
        <p:spPr>
          <a:xfrm>
            <a:off x="3443583" y="1256783"/>
            <a:ext cx="6615475" cy="369332"/>
          </a:xfrm>
          <a:prstGeom prst="rect">
            <a:avLst/>
          </a:prstGeom>
          <a:noFill/>
        </p:spPr>
        <p:txBody>
          <a:bodyPr wrap="square">
            <a:spAutoFit/>
          </a:bodyPr>
          <a:lstStyle/>
          <a:p>
            <a:pPr algn="ctr"/>
            <a:r>
              <a:rPr lang="en-GB" dirty="0"/>
              <a:t>Translation:</a:t>
            </a:r>
          </a:p>
        </p:txBody>
      </p:sp>
      <p:sp>
        <p:nvSpPr>
          <p:cNvPr id="10" name="TextBox 9">
            <a:extLst>
              <a:ext uri="{FF2B5EF4-FFF2-40B4-BE49-F238E27FC236}">
                <a16:creationId xmlns:a16="http://schemas.microsoft.com/office/drawing/2014/main" id="{671712A6-80BC-B2B3-CF93-0765C3EF5839}"/>
              </a:ext>
            </a:extLst>
          </p:cNvPr>
          <p:cNvSpPr txBox="1"/>
          <p:nvPr/>
        </p:nvSpPr>
        <p:spPr>
          <a:xfrm>
            <a:off x="2423160" y="1433110"/>
            <a:ext cx="8625841" cy="589072"/>
          </a:xfrm>
          <a:prstGeom prst="rect">
            <a:avLst/>
          </a:prstGeom>
          <a:noFill/>
        </p:spPr>
        <p:txBody>
          <a:bodyPr wrap="square">
            <a:spAutoFit/>
          </a:bodyPr>
          <a:lstStyle/>
          <a:p>
            <a:pPr algn="ctr" rtl="0" fontAlgn="base">
              <a:lnSpc>
                <a:spcPct val="150000"/>
              </a:lnSpc>
            </a:pPr>
            <a:r>
              <a:rPr lang="en-GB" sz="2400" b="0" i="0" u="none" strike="noStrike" dirty="0">
                <a:effectLst/>
              </a:rPr>
              <a:t>O Allah prosper </a:t>
            </a:r>
            <a:r>
              <a:rPr lang="en-GB" sz="2400" b="0" i="0" u="none" strike="noStrike" dirty="0" err="1">
                <a:effectLst/>
              </a:rPr>
              <a:t>Muhammad</a:t>
            </a:r>
            <a:r>
              <a:rPr lang="en-GB" sz="2400" b="0" i="0" u="none" strike="noStrike" baseline="30000" dirty="0" err="1">
                <a:effectLst/>
              </a:rPr>
              <a:t>sas</a:t>
            </a:r>
            <a:endParaRPr lang="en-US" sz="2400" b="0" i="0" u="none" strike="noStrike" dirty="0">
              <a:effectLst/>
            </a:endParaRPr>
          </a:p>
        </p:txBody>
      </p:sp>
      <p:graphicFrame>
        <p:nvGraphicFramePr>
          <p:cNvPr id="13" name="Table 12">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3066398775"/>
              </p:ext>
            </p:extLst>
          </p:nvPr>
        </p:nvGraphicFramePr>
        <p:xfrm>
          <a:off x="2933700" y="2163906"/>
          <a:ext cx="7635240" cy="1173654"/>
        </p:xfrm>
        <a:graphic>
          <a:graphicData uri="http://schemas.openxmlformats.org/drawingml/2006/table">
            <a:tbl>
              <a:tblPr firstRow="1" bandRow="1">
                <a:tableStyleId>{5A111915-BE36-4E01-A7E5-04B1672EAD32}</a:tableStyleId>
              </a:tblPr>
              <a:tblGrid>
                <a:gridCol w="1908810">
                  <a:extLst>
                    <a:ext uri="{9D8B030D-6E8A-4147-A177-3AD203B41FA5}">
                      <a16:colId xmlns:a16="http://schemas.microsoft.com/office/drawing/2014/main" val="1943807450"/>
                    </a:ext>
                  </a:extLst>
                </a:gridCol>
                <a:gridCol w="1908810">
                  <a:extLst>
                    <a:ext uri="{9D8B030D-6E8A-4147-A177-3AD203B41FA5}">
                      <a16:colId xmlns:a16="http://schemas.microsoft.com/office/drawing/2014/main" val="3350180030"/>
                    </a:ext>
                  </a:extLst>
                </a:gridCol>
                <a:gridCol w="1908810">
                  <a:extLst>
                    <a:ext uri="{9D8B030D-6E8A-4147-A177-3AD203B41FA5}">
                      <a16:colId xmlns:a16="http://schemas.microsoft.com/office/drawing/2014/main" val="3015703636"/>
                    </a:ext>
                  </a:extLst>
                </a:gridCol>
                <a:gridCol w="1908810">
                  <a:extLst>
                    <a:ext uri="{9D8B030D-6E8A-4147-A177-3AD203B41FA5}">
                      <a16:colId xmlns:a16="http://schemas.microsoft.com/office/drawing/2014/main" val="4159018897"/>
                    </a:ext>
                  </a:extLst>
                </a:gridCol>
              </a:tblGrid>
              <a:tr h="586827">
                <a:tc>
                  <a:txBody>
                    <a:bodyPr/>
                    <a:lstStyle/>
                    <a:p>
                      <a:pPr algn="ctr"/>
                      <a:r>
                        <a:rPr lang="ur-PK" sz="3000" dirty="0">
                          <a:solidFill>
                            <a:schemeClr val="tx1"/>
                          </a:solidFill>
                          <a:cs typeface="ManzoorNaskh" panose="02000500000000000000" pitchFamily="2" charset="-78"/>
                        </a:rPr>
                        <a:t>مُحَمَّدٍ</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عَلٰی</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بَارِكْ</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اللّٰهُمَّ</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586827">
                <a:tc>
                  <a:txBody>
                    <a:bodyPr/>
                    <a:lstStyle/>
                    <a:p>
                      <a:pPr algn="ctr"/>
                      <a:r>
                        <a:rPr lang="en-GB" sz="2000" b="1" dirty="0" err="1">
                          <a:latin typeface="Garamond" panose="02020404030301010803" pitchFamily="18" charset="0"/>
                        </a:rPr>
                        <a:t>Muhammad</a:t>
                      </a:r>
                      <a:r>
                        <a:rPr lang="en-GB" sz="2000" b="1" baseline="30000" dirty="0" err="1">
                          <a:latin typeface="Garamond" panose="02020404030301010803" pitchFamily="18" charset="0"/>
                        </a:rPr>
                        <a:t>sas</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Upon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proper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O Allah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
        <p:nvSpPr>
          <p:cNvPr id="14" name="TextBox 13">
            <a:extLst>
              <a:ext uri="{FF2B5EF4-FFF2-40B4-BE49-F238E27FC236}">
                <a16:creationId xmlns:a16="http://schemas.microsoft.com/office/drawing/2014/main" id="{F23B13BE-F6E7-686C-9151-5B9CE5346172}"/>
              </a:ext>
            </a:extLst>
          </p:cNvPr>
          <p:cNvSpPr txBox="1"/>
          <p:nvPr/>
        </p:nvSpPr>
        <p:spPr>
          <a:xfrm>
            <a:off x="3443583" y="773472"/>
            <a:ext cx="6615475" cy="461665"/>
          </a:xfrm>
          <a:prstGeom prst="rect">
            <a:avLst/>
          </a:prstGeom>
          <a:noFill/>
        </p:spPr>
        <p:txBody>
          <a:bodyPr wrap="square">
            <a:spAutoFit/>
          </a:bodyPr>
          <a:lstStyle/>
          <a:p>
            <a:pPr algn="ctr"/>
            <a:r>
              <a:rPr lang="en-GB" sz="2400" dirty="0" err="1"/>
              <a:t>Allāhumma</a:t>
            </a:r>
            <a:r>
              <a:rPr lang="en-GB" sz="2400" dirty="0"/>
              <a:t> </a:t>
            </a:r>
            <a:r>
              <a:rPr lang="en-GB" sz="2400" dirty="0" err="1"/>
              <a:t>bārik</a:t>
            </a:r>
            <a:r>
              <a:rPr lang="en-GB" sz="2400" dirty="0"/>
              <a:t> </a:t>
            </a:r>
            <a:r>
              <a:rPr lang="en-GB" sz="2400" dirty="0" err="1"/>
              <a:t>ʿalā</a:t>
            </a:r>
            <a:r>
              <a:rPr lang="en-GB" sz="2400" dirty="0"/>
              <a:t> </a:t>
            </a:r>
            <a:r>
              <a:rPr lang="en-GB" sz="2400" dirty="0" err="1"/>
              <a:t>Muḥammadin</a:t>
            </a:r>
            <a:endParaRPr lang="en-GB" i="1" dirty="0"/>
          </a:p>
        </p:txBody>
      </p:sp>
      <p:sp>
        <p:nvSpPr>
          <p:cNvPr id="27" name="TextBox 26">
            <a:extLst>
              <a:ext uri="{FF2B5EF4-FFF2-40B4-BE49-F238E27FC236}">
                <a16:creationId xmlns:a16="http://schemas.microsoft.com/office/drawing/2014/main" id="{21F8C737-CDB6-3FFD-D460-434E871DD033}"/>
              </a:ext>
            </a:extLst>
          </p:cNvPr>
          <p:cNvSpPr txBox="1"/>
          <p:nvPr/>
        </p:nvSpPr>
        <p:spPr>
          <a:xfrm>
            <a:off x="3443583" y="3520323"/>
            <a:ext cx="6615475" cy="646331"/>
          </a:xfrm>
          <a:prstGeom prst="rect">
            <a:avLst/>
          </a:prstGeom>
          <a:noFill/>
        </p:spPr>
        <p:txBody>
          <a:bodyPr wrap="square">
            <a:spAutoFit/>
          </a:bodyPr>
          <a:lstStyle/>
          <a:p>
            <a:pPr algn="ctr" rtl="1"/>
            <a:r>
              <a:rPr lang="ur-PK" sz="3600" dirty="0">
                <a:cs typeface="ManzoorNaskh" panose="02000500000000000000" pitchFamily="2" charset="-78"/>
              </a:rPr>
              <a:t>وَعَلٰی آلِ مُحَمَّدٍ</a:t>
            </a:r>
          </a:p>
        </p:txBody>
      </p:sp>
      <p:sp>
        <p:nvSpPr>
          <p:cNvPr id="28" name="TextBox 27">
            <a:extLst>
              <a:ext uri="{FF2B5EF4-FFF2-40B4-BE49-F238E27FC236}">
                <a16:creationId xmlns:a16="http://schemas.microsoft.com/office/drawing/2014/main" id="{0AD11F3D-DF15-A203-0BBD-A265F45D5A30}"/>
              </a:ext>
            </a:extLst>
          </p:cNvPr>
          <p:cNvSpPr txBox="1"/>
          <p:nvPr/>
        </p:nvSpPr>
        <p:spPr>
          <a:xfrm>
            <a:off x="3443583" y="4675989"/>
            <a:ext cx="6615475" cy="369332"/>
          </a:xfrm>
          <a:prstGeom prst="rect">
            <a:avLst/>
          </a:prstGeom>
          <a:noFill/>
        </p:spPr>
        <p:txBody>
          <a:bodyPr wrap="square">
            <a:spAutoFit/>
          </a:bodyPr>
          <a:lstStyle/>
          <a:p>
            <a:pPr algn="ctr"/>
            <a:r>
              <a:rPr lang="en-GB" dirty="0"/>
              <a:t>Translation:</a:t>
            </a:r>
          </a:p>
        </p:txBody>
      </p:sp>
      <p:graphicFrame>
        <p:nvGraphicFramePr>
          <p:cNvPr id="30" name="Table 29">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1708419453"/>
              </p:ext>
            </p:extLst>
          </p:nvPr>
        </p:nvGraphicFramePr>
        <p:xfrm>
          <a:off x="2423159" y="5506986"/>
          <a:ext cx="8808724" cy="1173654"/>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1943807450"/>
                    </a:ext>
                  </a:extLst>
                </a:gridCol>
                <a:gridCol w="2202181">
                  <a:extLst>
                    <a:ext uri="{9D8B030D-6E8A-4147-A177-3AD203B41FA5}">
                      <a16:colId xmlns:a16="http://schemas.microsoft.com/office/drawing/2014/main" val="3350180030"/>
                    </a:ext>
                  </a:extLst>
                </a:gridCol>
                <a:gridCol w="2202181">
                  <a:extLst>
                    <a:ext uri="{9D8B030D-6E8A-4147-A177-3AD203B41FA5}">
                      <a16:colId xmlns:a16="http://schemas.microsoft.com/office/drawing/2014/main" val="3015703636"/>
                    </a:ext>
                  </a:extLst>
                </a:gridCol>
                <a:gridCol w="2202181">
                  <a:extLst>
                    <a:ext uri="{9D8B030D-6E8A-4147-A177-3AD203B41FA5}">
                      <a16:colId xmlns:a16="http://schemas.microsoft.com/office/drawing/2014/main" val="4159018897"/>
                    </a:ext>
                  </a:extLst>
                </a:gridCol>
              </a:tblGrid>
              <a:tr h="586827">
                <a:tc>
                  <a:txBody>
                    <a:bodyPr/>
                    <a:lstStyle/>
                    <a:p>
                      <a:pPr algn="ctr"/>
                      <a:r>
                        <a:rPr lang="ur-PK" sz="3000" dirty="0">
                          <a:solidFill>
                            <a:schemeClr val="tx1"/>
                          </a:solidFill>
                          <a:cs typeface="ManzoorNaskh" panose="02000500000000000000" pitchFamily="2" charset="-78"/>
                        </a:rPr>
                        <a:t>مُحَمَّدٍ</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آلِ</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عَلٰی</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وَ</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586827">
                <a:tc>
                  <a:txBody>
                    <a:bodyPr/>
                    <a:lstStyle/>
                    <a:p>
                      <a:pPr algn="ctr"/>
                      <a:r>
                        <a:rPr lang="en-GB" sz="2000" b="1" dirty="0" err="1">
                          <a:latin typeface="Garamond" panose="02020404030301010803" pitchFamily="18" charset="0"/>
                        </a:rPr>
                        <a:t>Muhammad</a:t>
                      </a:r>
                      <a:r>
                        <a:rPr lang="en-GB" sz="2000" b="1" baseline="30000" dirty="0" err="1">
                          <a:latin typeface="Garamond" panose="02020404030301010803" pitchFamily="18" charset="0"/>
                        </a:rPr>
                        <a:t>sas</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Progeny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Upon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
        <p:nvSpPr>
          <p:cNvPr id="31" name="TextBox 30">
            <a:extLst>
              <a:ext uri="{FF2B5EF4-FFF2-40B4-BE49-F238E27FC236}">
                <a16:creationId xmlns:a16="http://schemas.microsoft.com/office/drawing/2014/main" id="{F23B13BE-F6E7-686C-9151-5B9CE5346172}"/>
              </a:ext>
            </a:extLst>
          </p:cNvPr>
          <p:cNvSpPr txBox="1"/>
          <p:nvPr/>
        </p:nvSpPr>
        <p:spPr>
          <a:xfrm>
            <a:off x="3443583" y="4177438"/>
            <a:ext cx="6615475" cy="461665"/>
          </a:xfrm>
          <a:prstGeom prst="rect">
            <a:avLst/>
          </a:prstGeom>
          <a:noFill/>
        </p:spPr>
        <p:txBody>
          <a:bodyPr wrap="square">
            <a:spAutoFit/>
          </a:bodyPr>
          <a:lstStyle/>
          <a:p>
            <a:pPr algn="ctr"/>
            <a:r>
              <a:rPr lang="en-GB" sz="2400" dirty="0"/>
              <a:t>wa </a:t>
            </a:r>
            <a:r>
              <a:rPr lang="en-GB" sz="2400" dirty="0" err="1"/>
              <a:t>ʿalā</a:t>
            </a:r>
            <a:r>
              <a:rPr lang="en-GB" sz="2400" dirty="0"/>
              <a:t> </a:t>
            </a:r>
            <a:r>
              <a:rPr lang="en-GB" sz="2400" dirty="0" err="1"/>
              <a:t>āli</a:t>
            </a:r>
            <a:r>
              <a:rPr lang="en-GB" sz="2400" dirty="0"/>
              <a:t> </a:t>
            </a:r>
            <a:r>
              <a:rPr lang="en-GB" sz="2400" dirty="0" err="1"/>
              <a:t>Muḥammadin</a:t>
            </a:r>
            <a:endParaRPr lang="en-GB" i="1" dirty="0"/>
          </a:p>
        </p:txBody>
      </p:sp>
      <p:sp>
        <p:nvSpPr>
          <p:cNvPr id="32" name="TextBox 31">
            <a:extLst>
              <a:ext uri="{FF2B5EF4-FFF2-40B4-BE49-F238E27FC236}">
                <a16:creationId xmlns:a16="http://schemas.microsoft.com/office/drawing/2014/main" id="{671712A6-80BC-B2B3-CF93-0765C3EF5839}"/>
              </a:ext>
            </a:extLst>
          </p:cNvPr>
          <p:cNvSpPr txBox="1"/>
          <p:nvPr/>
        </p:nvSpPr>
        <p:spPr>
          <a:xfrm>
            <a:off x="2423159" y="4860655"/>
            <a:ext cx="8625841" cy="580928"/>
          </a:xfrm>
          <a:prstGeom prst="rect">
            <a:avLst/>
          </a:prstGeom>
          <a:noFill/>
        </p:spPr>
        <p:txBody>
          <a:bodyPr wrap="square">
            <a:spAutoFit/>
          </a:bodyPr>
          <a:lstStyle/>
          <a:p>
            <a:pPr algn="ctr" fontAlgn="base">
              <a:lnSpc>
                <a:spcPct val="150000"/>
              </a:lnSpc>
            </a:pPr>
            <a:r>
              <a:rPr lang="en-GB" sz="2400" dirty="0"/>
              <a:t>And (prosper) the Progeny of Muhammad</a:t>
            </a:r>
          </a:p>
        </p:txBody>
      </p:sp>
    </p:spTree>
    <p:extLst>
      <p:ext uri="{BB962C8B-B14F-4D97-AF65-F5344CB8AC3E}">
        <p14:creationId xmlns:p14="http://schemas.microsoft.com/office/powerpoint/2010/main" val="183639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1440315"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rot="5400000">
            <a:off x="-2821826" y="3353124"/>
            <a:ext cx="6615474" cy="923330"/>
          </a:xfrm>
          <a:prstGeom prst="rect">
            <a:avLst/>
          </a:prstGeom>
          <a:noFill/>
        </p:spPr>
        <p:txBody>
          <a:bodyPr wrap="square" rtlCol="0">
            <a:spAutoFit/>
          </a:bodyPr>
          <a:lstStyle/>
          <a:p>
            <a:pPr algn="ctr"/>
            <a:r>
              <a:rPr lang="en-US" sz="5400" b="1" dirty="0" err="1">
                <a:solidFill>
                  <a:schemeClr val="bg1"/>
                </a:solidFill>
              </a:rPr>
              <a:t>Durud</a:t>
            </a:r>
            <a:r>
              <a:rPr lang="en-US" sz="5400" b="1" dirty="0">
                <a:solidFill>
                  <a:schemeClr val="bg1"/>
                </a:solidFill>
              </a:rPr>
              <a:t> Sharif</a:t>
            </a:r>
          </a:p>
        </p:txBody>
      </p:sp>
      <p:sp>
        <p:nvSpPr>
          <p:cNvPr id="8" name="TextBox 7">
            <a:extLst>
              <a:ext uri="{FF2B5EF4-FFF2-40B4-BE49-F238E27FC236}">
                <a16:creationId xmlns:a16="http://schemas.microsoft.com/office/drawing/2014/main" id="{21F8C737-CDB6-3FFD-D460-434E871DD033}"/>
              </a:ext>
            </a:extLst>
          </p:cNvPr>
          <p:cNvSpPr txBox="1"/>
          <p:nvPr/>
        </p:nvSpPr>
        <p:spPr>
          <a:xfrm>
            <a:off x="3443583" y="3453917"/>
            <a:ext cx="6615475" cy="646331"/>
          </a:xfrm>
          <a:prstGeom prst="rect">
            <a:avLst/>
          </a:prstGeom>
          <a:noFill/>
        </p:spPr>
        <p:txBody>
          <a:bodyPr wrap="square">
            <a:spAutoFit/>
          </a:bodyPr>
          <a:lstStyle/>
          <a:p>
            <a:pPr algn="ctr" rtl="1"/>
            <a:r>
              <a:rPr lang="ur-PK" sz="3600" dirty="0">
                <a:cs typeface="ManzoorNaskh" panose="02000500000000000000" pitchFamily="2" charset="-78"/>
              </a:rPr>
              <a:t>وَعَلٰی آلِ إِبْرَاهِيمَ</a:t>
            </a:r>
            <a:endParaRPr lang="ar-SA" sz="3600" dirty="0">
              <a:latin typeface="noorehuda" panose="02000500000000020004" pitchFamily="2" charset="-78"/>
              <a:cs typeface="noorehuda" panose="02000500000000020004" pitchFamily="2" charset="-78"/>
            </a:endParaRPr>
          </a:p>
        </p:txBody>
      </p:sp>
      <p:sp>
        <p:nvSpPr>
          <p:cNvPr id="9" name="TextBox 8">
            <a:extLst>
              <a:ext uri="{FF2B5EF4-FFF2-40B4-BE49-F238E27FC236}">
                <a16:creationId xmlns:a16="http://schemas.microsoft.com/office/drawing/2014/main" id="{0AD11F3D-DF15-A203-0BBD-A265F45D5A30}"/>
              </a:ext>
            </a:extLst>
          </p:cNvPr>
          <p:cNvSpPr txBox="1"/>
          <p:nvPr/>
        </p:nvSpPr>
        <p:spPr>
          <a:xfrm>
            <a:off x="3443583" y="4594343"/>
            <a:ext cx="6615475" cy="369332"/>
          </a:xfrm>
          <a:prstGeom prst="rect">
            <a:avLst/>
          </a:prstGeom>
          <a:noFill/>
        </p:spPr>
        <p:txBody>
          <a:bodyPr wrap="square">
            <a:spAutoFit/>
          </a:bodyPr>
          <a:lstStyle/>
          <a:p>
            <a:pPr algn="ctr"/>
            <a:r>
              <a:rPr lang="en-GB" dirty="0"/>
              <a:t>Translation:</a:t>
            </a:r>
          </a:p>
        </p:txBody>
      </p:sp>
      <p:sp>
        <p:nvSpPr>
          <p:cNvPr id="10" name="TextBox 9">
            <a:extLst>
              <a:ext uri="{FF2B5EF4-FFF2-40B4-BE49-F238E27FC236}">
                <a16:creationId xmlns:a16="http://schemas.microsoft.com/office/drawing/2014/main" id="{671712A6-80BC-B2B3-CF93-0765C3EF5839}"/>
              </a:ext>
            </a:extLst>
          </p:cNvPr>
          <p:cNvSpPr txBox="1"/>
          <p:nvPr/>
        </p:nvSpPr>
        <p:spPr>
          <a:xfrm>
            <a:off x="2423160" y="4770670"/>
            <a:ext cx="8625841" cy="646331"/>
          </a:xfrm>
          <a:prstGeom prst="rect">
            <a:avLst/>
          </a:prstGeom>
          <a:noFill/>
        </p:spPr>
        <p:txBody>
          <a:bodyPr wrap="square">
            <a:spAutoFit/>
          </a:bodyPr>
          <a:lstStyle/>
          <a:p>
            <a:pPr algn="ctr" rtl="0" fontAlgn="base">
              <a:lnSpc>
                <a:spcPct val="150000"/>
              </a:lnSpc>
            </a:pPr>
            <a:r>
              <a:rPr lang="en-GB" sz="2400" b="0" i="0" u="none" strike="noStrike" dirty="0">
                <a:effectLst/>
              </a:rPr>
              <a:t>And the Progeny of Abraham</a:t>
            </a:r>
            <a:endParaRPr lang="en-US" sz="2400" b="0" i="0" u="none" strike="noStrike" dirty="0">
              <a:effectLst/>
            </a:endParaRPr>
          </a:p>
        </p:txBody>
      </p:sp>
      <p:graphicFrame>
        <p:nvGraphicFramePr>
          <p:cNvPr id="13" name="Table 12">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802478869"/>
              </p:ext>
            </p:extLst>
          </p:nvPr>
        </p:nvGraphicFramePr>
        <p:xfrm>
          <a:off x="2933700" y="5501466"/>
          <a:ext cx="7635240" cy="1173654"/>
        </p:xfrm>
        <a:graphic>
          <a:graphicData uri="http://schemas.openxmlformats.org/drawingml/2006/table">
            <a:tbl>
              <a:tblPr firstRow="1" bandRow="1">
                <a:tableStyleId>{5A111915-BE36-4E01-A7E5-04B1672EAD32}</a:tableStyleId>
              </a:tblPr>
              <a:tblGrid>
                <a:gridCol w="1908810">
                  <a:extLst>
                    <a:ext uri="{9D8B030D-6E8A-4147-A177-3AD203B41FA5}">
                      <a16:colId xmlns:a16="http://schemas.microsoft.com/office/drawing/2014/main" val="1943807450"/>
                    </a:ext>
                  </a:extLst>
                </a:gridCol>
                <a:gridCol w="1908810">
                  <a:extLst>
                    <a:ext uri="{9D8B030D-6E8A-4147-A177-3AD203B41FA5}">
                      <a16:colId xmlns:a16="http://schemas.microsoft.com/office/drawing/2014/main" val="3350180030"/>
                    </a:ext>
                  </a:extLst>
                </a:gridCol>
                <a:gridCol w="1908810">
                  <a:extLst>
                    <a:ext uri="{9D8B030D-6E8A-4147-A177-3AD203B41FA5}">
                      <a16:colId xmlns:a16="http://schemas.microsoft.com/office/drawing/2014/main" val="3015703636"/>
                    </a:ext>
                  </a:extLst>
                </a:gridCol>
                <a:gridCol w="1908810">
                  <a:extLst>
                    <a:ext uri="{9D8B030D-6E8A-4147-A177-3AD203B41FA5}">
                      <a16:colId xmlns:a16="http://schemas.microsoft.com/office/drawing/2014/main" val="4159018897"/>
                    </a:ext>
                  </a:extLst>
                </a:gridCol>
              </a:tblGrid>
              <a:tr h="586827">
                <a:tc>
                  <a:txBody>
                    <a:bodyPr/>
                    <a:lstStyle/>
                    <a:p>
                      <a:pPr algn="ctr"/>
                      <a:r>
                        <a:rPr lang="ur-PK" sz="3000" dirty="0">
                          <a:solidFill>
                            <a:schemeClr val="tx1"/>
                          </a:solidFill>
                          <a:cs typeface="ManzoorNaskh" panose="02000500000000000000" pitchFamily="2" charset="-78"/>
                        </a:rPr>
                        <a:t>إِبْرَاهِيمَ</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آلِ</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عَلٰی</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وَ</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586827">
                <a:tc>
                  <a:txBody>
                    <a:bodyPr/>
                    <a:lstStyle/>
                    <a:p>
                      <a:pPr algn="ctr"/>
                      <a:r>
                        <a:rPr lang="en-GB" sz="2000" b="1" dirty="0">
                          <a:latin typeface="Garamond" panose="02020404030301010803" pitchFamily="18" charset="0"/>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Progeny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err="1">
                          <a:latin typeface="Garamond" panose="02020404030301010803" pitchFamily="18" charset="0"/>
                        </a:rPr>
                        <a:t>Upom</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
        <p:nvSpPr>
          <p:cNvPr id="14" name="TextBox 13">
            <a:extLst>
              <a:ext uri="{FF2B5EF4-FFF2-40B4-BE49-F238E27FC236}">
                <a16:creationId xmlns:a16="http://schemas.microsoft.com/office/drawing/2014/main" id="{F23B13BE-F6E7-686C-9151-5B9CE5346172}"/>
              </a:ext>
            </a:extLst>
          </p:cNvPr>
          <p:cNvSpPr txBox="1"/>
          <p:nvPr/>
        </p:nvSpPr>
        <p:spPr>
          <a:xfrm>
            <a:off x="3443583" y="4111032"/>
            <a:ext cx="6615475" cy="461665"/>
          </a:xfrm>
          <a:prstGeom prst="rect">
            <a:avLst/>
          </a:prstGeom>
          <a:noFill/>
        </p:spPr>
        <p:txBody>
          <a:bodyPr wrap="square">
            <a:spAutoFit/>
          </a:bodyPr>
          <a:lstStyle/>
          <a:p>
            <a:pPr algn="ctr"/>
            <a:r>
              <a:rPr lang="en-GB" sz="2400" dirty="0"/>
              <a:t>wa </a:t>
            </a:r>
            <a:r>
              <a:rPr lang="en-GB" sz="2400" dirty="0" err="1"/>
              <a:t>ʿalā</a:t>
            </a:r>
            <a:r>
              <a:rPr lang="en-GB" sz="2400" dirty="0"/>
              <a:t> </a:t>
            </a:r>
            <a:r>
              <a:rPr lang="en-GB" sz="2400" dirty="0" err="1"/>
              <a:t>āli</a:t>
            </a:r>
            <a:r>
              <a:rPr lang="en-GB" sz="2400" dirty="0"/>
              <a:t> </a:t>
            </a:r>
            <a:r>
              <a:rPr lang="en-GB" sz="2400" dirty="0" err="1"/>
              <a:t>Ibrāhīma</a:t>
            </a:r>
            <a:r>
              <a:rPr lang="en-GB" sz="2400" dirty="0"/>
              <a:t> </a:t>
            </a:r>
            <a:endParaRPr lang="en-GB" i="1" dirty="0"/>
          </a:p>
        </p:txBody>
      </p:sp>
      <p:sp>
        <p:nvSpPr>
          <p:cNvPr id="15" name="TextBox 14">
            <a:extLst>
              <a:ext uri="{FF2B5EF4-FFF2-40B4-BE49-F238E27FC236}">
                <a16:creationId xmlns:a16="http://schemas.microsoft.com/office/drawing/2014/main" id="{21F8C737-CDB6-3FFD-D460-434E871DD033}"/>
              </a:ext>
            </a:extLst>
          </p:cNvPr>
          <p:cNvSpPr txBox="1"/>
          <p:nvPr/>
        </p:nvSpPr>
        <p:spPr>
          <a:xfrm>
            <a:off x="3443583" y="152283"/>
            <a:ext cx="6615475" cy="646331"/>
          </a:xfrm>
          <a:prstGeom prst="rect">
            <a:avLst/>
          </a:prstGeom>
          <a:noFill/>
        </p:spPr>
        <p:txBody>
          <a:bodyPr wrap="square">
            <a:spAutoFit/>
          </a:bodyPr>
          <a:lstStyle/>
          <a:p>
            <a:pPr algn="ctr" rtl="1"/>
            <a:r>
              <a:rPr lang="ur-PK" sz="3600" dirty="0">
                <a:cs typeface="ManzoorNaskh" panose="02000500000000000000" pitchFamily="2" charset="-78"/>
              </a:rPr>
              <a:t>كَمَا بَارَكْتَ</a:t>
            </a:r>
            <a:r>
              <a:rPr lang="en-GB" sz="3600" dirty="0"/>
              <a:t> </a:t>
            </a:r>
            <a:r>
              <a:rPr lang="ur-PK" sz="3600" dirty="0">
                <a:cs typeface="ManzoorNaskh" panose="02000500000000000000" pitchFamily="2" charset="-78"/>
              </a:rPr>
              <a:t>عَلٰی إِبْرَاهِيمَ</a:t>
            </a:r>
            <a:endParaRPr lang="ar-SA" sz="3600" dirty="0">
              <a:latin typeface="noorehuda" panose="02000500000000020004" pitchFamily="2" charset="-78"/>
              <a:cs typeface="noorehuda" panose="02000500000000020004" pitchFamily="2" charset="-78"/>
            </a:endParaRPr>
          </a:p>
        </p:txBody>
      </p:sp>
      <p:sp>
        <p:nvSpPr>
          <p:cNvPr id="16" name="TextBox 15">
            <a:extLst>
              <a:ext uri="{FF2B5EF4-FFF2-40B4-BE49-F238E27FC236}">
                <a16:creationId xmlns:a16="http://schemas.microsoft.com/office/drawing/2014/main" id="{0AD11F3D-DF15-A203-0BBD-A265F45D5A30}"/>
              </a:ext>
            </a:extLst>
          </p:cNvPr>
          <p:cNvSpPr txBox="1"/>
          <p:nvPr/>
        </p:nvSpPr>
        <p:spPr>
          <a:xfrm>
            <a:off x="3443583" y="1307949"/>
            <a:ext cx="6615475" cy="369332"/>
          </a:xfrm>
          <a:prstGeom prst="rect">
            <a:avLst/>
          </a:prstGeom>
          <a:noFill/>
        </p:spPr>
        <p:txBody>
          <a:bodyPr wrap="square">
            <a:spAutoFit/>
          </a:bodyPr>
          <a:lstStyle/>
          <a:p>
            <a:pPr algn="ctr"/>
            <a:r>
              <a:rPr lang="en-GB" dirty="0"/>
              <a:t>Translation:</a:t>
            </a:r>
          </a:p>
        </p:txBody>
      </p:sp>
      <p:graphicFrame>
        <p:nvGraphicFramePr>
          <p:cNvPr id="17" name="Table 16">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3990636716"/>
              </p:ext>
            </p:extLst>
          </p:nvPr>
        </p:nvGraphicFramePr>
        <p:xfrm>
          <a:off x="2423159" y="2138946"/>
          <a:ext cx="8808724" cy="1173654"/>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1943807450"/>
                    </a:ext>
                  </a:extLst>
                </a:gridCol>
                <a:gridCol w="2202181">
                  <a:extLst>
                    <a:ext uri="{9D8B030D-6E8A-4147-A177-3AD203B41FA5}">
                      <a16:colId xmlns:a16="http://schemas.microsoft.com/office/drawing/2014/main" val="3350180030"/>
                    </a:ext>
                  </a:extLst>
                </a:gridCol>
                <a:gridCol w="2202181">
                  <a:extLst>
                    <a:ext uri="{9D8B030D-6E8A-4147-A177-3AD203B41FA5}">
                      <a16:colId xmlns:a16="http://schemas.microsoft.com/office/drawing/2014/main" val="3015703636"/>
                    </a:ext>
                  </a:extLst>
                </a:gridCol>
                <a:gridCol w="2202181">
                  <a:extLst>
                    <a:ext uri="{9D8B030D-6E8A-4147-A177-3AD203B41FA5}">
                      <a16:colId xmlns:a16="http://schemas.microsoft.com/office/drawing/2014/main" val="4159018897"/>
                    </a:ext>
                  </a:extLst>
                </a:gridCol>
              </a:tblGrid>
              <a:tr h="586827">
                <a:tc>
                  <a:txBody>
                    <a:bodyPr/>
                    <a:lstStyle/>
                    <a:p>
                      <a:pPr algn="ctr"/>
                      <a:r>
                        <a:rPr lang="ur-PK" sz="3000" dirty="0">
                          <a:solidFill>
                            <a:schemeClr val="tx1"/>
                          </a:solidFill>
                          <a:cs typeface="ManzoorNaskh" panose="02000500000000000000" pitchFamily="2" charset="-78"/>
                        </a:rPr>
                        <a:t>إِبْرَاهِيمَ</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عَلٰی</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بَارَكْتَ</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كَمَا</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586827">
                <a:tc>
                  <a:txBody>
                    <a:bodyPr/>
                    <a:lstStyle/>
                    <a:p>
                      <a:pPr algn="ctr"/>
                      <a:r>
                        <a:rPr lang="en-GB" sz="2000" b="1" dirty="0">
                          <a:latin typeface="Garamond" panose="02020404030301010803" pitchFamily="18" charset="0"/>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Upon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Prosper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
        <p:nvSpPr>
          <p:cNvPr id="18" name="TextBox 17">
            <a:extLst>
              <a:ext uri="{FF2B5EF4-FFF2-40B4-BE49-F238E27FC236}">
                <a16:creationId xmlns:a16="http://schemas.microsoft.com/office/drawing/2014/main" id="{F23B13BE-F6E7-686C-9151-5B9CE5346172}"/>
              </a:ext>
            </a:extLst>
          </p:cNvPr>
          <p:cNvSpPr txBox="1"/>
          <p:nvPr/>
        </p:nvSpPr>
        <p:spPr>
          <a:xfrm>
            <a:off x="3443583" y="809398"/>
            <a:ext cx="6615475" cy="461665"/>
          </a:xfrm>
          <a:prstGeom prst="rect">
            <a:avLst/>
          </a:prstGeom>
          <a:noFill/>
        </p:spPr>
        <p:txBody>
          <a:bodyPr wrap="square">
            <a:spAutoFit/>
          </a:bodyPr>
          <a:lstStyle/>
          <a:p>
            <a:pPr algn="ctr"/>
            <a:r>
              <a:rPr lang="en-GB" sz="2400" dirty="0"/>
              <a:t>Allāhumma </a:t>
            </a:r>
            <a:r>
              <a:rPr lang="en-GB" sz="2400" dirty="0" err="1"/>
              <a:t>ṣalli</a:t>
            </a:r>
            <a:r>
              <a:rPr lang="en-GB" sz="2400" dirty="0"/>
              <a:t> </a:t>
            </a:r>
            <a:r>
              <a:rPr lang="en-GB" sz="2400" dirty="0" err="1"/>
              <a:t>ʿalā</a:t>
            </a:r>
            <a:r>
              <a:rPr lang="en-GB" sz="2400" dirty="0"/>
              <a:t> </a:t>
            </a:r>
            <a:r>
              <a:rPr lang="en-GB" sz="2400" dirty="0" err="1"/>
              <a:t>Muḥammadin</a:t>
            </a:r>
            <a:endParaRPr lang="en-GB" i="1" dirty="0"/>
          </a:p>
        </p:txBody>
      </p:sp>
      <p:sp>
        <p:nvSpPr>
          <p:cNvPr id="19" name="TextBox 18">
            <a:extLst>
              <a:ext uri="{FF2B5EF4-FFF2-40B4-BE49-F238E27FC236}">
                <a16:creationId xmlns:a16="http://schemas.microsoft.com/office/drawing/2014/main" id="{671712A6-80BC-B2B3-CF93-0765C3EF5839}"/>
              </a:ext>
            </a:extLst>
          </p:cNvPr>
          <p:cNvSpPr txBox="1"/>
          <p:nvPr/>
        </p:nvSpPr>
        <p:spPr>
          <a:xfrm>
            <a:off x="2423159" y="1492615"/>
            <a:ext cx="8625841" cy="646331"/>
          </a:xfrm>
          <a:prstGeom prst="rect">
            <a:avLst/>
          </a:prstGeom>
          <a:noFill/>
        </p:spPr>
        <p:txBody>
          <a:bodyPr wrap="square">
            <a:spAutoFit/>
          </a:bodyPr>
          <a:lstStyle/>
          <a:p>
            <a:pPr algn="ctr" rtl="0" fontAlgn="base">
              <a:lnSpc>
                <a:spcPct val="150000"/>
              </a:lnSpc>
            </a:pPr>
            <a:r>
              <a:rPr lang="en-GB" sz="2400" b="0" i="0" u="none" strike="noStrike" dirty="0">
                <a:effectLst/>
              </a:rPr>
              <a:t>As you did </a:t>
            </a:r>
            <a:r>
              <a:rPr lang="en-GB" sz="2400" b="0" i="0" u="none" strike="noStrike" dirty="0" err="1">
                <a:effectLst/>
              </a:rPr>
              <a:t>propser</a:t>
            </a:r>
            <a:r>
              <a:rPr lang="en-GB" sz="2400" b="0" i="0" u="none" strike="noStrike" dirty="0">
                <a:effectLst/>
              </a:rPr>
              <a:t> Abraham</a:t>
            </a:r>
            <a:endParaRPr lang="en-US" sz="2400" b="0" i="0" u="none" strike="noStrike" dirty="0">
              <a:effectLst/>
            </a:endParaRPr>
          </a:p>
        </p:txBody>
      </p:sp>
    </p:spTree>
    <p:extLst>
      <p:ext uri="{BB962C8B-B14F-4D97-AF65-F5344CB8AC3E}">
        <p14:creationId xmlns:p14="http://schemas.microsoft.com/office/powerpoint/2010/main" val="4088166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1440315"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rot="5400000">
            <a:off x="-2821826" y="3353124"/>
            <a:ext cx="6615474" cy="923330"/>
          </a:xfrm>
          <a:prstGeom prst="rect">
            <a:avLst/>
          </a:prstGeom>
          <a:noFill/>
        </p:spPr>
        <p:txBody>
          <a:bodyPr wrap="square" rtlCol="0">
            <a:spAutoFit/>
          </a:bodyPr>
          <a:lstStyle/>
          <a:p>
            <a:pPr algn="ctr"/>
            <a:r>
              <a:rPr lang="en-US" sz="5400" b="1" dirty="0" err="1">
                <a:solidFill>
                  <a:schemeClr val="bg1"/>
                </a:solidFill>
              </a:rPr>
              <a:t>Durud</a:t>
            </a:r>
            <a:r>
              <a:rPr lang="en-US" sz="5400" b="1" dirty="0">
                <a:solidFill>
                  <a:schemeClr val="bg1"/>
                </a:solidFill>
              </a:rPr>
              <a:t> Sharif</a:t>
            </a:r>
          </a:p>
        </p:txBody>
      </p:sp>
      <p:sp>
        <p:nvSpPr>
          <p:cNvPr id="27" name="TextBox 26">
            <a:extLst>
              <a:ext uri="{FF2B5EF4-FFF2-40B4-BE49-F238E27FC236}">
                <a16:creationId xmlns:a16="http://schemas.microsoft.com/office/drawing/2014/main" id="{21F8C737-CDB6-3FFD-D460-434E871DD033}"/>
              </a:ext>
            </a:extLst>
          </p:cNvPr>
          <p:cNvSpPr txBox="1"/>
          <p:nvPr/>
        </p:nvSpPr>
        <p:spPr>
          <a:xfrm>
            <a:off x="3443583" y="1767723"/>
            <a:ext cx="6615475" cy="646331"/>
          </a:xfrm>
          <a:prstGeom prst="rect">
            <a:avLst/>
          </a:prstGeom>
          <a:noFill/>
        </p:spPr>
        <p:txBody>
          <a:bodyPr wrap="square">
            <a:spAutoFit/>
          </a:bodyPr>
          <a:lstStyle/>
          <a:p>
            <a:pPr algn="ctr" rtl="1"/>
            <a:r>
              <a:rPr lang="ur-PK" sz="3600" dirty="0">
                <a:cs typeface="ManzoorNaskh" panose="02000500000000000000" pitchFamily="2" charset="-78"/>
              </a:rPr>
              <a:t>إِنَّكَ حَمِيدٌ مَجِيدٌ</a:t>
            </a:r>
            <a:endParaRPr lang="ar-SA" sz="3600" dirty="0">
              <a:latin typeface="noorehuda" panose="02000500000000020004" pitchFamily="2" charset="-78"/>
              <a:cs typeface="noorehuda" panose="02000500000000020004" pitchFamily="2" charset="-78"/>
            </a:endParaRPr>
          </a:p>
        </p:txBody>
      </p:sp>
      <p:sp>
        <p:nvSpPr>
          <p:cNvPr id="28" name="TextBox 27">
            <a:extLst>
              <a:ext uri="{FF2B5EF4-FFF2-40B4-BE49-F238E27FC236}">
                <a16:creationId xmlns:a16="http://schemas.microsoft.com/office/drawing/2014/main" id="{0AD11F3D-DF15-A203-0BBD-A265F45D5A30}"/>
              </a:ext>
            </a:extLst>
          </p:cNvPr>
          <p:cNvSpPr txBox="1"/>
          <p:nvPr/>
        </p:nvSpPr>
        <p:spPr>
          <a:xfrm>
            <a:off x="3443583" y="2923389"/>
            <a:ext cx="6615475" cy="369332"/>
          </a:xfrm>
          <a:prstGeom prst="rect">
            <a:avLst/>
          </a:prstGeom>
          <a:noFill/>
        </p:spPr>
        <p:txBody>
          <a:bodyPr wrap="square">
            <a:spAutoFit/>
          </a:bodyPr>
          <a:lstStyle/>
          <a:p>
            <a:pPr algn="ctr"/>
            <a:r>
              <a:rPr lang="en-GB" dirty="0"/>
              <a:t>Translation:</a:t>
            </a:r>
          </a:p>
        </p:txBody>
      </p:sp>
      <p:graphicFrame>
        <p:nvGraphicFramePr>
          <p:cNvPr id="30" name="Table 29">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2423586838"/>
              </p:ext>
            </p:extLst>
          </p:nvPr>
        </p:nvGraphicFramePr>
        <p:xfrm>
          <a:off x="2423159" y="3754386"/>
          <a:ext cx="8808724" cy="1173654"/>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1943807450"/>
                    </a:ext>
                  </a:extLst>
                </a:gridCol>
                <a:gridCol w="2202181">
                  <a:extLst>
                    <a:ext uri="{9D8B030D-6E8A-4147-A177-3AD203B41FA5}">
                      <a16:colId xmlns:a16="http://schemas.microsoft.com/office/drawing/2014/main" val="3350180030"/>
                    </a:ext>
                  </a:extLst>
                </a:gridCol>
                <a:gridCol w="2202181">
                  <a:extLst>
                    <a:ext uri="{9D8B030D-6E8A-4147-A177-3AD203B41FA5}">
                      <a16:colId xmlns:a16="http://schemas.microsoft.com/office/drawing/2014/main" val="3015703636"/>
                    </a:ext>
                  </a:extLst>
                </a:gridCol>
                <a:gridCol w="2202181">
                  <a:extLst>
                    <a:ext uri="{9D8B030D-6E8A-4147-A177-3AD203B41FA5}">
                      <a16:colId xmlns:a16="http://schemas.microsoft.com/office/drawing/2014/main" val="4159018897"/>
                    </a:ext>
                  </a:extLst>
                </a:gridCol>
              </a:tblGrid>
              <a:tr h="586827">
                <a:tc>
                  <a:txBody>
                    <a:bodyPr/>
                    <a:lstStyle/>
                    <a:p>
                      <a:pPr algn="ctr"/>
                      <a:r>
                        <a:rPr lang="ur-PK" sz="3000" dirty="0">
                          <a:solidFill>
                            <a:schemeClr val="tx1"/>
                          </a:solidFill>
                          <a:cs typeface="ManzoorNaskh" panose="02000500000000000000" pitchFamily="2" charset="-78"/>
                        </a:rPr>
                        <a:t>مَجِيدٌ</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حَمِيدٌ</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كَ</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000" dirty="0">
                          <a:solidFill>
                            <a:schemeClr val="tx1"/>
                          </a:solidFill>
                          <a:cs typeface="ManzoorNaskh" panose="02000500000000000000" pitchFamily="2" charset="-78"/>
                        </a:rPr>
                        <a:t>إِنَّ</a:t>
                      </a:r>
                      <a:endParaRPr lang="en-GB" sz="3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586827">
                <a:tc>
                  <a:txBody>
                    <a:bodyPr/>
                    <a:lstStyle/>
                    <a:p>
                      <a:pPr algn="ctr"/>
                      <a:r>
                        <a:rPr lang="en-GB" sz="2000" b="1" dirty="0">
                          <a:latin typeface="Garamond" panose="02020404030301010803" pitchFamily="18" charset="0"/>
                        </a:rPr>
                        <a:t>The Exalted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The Praiseworthy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Surely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
        <p:nvSpPr>
          <p:cNvPr id="31" name="TextBox 30">
            <a:extLst>
              <a:ext uri="{FF2B5EF4-FFF2-40B4-BE49-F238E27FC236}">
                <a16:creationId xmlns:a16="http://schemas.microsoft.com/office/drawing/2014/main" id="{F23B13BE-F6E7-686C-9151-5B9CE5346172}"/>
              </a:ext>
            </a:extLst>
          </p:cNvPr>
          <p:cNvSpPr txBox="1"/>
          <p:nvPr/>
        </p:nvSpPr>
        <p:spPr>
          <a:xfrm>
            <a:off x="3443583" y="2424838"/>
            <a:ext cx="6615475" cy="461665"/>
          </a:xfrm>
          <a:prstGeom prst="rect">
            <a:avLst/>
          </a:prstGeom>
          <a:noFill/>
        </p:spPr>
        <p:txBody>
          <a:bodyPr wrap="square">
            <a:spAutoFit/>
          </a:bodyPr>
          <a:lstStyle/>
          <a:p>
            <a:pPr algn="ctr"/>
            <a:r>
              <a:rPr lang="en-GB" sz="2400" dirty="0"/>
              <a:t>innaka </a:t>
            </a:r>
            <a:r>
              <a:rPr lang="en-GB" sz="2400" dirty="0" err="1"/>
              <a:t>ḥamīdun</a:t>
            </a:r>
            <a:r>
              <a:rPr lang="en-GB" sz="2400" dirty="0"/>
              <a:t> </a:t>
            </a:r>
            <a:r>
              <a:rPr lang="en-GB" sz="2400" dirty="0" err="1"/>
              <a:t>majīd</a:t>
            </a:r>
            <a:endParaRPr lang="en-GB" i="1" dirty="0"/>
          </a:p>
        </p:txBody>
      </p:sp>
      <p:sp>
        <p:nvSpPr>
          <p:cNvPr id="32" name="TextBox 31">
            <a:extLst>
              <a:ext uri="{FF2B5EF4-FFF2-40B4-BE49-F238E27FC236}">
                <a16:creationId xmlns:a16="http://schemas.microsoft.com/office/drawing/2014/main" id="{671712A6-80BC-B2B3-CF93-0765C3EF5839}"/>
              </a:ext>
            </a:extLst>
          </p:cNvPr>
          <p:cNvSpPr txBox="1"/>
          <p:nvPr/>
        </p:nvSpPr>
        <p:spPr>
          <a:xfrm>
            <a:off x="2423159" y="3108055"/>
            <a:ext cx="8625841" cy="646331"/>
          </a:xfrm>
          <a:prstGeom prst="rect">
            <a:avLst/>
          </a:prstGeom>
          <a:noFill/>
        </p:spPr>
        <p:txBody>
          <a:bodyPr wrap="square">
            <a:spAutoFit/>
          </a:bodyPr>
          <a:lstStyle/>
          <a:p>
            <a:pPr algn="ctr" rtl="0" fontAlgn="base">
              <a:lnSpc>
                <a:spcPct val="150000"/>
              </a:lnSpc>
            </a:pPr>
            <a:r>
              <a:rPr lang="en-GB" sz="2400" b="0" i="0" u="none" strike="noStrike" dirty="0">
                <a:effectLst/>
              </a:rPr>
              <a:t>Surely you are the Praiseworthy, the Exalted</a:t>
            </a:r>
            <a:endParaRPr lang="en-US" sz="2400" b="0" i="0" u="none" strike="noStrike" dirty="0">
              <a:effectLst/>
            </a:endParaRPr>
          </a:p>
        </p:txBody>
      </p:sp>
    </p:spTree>
    <p:extLst>
      <p:ext uri="{BB962C8B-B14F-4D97-AF65-F5344CB8AC3E}">
        <p14:creationId xmlns:p14="http://schemas.microsoft.com/office/powerpoint/2010/main" val="1664029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A643490-5A9E-1E61-0778-6E693B41CACF}"/>
            </a:ext>
          </a:extLst>
        </p:cNvPr>
        <p:cNvGrpSpPr/>
        <p:nvPr/>
      </p:nvGrpSpPr>
      <p:grpSpPr>
        <a:xfrm>
          <a:off x="0" y="0"/>
          <a:ext cx="0" cy="0"/>
          <a:chOff x="0" y="0"/>
          <a:chExt cx="0" cy="0"/>
        </a:xfrm>
      </p:grpSpPr>
      <p:pic>
        <p:nvPicPr>
          <p:cNvPr id="2050" name="Picture 2" descr="Mubarak Mosque Archives | The Review of Religions">
            <a:extLst>
              <a:ext uri="{FF2B5EF4-FFF2-40B4-BE49-F238E27FC236}">
                <a16:creationId xmlns:a16="http://schemas.microsoft.com/office/drawing/2014/main" id="{A8E98A04-42C7-FA59-41C6-A7A559E890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98"/>
          <a:stretch>
            <a:fillRect/>
          </a:stretch>
        </p:blipFill>
        <p:spPr bwMode="auto">
          <a:xfrm>
            <a:off x="3618269" y="0"/>
            <a:ext cx="8679898" cy="68461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614B32-6C3F-175C-6252-64EF732BFCAF}"/>
              </a:ext>
            </a:extLst>
          </p:cNvPr>
          <p:cNvSpPr>
            <a:spLocks/>
          </p:cNvSpPr>
          <p:nvPr/>
        </p:nvSpPr>
        <p:spPr>
          <a:xfrm>
            <a:off x="-20728" y="-118533"/>
            <a:ext cx="4711261" cy="7176558"/>
          </a:xfrm>
          <a:prstGeom prst="rect">
            <a:avLst/>
          </a:prstGeom>
          <a:solidFill>
            <a:schemeClr val="accent3">
              <a:lumMod val="25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698081EC-CA32-6999-845C-8F3C4A422EEE}"/>
              </a:ext>
            </a:extLst>
          </p:cNvPr>
          <p:cNvSpPr txBox="1"/>
          <p:nvPr/>
        </p:nvSpPr>
        <p:spPr>
          <a:xfrm>
            <a:off x="-1078665" y="2268896"/>
            <a:ext cx="6827134" cy="2308324"/>
          </a:xfrm>
          <a:prstGeom prst="rect">
            <a:avLst/>
          </a:prstGeom>
          <a:noFill/>
        </p:spPr>
        <p:txBody>
          <a:bodyPr wrap="square">
            <a:spAutoFit/>
          </a:bodyPr>
          <a:lstStyle/>
          <a:p>
            <a:pPr algn="ctr"/>
            <a:r>
              <a:rPr lang="en-US" sz="7200" b="1" dirty="0">
                <a:solidFill>
                  <a:schemeClr val="bg1"/>
                </a:solidFill>
                <a:latin typeface="Garamond" panose="02020404030301010803" pitchFamily="18" charset="0"/>
                <a:cs typeface="Apple Chancery" panose="03020702040506060504" pitchFamily="66" charset="-79"/>
              </a:rPr>
              <a:t>FRIDAY</a:t>
            </a:r>
          </a:p>
          <a:p>
            <a:pPr algn="ctr"/>
            <a:r>
              <a:rPr lang="en-US" sz="7200" b="1" dirty="0">
                <a:solidFill>
                  <a:schemeClr val="bg1"/>
                </a:solidFill>
                <a:latin typeface="Garamond" panose="02020404030301010803" pitchFamily="18" charset="0"/>
                <a:cs typeface="Apple Chancery" panose="03020702040506060504" pitchFamily="66" charset="-79"/>
              </a:rPr>
              <a:t>SERMON</a:t>
            </a:r>
          </a:p>
        </p:txBody>
      </p:sp>
      <p:cxnSp>
        <p:nvCxnSpPr>
          <p:cNvPr id="40" name="Straight Connector 39">
            <a:extLst>
              <a:ext uri="{FF2B5EF4-FFF2-40B4-BE49-F238E27FC236}">
                <a16:creationId xmlns:a16="http://schemas.microsoft.com/office/drawing/2014/main" id="{DB660193-ECED-C67E-D2FC-C4AFE914CD83}"/>
              </a:ext>
            </a:extLst>
          </p:cNvPr>
          <p:cNvCxnSpPr/>
          <p:nvPr/>
        </p:nvCxnSpPr>
        <p:spPr>
          <a:xfrm>
            <a:off x="1322801" y="342525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descr="Badge 6 with solid fill">
            <a:extLst>
              <a:ext uri="{FF2B5EF4-FFF2-40B4-BE49-F238E27FC236}">
                <a16:creationId xmlns:a16="http://schemas.microsoft.com/office/drawing/2014/main" id="{00AF731A-BDEE-82E6-5C68-E3B0E1F1DB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 y="-78238"/>
            <a:ext cx="1207008" cy="1207008"/>
          </a:xfrm>
          <a:prstGeom prst="rect">
            <a:avLst/>
          </a:prstGeom>
        </p:spPr>
      </p:pic>
      <p:sp>
        <p:nvSpPr>
          <p:cNvPr id="2" name="TextBox 1">
            <a:extLst>
              <a:ext uri="{FF2B5EF4-FFF2-40B4-BE49-F238E27FC236}">
                <a16:creationId xmlns:a16="http://schemas.microsoft.com/office/drawing/2014/main" id="{4B29FC16-4502-C849-176B-AD2C83B1589E}"/>
              </a:ext>
            </a:extLst>
          </p:cNvPr>
          <p:cNvSpPr txBox="1"/>
          <p:nvPr/>
        </p:nvSpPr>
        <p:spPr>
          <a:xfrm>
            <a:off x="53324" y="5067655"/>
            <a:ext cx="4581792" cy="1631216"/>
          </a:xfrm>
          <a:prstGeom prst="rect">
            <a:avLst/>
          </a:prstGeom>
          <a:noFill/>
        </p:spPr>
        <p:txBody>
          <a:bodyPr wrap="square">
            <a:spAutoFit/>
          </a:bodyPr>
          <a:lstStyle/>
          <a:p>
            <a:pPr algn="ctr"/>
            <a:r>
              <a:rPr lang="en-GB" sz="3600" b="1" u="none" strike="noStrike" dirty="0">
                <a:solidFill>
                  <a:schemeClr val="bg1"/>
                </a:solidFill>
                <a:latin typeface="Garamond" panose="02020404030301010803" pitchFamily="18" charset="0"/>
                <a:cs typeface="Jameel Noori Nastaleeq" panose="02000503000000000004" pitchFamily="2" charset="-78"/>
              </a:rPr>
              <a:t>Friday </a:t>
            </a:r>
            <a:r>
              <a:rPr lang="en-GB" sz="3600" b="1" dirty="0">
                <a:solidFill>
                  <a:schemeClr val="bg1"/>
                </a:solidFill>
                <a:latin typeface="Garamond" panose="02020404030301010803" pitchFamily="18" charset="0"/>
                <a:cs typeface="Jameel Noori Nastaleeq" panose="02000503000000000004" pitchFamily="2" charset="-78"/>
              </a:rPr>
              <a:t>27</a:t>
            </a:r>
            <a:r>
              <a:rPr lang="en-GB" sz="3600" b="1" u="none" strike="noStrike" baseline="30000" dirty="0">
                <a:solidFill>
                  <a:schemeClr val="bg1"/>
                </a:solidFill>
                <a:latin typeface="Garamond" panose="02020404030301010803" pitchFamily="18" charset="0"/>
                <a:cs typeface="Jameel Noori Nastaleeq" panose="02000503000000000004" pitchFamily="2" charset="-78"/>
              </a:rPr>
              <a:t>th</a:t>
            </a:r>
            <a:r>
              <a:rPr lang="en-GB" sz="3600" b="1" u="none" strike="noStrike" dirty="0">
                <a:solidFill>
                  <a:schemeClr val="bg1"/>
                </a:solidFill>
                <a:latin typeface="Garamond" panose="02020404030301010803" pitchFamily="18" charset="0"/>
                <a:cs typeface="Jameel Noori Nastaleeq" panose="02000503000000000004" pitchFamily="2" charset="-78"/>
              </a:rPr>
              <a:t> February</a:t>
            </a:r>
          </a:p>
          <a:p>
            <a:pPr algn="ctr"/>
            <a:r>
              <a:rPr lang="en-GB" sz="3600" b="1" dirty="0">
                <a:solidFill>
                  <a:schemeClr val="bg1"/>
                </a:solidFill>
                <a:latin typeface="Garamond" panose="02020404030301010803" pitchFamily="18" charset="0"/>
                <a:cs typeface="Jameel Noori Nastaleeq" panose="02000503000000000004" pitchFamily="2" charset="-78"/>
              </a:rPr>
              <a:t>2026</a:t>
            </a:r>
            <a:endParaRPr lang="en-GB" sz="3200" b="1" dirty="0">
              <a:solidFill>
                <a:schemeClr val="bg1"/>
              </a:solidFill>
              <a:latin typeface="Garamond" panose="02020404030301010803" pitchFamily="18" charset="0"/>
              <a:cs typeface="Jameel Noori Nastaleeq" panose="02000503000000000004" pitchFamily="2" charset="-78"/>
            </a:endParaRPr>
          </a:p>
          <a:p>
            <a:pPr algn="l"/>
            <a:endParaRPr lang="en-US" sz="2400" b="1" dirty="0">
              <a:solidFill>
                <a:schemeClr val="bg1"/>
              </a:solidFill>
              <a:latin typeface="Garamond" panose="02020404030301010803" pitchFamily="18" charset="0"/>
              <a:cs typeface="Jameel Noori Nastaleeq" panose="02000503000000000004" pitchFamily="2" charset="-78"/>
            </a:endParaRPr>
          </a:p>
        </p:txBody>
      </p:sp>
    </p:spTree>
    <p:extLst>
      <p:ext uri="{BB962C8B-B14F-4D97-AF65-F5344CB8AC3E}">
        <p14:creationId xmlns:p14="http://schemas.microsoft.com/office/powerpoint/2010/main" val="4137459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D65775B9-DAF5-75EB-EF1A-55C1F56A53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4C010B-9E66-7E53-D9AB-75B883C2538B}"/>
              </a:ext>
            </a:extLst>
          </p:cNvPr>
          <p:cNvPicPr>
            <a:picLocks noChangeAspect="1"/>
          </p:cNvPicPr>
          <p:nvPr/>
        </p:nvPicPr>
        <p:blipFill>
          <a:blip r:embed="rId3">
            <a:alphaModFix amt="18000"/>
          </a:blip>
          <a:stretch>
            <a:fillRect/>
          </a:stretch>
        </p:blipFill>
        <p:spPr>
          <a:xfrm>
            <a:off x="0" y="0"/>
            <a:ext cx="12099235" cy="12099235"/>
          </a:xfrm>
          <a:prstGeom prst="rect">
            <a:avLst/>
          </a:prstGeom>
        </p:spPr>
      </p:pic>
      <p:pic>
        <p:nvPicPr>
          <p:cNvPr id="12" name="Picture 11" descr="Several colorful hands reaching out&#10;&#10;Description automatically generated with medium confidence">
            <a:extLst>
              <a:ext uri="{FF2B5EF4-FFF2-40B4-BE49-F238E27FC236}">
                <a16:creationId xmlns:a16="http://schemas.microsoft.com/office/drawing/2014/main" id="{7B51F40C-2E0F-73AC-B543-EB16D273FD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82596" y="3824378"/>
            <a:ext cx="2900951" cy="3434273"/>
          </a:xfrm>
          <a:prstGeom prst="rect">
            <a:avLst/>
          </a:prstGeom>
        </p:spPr>
      </p:pic>
      <p:sp>
        <p:nvSpPr>
          <p:cNvPr id="2" name="TextBox 1">
            <a:extLst>
              <a:ext uri="{FF2B5EF4-FFF2-40B4-BE49-F238E27FC236}">
                <a16:creationId xmlns:a16="http://schemas.microsoft.com/office/drawing/2014/main" id="{2FF19985-AF28-1791-586A-F55475037AAB}"/>
              </a:ext>
            </a:extLst>
          </p:cNvPr>
          <p:cNvSpPr txBox="1">
            <a:spLocks/>
          </p:cNvSpPr>
          <p:nvPr/>
        </p:nvSpPr>
        <p:spPr>
          <a:xfrm>
            <a:off x="1366801" y="2080624"/>
            <a:ext cx="10242104" cy="4524315"/>
          </a:xfrm>
          <a:prstGeom prst="rect">
            <a:avLst/>
          </a:prstGeom>
          <a:noFill/>
        </p:spPr>
        <p:txBody>
          <a:bodyPr wrap="square" rtlCol="0">
            <a:spAutoFit/>
          </a:bodyPr>
          <a:lstStyle/>
          <a:p>
            <a:pPr marL="285750" indent="-285750">
              <a:lnSpc>
                <a:spcPct val="150000"/>
              </a:lnSpc>
              <a:buFont typeface="System Font Regular"/>
              <a:buChar char="✔️"/>
            </a:pPr>
            <a:r>
              <a:rPr lang="en-US" sz="2800" b="1" dirty="0">
                <a:latin typeface="Garamond" panose="02020404030301010803" pitchFamily="18" charset="0"/>
              </a:rPr>
              <a:t>Arrive on time and be prepared</a:t>
            </a:r>
          </a:p>
          <a:p>
            <a:pPr marL="285750" indent="-285750">
              <a:lnSpc>
                <a:spcPct val="150000"/>
              </a:lnSpc>
              <a:buFont typeface="System Font Regular"/>
              <a:buChar char="✔️"/>
            </a:pPr>
            <a:r>
              <a:rPr lang="en-US" sz="2800" b="1" dirty="0">
                <a:latin typeface="Garamond" panose="02020404030301010803" pitchFamily="18" charset="0"/>
              </a:rPr>
              <a:t>Always say “</a:t>
            </a:r>
            <a:r>
              <a:rPr lang="en-US" sz="2800" b="1" dirty="0" err="1">
                <a:latin typeface="Garamond" panose="02020404030301010803" pitchFamily="18" charset="0"/>
              </a:rPr>
              <a:t>Assalamu</a:t>
            </a:r>
            <a:r>
              <a:rPr lang="en-US" sz="2800" b="1" dirty="0">
                <a:latin typeface="Garamond" panose="02020404030301010803" pitchFamily="18" charset="0"/>
              </a:rPr>
              <a:t> </a:t>
            </a:r>
            <a:r>
              <a:rPr lang="en-US" sz="2800" b="1" dirty="0" err="1">
                <a:latin typeface="Garamond" panose="02020404030301010803" pitchFamily="18" charset="0"/>
              </a:rPr>
              <a:t>Alaikum</a:t>
            </a:r>
            <a:r>
              <a:rPr lang="en-US" sz="2800" b="1" dirty="0">
                <a:latin typeface="Garamond" panose="02020404030301010803" pitchFamily="18" charset="0"/>
              </a:rPr>
              <a:t>” when you enter the room</a:t>
            </a:r>
          </a:p>
          <a:p>
            <a:pPr marL="285750" indent="-285750">
              <a:lnSpc>
                <a:spcPct val="150000"/>
              </a:lnSpc>
              <a:buFont typeface="System Font Regular"/>
              <a:buChar char="✔️"/>
            </a:pPr>
            <a:r>
              <a:rPr lang="en-US" sz="2800" b="1" dirty="0">
                <a:latin typeface="Garamond" panose="02020404030301010803" pitchFamily="18" charset="0"/>
              </a:rPr>
              <a:t>Pay attention and listen to the teacher quietly.</a:t>
            </a:r>
          </a:p>
          <a:p>
            <a:pPr marL="285750" indent="-285750">
              <a:lnSpc>
                <a:spcPct val="150000"/>
              </a:lnSpc>
              <a:buFont typeface="System Font Regular"/>
              <a:buChar char="✔️"/>
            </a:pPr>
            <a:r>
              <a:rPr lang="en-US" sz="2800" b="1" dirty="0">
                <a:latin typeface="Garamond" panose="02020404030301010803" pitchFamily="18" charset="0"/>
              </a:rPr>
              <a:t>Raise your hand if you have a question.</a:t>
            </a:r>
          </a:p>
          <a:p>
            <a:pPr marL="285750" indent="-285750">
              <a:lnSpc>
                <a:spcPct val="150000"/>
              </a:lnSpc>
              <a:buFont typeface="System Font Regular"/>
              <a:buChar char="✔️"/>
            </a:pPr>
            <a:r>
              <a:rPr lang="en-US" sz="2800" b="1" dirty="0">
                <a:latin typeface="Garamond" panose="02020404030301010803" pitchFamily="18" charset="0"/>
              </a:rPr>
              <a:t>Listen to others when they are speaking.</a:t>
            </a:r>
          </a:p>
          <a:p>
            <a:pPr marL="285750" indent="-285750">
              <a:lnSpc>
                <a:spcPct val="150000"/>
              </a:lnSpc>
              <a:buFont typeface="System Font Regular"/>
              <a:buChar char="✔️"/>
            </a:pPr>
            <a:r>
              <a:rPr lang="en-US" sz="2800" b="1" dirty="0">
                <a:latin typeface="Garamond" panose="02020404030301010803" pitchFamily="18" charset="0"/>
              </a:rPr>
              <a:t>Work hard and try your best to learn something new.</a:t>
            </a:r>
          </a:p>
          <a:p>
            <a:endParaRPr lang="en-US" b="1" dirty="0">
              <a:latin typeface="Garamond" panose="02020404030301010803" pitchFamily="18" charset="0"/>
            </a:endParaRPr>
          </a:p>
          <a:p>
            <a:endParaRPr lang="en-US" b="1" dirty="0">
              <a:latin typeface="Garamond" panose="02020404030301010803" pitchFamily="18" charset="0"/>
            </a:endParaRPr>
          </a:p>
        </p:txBody>
      </p:sp>
      <p:grpSp>
        <p:nvGrpSpPr>
          <p:cNvPr id="8" name="Group 7">
            <a:extLst>
              <a:ext uri="{FF2B5EF4-FFF2-40B4-BE49-F238E27FC236}">
                <a16:creationId xmlns:a16="http://schemas.microsoft.com/office/drawing/2014/main" id="{E8475AB8-E021-99BF-A20A-BB6B3833C7CB}"/>
              </a:ext>
            </a:extLst>
          </p:cNvPr>
          <p:cNvGrpSpPr/>
          <p:nvPr/>
        </p:nvGrpSpPr>
        <p:grpSpPr>
          <a:xfrm>
            <a:off x="1527373" y="277454"/>
            <a:ext cx="8859800" cy="1803170"/>
            <a:chOff x="927653" y="277454"/>
            <a:chExt cx="8859800" cy="1803170"/>
          </a:xfrm>
        </p:grpSpPr>
        <p:sp>
          <p:nvSpPr>
            <p:cNvPr id="5" name="TextBox 4">
              <a:extLst>
                <a:ext uri="{FF2B5EF4-FFF2-40B4-BE49-F238E27FC236}">
                  <a16:creationId xmlns:a16="http://schemas.microsoft.com/office/drawing/2014/main" id="{4EFA673E-4084-F766-950D-1C3B8B0C5B69}"/>
                </a:ext>
              </a:extLst>
            </p:cNvPr>
            <p:cNvSpPr txBox="1"/>
            <p:nvPr/>
          </p:nvSpPr>
          <p:spPr>
            <a:xfrm>
              <a:off x="927653" y="510964"/>
              <a:ext cx="7107734" cy="1569660"/>
            </a:xfrm>
            <a:prstGeom prst="rect">
              <a:avLst/>
            </a:prstGeom>
            <a:noFill/>
          </p:spPr>
          <p:txBody>
            <a:bodyPr wrap="square" rtlCol="0">
              <a:spAutoFit/>
            </a:bodyPr>
            <a:lstStyle/>
            <a:p>
              <a:pPr algn="ctr"/>
              <a:r>
                <a:rPr lang="en-US" sz="9600" b="1" dirty="0">
                  <a:solidFill>
                    <a:schemeClr val="accent5">
                      <a:lumMod val="50000"/>
                    </a:schemeClr>
                  </a:solidFill>
                  <a:latin typeface="Garamond" panose="02020404030301010803" pitchFamily="18" charset="0"/>
                </a:rPr>
                <a:t>Class Rules</a:t>
              </a:r>
            </a:p>
          </p:txBody>
        </p:sp>
        <p:pic>
          <p:nvPicPr>
            <p:cNvPr id="7" name="Graphic 6" descr="Clipboard Checked with solid fill">
              <a:extLst>
                <a:ext uri="{FF2B5EF4-FFF2-40B4-BE49-F238E27FC236}">
                  <a16:creationId xmlns:a16="http://schemas.microsoft.com/office/drawing/2014/main" id="{7D1009C9-48FC-FCFA-692C-8ED2F67129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4283" y="277454"/>
              <a:ext cx="1803170" cy="1803170"/>
            </a:xfrm>
            <a:prstGeom prst="rect">
              <a:avLst/>
            </a:prstGeom>
          </p:spPr>
        </p:pic>
      </p:grpSp>
    </p:spTree>
    <p:extLst>
      <p:ext uri="{BB962C8B-B14F-4D97-AF65-F5344CB8AC3E}">
        <p14:creationId xmlns:p14="http://schemas.microsoft.com/office/powerpoint/2010/main" val="959061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7A3A133-3E7F-CCA0-65E9-733C041BA0BB}"/>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7789886" y="1121850"/>
            <a:ext cx="4683910" cy="5017693"/>
          </a:xfrm>
          <a:prstGeom prst="rect">
            <a:avLst/>
          </a:prstGeom>
        </p:spPr>
      </p:pic>
      <p:pic>
        <p:nvPicPr>
          <p:cNvPr id="9" name="Picture 8">
            <a:extLst>
              <a:ext uri="{FF2B5EF4-FFF2-40B4-BE49-F238E27FC236}">
                <a16:creationId xmlns:a16="http://schemas.microsoft.com/office/drawing/2014/main" id="{BC81FC8F-A27B-33B4-6953-DDDE07B45987}"/>
              </a:ext>
            </a:extLst>
          </p:cNvPr>
          <p:cNvPicPr>
            <a:picLocks noChangeAspect="1"/>
          </p:cNvPicPr>
          <p:nvPr/>
        </p:nvPicPr>
        <p:blipFill rotWithShape="1">
          <a:blip r:embed="rId3">
            <a:duotone>
              <a:schemeClr val="accent4">
                <a:shade val="45000"/>
                <a:satMod val="135000"/>
              </a:schemeClr>
              <a:prstClr val="white"/>
            </a:duotone>
            <a:extLst>
              <a:ext uri="{837473B0-CC2E-450A-ABE3-18F120FF3D39}">
                <a1611:picAttrSrcUrl xmlns:a1611="http://schemas.microsoft.com/office/drawing/2016/11/main" r:id="rId4"/>
              </a:ext>
            </a:extLst>
          </a:blip>
          <a:srcRect r="9775"/>
          <a:stretch/>
        </p:blipFill>
        <p:spPr>
          <a:xfrm>
            <a:off x="3846016" y="1252476"/>
            <a:ext cx="4187311" cy="5104716"/>
          </a:xfrm>
          <a:prstGeom prst="rect">
            <a:avLst/>
          </a:prstGeom>
        </p:spPr>
      </p:pic>
      <p:pic>
        <p:nvPicPr>
          <p:cNvPr id="7" name="Picture 6">
            <a:extLst>
              <a:ext uri="{FF2B5EF4-FFF2-40B4-BE49-F238E27FC236}">
                <a16:creationId xmlns:a16="http://schemas.microsoft.com/office/drawing/2014/main" id="{5F8837AF-2F6A-E0ED-54A6-CF54A0A025F6}"/>
              </a:ext>
            </a:extLst>
          </p:cNvPr>
          <p:cNvPicPr>
            <a:picLocks noChangeAspect="1"/>
          </p:cNvPicPr>
          <p:nvPr/>
        </p:nvPicPr>
        <p:blipFill rotWithShape="1">
          <a:blip r:embed="rId3">
            <a:duotone>
              <a:schemeClr val="accent5">
                <a:shade val="45000"/>
                <a:satMod val="135000"/>
              </a:schemeClr>
              <a:prstClr val="white"/>
            </a:duotone>
            <a:extLst>
              <a:ext uri="{837473B0-CC2E-450A-ABE3-18F120FF3D39}">
                <a1611:picAttrSrcUrl xmlns:a1611="http://schemas.microsoft.com/office/drawing/2016/11/main" r:id="rId4"/>
              </a:ext>
            </a:extLst>
          </a:blip>
          <a:srcRect r="8878"/>
          <a:stretch/>
        </p:blipFill>
        <p:spPr>
          <a:xfrm>
            <a:off x="-120976" y="1194420"/>
            <a:ext cx="4132409" cy="5162772"/>
          </a:xfrm>
          <a:prstGeom prst="rect">
            <a:avLst/>
          </a:prstGeom>
        </p:spPr>
      </p:pic>
      <p:sp>
        <p:nvSpPr>
          <p:cNvPr id="5" name="TextBox 4">
            <a:extLst>
              <a:ext uri="{FF2B5EF4-FFF2-40B4-BE49-F238E27FC236}">
                <a16:creationId xmlns:a16="http://schemas.microsoft.com/office/drawing/2014/main" id="{9B2E6A5D-6FC8-FE5A-2167-103AC06C8784}"/>
              </a:ext>
            </a:extLst>
          </p:cNvPr>
          <p:cNvSpPr txBox="1"/>
          <p:nvPr/>
        </p:nvSpPr>
        <p:spPr>
          <a:xfrm>
            <a:off x="412173" y="1695063"/>
            <a:ext cx="3302803" cy="2778709"/>
          </a:xfrm>
          <a:prstGeom prst="rect">
            <a:avLst/>
          </a:prstGeom>
          <a:noFill/>
        </p:spPr>
        <p:txBody>
          <a:bodyPr wrap="square">
            <a:spAutoFit/>
          </a:bodyPr>
          <a:lstStyle/>
          <a:p>
            <a:pPr marL="0" marR="0" algn="ctr">
              <a:lnSpc>
                <a:spcPct val="115000"/>
              </a:lnSpc>
              <a:spcAft>
                <a:spcPts val="800"/>
              </a:spcAft>
            </a:pPr>
            <a:r>
              <a:rPr lang="en-GB" sz="2000" b="1" kern="100" dirty="0">
                <a:latin typeface="Aptos" panose="020B0004020202020204" pitchFamily="34" charset="0"/>
                <a:ea typeface="Aptos" panose="020B0004020202020204" pitchFamily="34" charset="0"/>
                <a:cs typeface="Arial" panose="020B0604020202020204" pitchFamily="34" charset="0"/>
              </a:rPr>
              <a:t>Meeting the Monk </a:t>
            </a:r>
            <a:r>
              <a:rPr lang="en-GB" sz="2000" b="1" kern="100" dirty="0" err="1">
                <a:latin typeface="Aptos" panose="020B0004020202020204" pitchFamily="34" charset="0"/>
                <a:ea typeface="Aptos" panose="020B0004020202020204" pitchFamily="34" charset="0"/>
                <a:cs typeface="Arial" panose="020B0604020202020204" pitchFamily="34" charset="0"/>
              </a:rPr>
              <a:t>Bahira</a:t>
            </a:r>
            <a:endParaRPr lang="en-GB" sz="2000" b="1" kern="100" dirty="0">
              <a:effectLst/>
              <a:latin typeface="Aptos" panose="020B0004020202020204" pitchFamily="34" charset="0"/>
              <a:ea typeface="Aptos" panose="020B0004020202020204" pitchFamily="34" charset="0"/>
              <a:cs typeface="Arial" panose="020B0604020202020204" pitchFamily="34" charset="0"/>
            </a:endParaRPr>
          </a:p>
          <a:p>
            <a:pPr algn="ctr">
              <a:lnSpc>
                <a:spcPct val="115000"/>
              </a:lnSpc>
              <a:spcAft>
                <a:spcPts val="800"/>
              </a:spcAft>
            </a:pPr>
            <a:r>
              <a:rPr lang="en-GB" kern="100" dirty="0">
                <a:latin typeface="Aptos" panose="020B0004020202020204" pitchFamily="34" charset="0"/>
                <a:ea typeface="Aptos" panose="020B0004020202020204" pitchFamily="34" charset="0"/>
                <a:cs typeface="Arial" panose="020B0604020202020204" pitchFamily="34" charset="0"/>
              </a:rPr>
              <a:t>Once, during a trip to Syria with his uncle, the young Muhammad (</a:t>
            </a:r>
            <a:r>
              <a:rPr lang="en-GB" kern="100" dirty="0" err="1">
                <a:latin typeface="Aptos" panose="020B0004020202020204" pitchFamily="34" charset="0"/>
                <a:ea typeface="Aptos" panose="020B0004020202020204" pitchFamily="34" charset="0"/>
                <a:cs typeface="Arial" panose="020B0604020202020204" pitchFamily="34" charset="0"/>
              </a:rPr>
              <a:t>sa</a:t>
            </a:r>
            <a:r>
              <a:rPr lang="en-GB" kern="100" dirty="0">
                <a:latin typeface="Aptos" panose="020B0004020202020204" pitchFamily="34" charset="0"/>
                <a:ea typeface="Aptos" panose="020B0004020202020204" pitchFamily="34" charset="0"/>
                <a:cs typeface="Arial" panose="020B0604020202020204" pitchFamily="34" charset="0"/>
              </a:rPr>
              <a:t>) was met by a Christian priest named </a:t>
            </a:r>
            <a:r>
              <a:rPr lang="en-GB" kern="100" dirty="0" err="1">
                <a:latin typeface="Aptos" panose="020B0004020202020204" pitchFamily="34" charset="0"/>
                <a:ea typeface="Aptos" panose="020B0004020202020204" pitchFamily="34" charset="0"/>
                <a:cs typeface="Arial" panose="020B0604020202020204" pitchFamily="34" charset="0"/>
              </a:rPr>
              <a:t>Bahira</a:t>
            </a:r>
            <a:r>
              <a:rPr lang="en-GB" kern="100" dirty="0">
                <a:latin typeface="Aptos" panose="020B0004020202020204" pitchFamily="34" charset="0"/>
                <a:ea typeface="Aptos" panose="020B0004020202020204" pitchFamily="34" charset="0"/>
                <a:cs typeface="Arial" panose="020B0604020202020204" pitchFamily="34" charset="0"/>
              </a:rPr>
              <a:t>. </a:t>
            </a:r>
            <a:r>
              <a:rPr lang="en-GB" kern="100" dirty="0" err="1">
                <a:latin typeface="Aptos" panose="020B0004020202020204" pitchFamily="34" charset="0"/>
                <a:ea typeface="Aptos" panose="020B0004020202020204" pitchFamily="34" charset="0"/>
                <a:cs typeface="Arial" panose="020B0604020202020204" pitchFamily="34" charset="0"/>
              </a:rPr>
              <a:t>Bahira</a:t>
            </a:r>
            <a:r>
              <a:rPr lang="en-GB" kern="100" dirty="0">
                <a:latin typeface="Aptos" panose="020B0004020202020204" pitchFamily="34" charset="0"/>
                <a:ea typeface="Aptos" panose="020B0004020202020204" pitchFamily="34" charset="0"/>
                <a:cs typeface="Arial" panose="020B0604020202020204" pitchFamily="34" charset="0"/>
              </a:rPr>
              <a:t> asked a question, to which the young Muhammad (</a:t>
            </a:r>
            <a:r>
              <a:rPr lang="en-GB" kern="100" dirty="0" err="1">
                <a:latin typeface="Aptos" panose="020B0004020202020204" pitchFamily="34" charset="0"/>
                <a:ea typeface="Aptos" panose="020B0004020202020204" pitchFamily="34" charset="0"/>
                <a:cs typeface="Arial" panose="020B0604020202020204" pitchFamily="34" charset="0"/>
              </a:rPr>
              <a:t>sa</a:t>
            </a:r>
            <a:r>
              <a:rPr lang="en-GB" kern="100" dirty="0">
                <a:latin typeface="Aptos" panose="020B0004020202020204" pitchFamily="34" charset="0"/>
                <a:ea typeface="Aptos" panose="020B0004020202020204" pitchFamily="34" charset="0"/>
                <a:cs typeface="Arial" panose="020B0604020202020204" pitchFamily="34" charset="0"/>
              </a:rPr>
              <a:t>) replied, ‘Do not speak to me about </a:t>
            </a:r>
            <a:r>
              <a:rPr lang="en-GB" kern="100" dirty="0" err="1">
                <a:latin typeface="Aptos" panose="020B0004020202020204" pitchFamily="34" charset="0"/>
                <a:ea typeface="Aptos" panose="020B0004020202020204" pitchFamily="34" charset="0"/>
                <a:cs typeface="Arial" panose="020B0604020202020204" pitchFamily="34" charset="0"/>
              </a:rPr>
              <a:t>Lat</a:t>
            </a:r>
            <a:r>
              <a:rPr lang="en-GB" kern="100" dirty="0">
                <a:latin typeface="Aptos" panose="020B0004020202020204" pitchFamily="34" charset="0"/>
                <a:ea typeface="Aptos" panose="020B0004020202020204" pitchFamily="34" charset="0"/>
                <a:cs typeface="Arial" panose="020B0604020202020204" pitchFamily="34" charset="0"/>
              </a:rPr>
              <a:t> or </a:t>
            </a:r>
            <a:r>
              <a:rPr lang="en-GB" kern="100" dirty="0" err="1">
                <a:latin typeface="Aptos" panose="020B0004020202020204" pitchFamily="34" charset="0"/>
                <a:ea typeface="Aptos" panose="020B0004020202020204" pitchFamily="34" charset="0"/>
                <a:cs typeface="Arial" panose="020B0604020202020204" pitchFamily="34" charset="0"/>
              </a:rPr>
              <a:t>Uzza</a:t>
            </a:r>
            <a:r>
              <a:rPr lang="en-GB" kern="100" dirty="0">
                <a:latin typeface="Aptos" panose="020B0004020202020204" pitchFamily="34" charset="0"/>
                <a:ea typeface="Aptos" panose="020B0004020202020204" pitchFamily="34" charset="0"/>
                <a:cs typeface="Arial" panose="020B0604020202020204" pitchFamily="34" charset="0"/>
              </a:rPr>
              <a:t>. By God, I despise nothing more than them.’</a:t>
            </a:r>
            <a:endParaRPr lang="en-US"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F6A33CF-073E-92AA-3265-D4F6F35ED2FE}"/>
              </a:ext>
            </a:extLst>
          </p:cNvPr>
          <p:cNvSpPr txBox="1"/>
          <p:nvPr/>
        </p:nvSpPr>
        <p:spPr>
          <a:xfrm>
            <a:off x="4248125" y="1753119"/>
            <a:ext cx="3541761" cy="3649653"/>
          </a:xfrm>
          <a:prstGeom prst="rect">
            <a:avLst/>
          </a:prstGeom>
          <a:noFill/>
        </p:spPr>
        <p:txBody>
          <a:bodyPr wrap="square">
            <a:spAutoFit/>
          </a:bodyPr>
          <a:lstStyle/>
          <a:p>
            <a:pPr marL="0" marR="0" algn="ctr">
              <a:lnSpc>
                <a:spcPct val="115000"/>
              </a:lnSpc>
              <a:spcAft>
                <a:spcPts val="800"/>
              </a:spcAft>
            </a:pPr>
            <a:r>
              <a:rPr lang="en-GB" sz="2000" b="1" kern="100" dirty="0">
                <a:latin typeface="Aptos" panose="020B0004020202020204" pitchFamily="34" charset="0"/>
                <a:ea typeface="Aptos" panose="020B0004020202020204" pitchFamily="34" charset="0"/>
                <a:cs typeface="Arial" panose="020B0604020202020204" pitchFamily="34" charset="0"/>
              </a:rPr>
              <a:t>Refusal of an Oath to Idols</a:t>
            </a:r>
            <a:endParaRPr lang="en-GB" sz="2000" kern="100" dirty="0">
              <a:latin typeface="Aptos" panose="020B0004020202020204" pitchFamily="34" charset="0"/>
              <a:ea typeface="Aptos" panose="020B0004020202020204" pitchFamily="34" charset="0"/>
              <a:cs typeface="Arial" panose="020B0604020202020204" pitchFamily="34" charset="0"/>
            </a:endParaRPr>
          </a:p>
          <a:p>
            <a:pPr algn="ctr">
              <a:lnSpc>
                <a:spcPct val="115000"/>
              </a:lnSpc>
              <a:spcAft>
                <a:spcPts val="800"/>
              </a:spcAft>
            </a:pPr>
            <a:r>
              <a:rPr lang="en-GB" sz="1600" kern="100" dirty="0">
                <a:latin typeface="Aptos" panose="020B0004020202020204" pitchFamily="34" charset="0"/>
                <a:ea typeface="Aptos" panose="020B0004020202020204" pitchFamily="34" charset="0"/>
                <a:cs typeface="Arial" panose="020B0604020202020204" pitchFamily="34" charset="0"/>
              </a:rPr>
              <a:t>The Holy Prophet (</a:t>
            </a:r>
            <a:r>
              <a:rPr lang="en-GB" sz="1600" kern="100" dirty="0" err="1">
                <a:latin typeface="Aptos" panose="020B0004020202020204" pitchFamily="34" charset="0"/>
                <a:ea typeface="Aptos" panose="020B0004020202020204" pitchFamily="34" charset="0"/>
                <a:cs typeface="Arial" panose="020B0604020202020204" pitchFamily="34" charset="0"/>
              </a:rPr>
              <a:t>sa</a:t>
            </a:r>
            <a:r>
              <a:rPr lang="en-GB" sz="1600" kern="100" dirty="0">
                <a:latin typeface="Aptos" panose="020B0004020202020204" pitchFamily="34" charset="0"/>
                <a:ea typeface="Aptos" panose="020B0004020202020204" pitchFamily="34" charset="0"/>
                <a:cs typeface="Arial" panose="020B0604020202020204" pitchFamily="34" charset="0"/>
              </a:rPr>
              <a:t>) went to Syria with the wealth of Hazrat Khadijah (</a:t>
            </a:r>
            <a:r>
              <a:rPr lang="en-GB" sz="1600" kern="100" dirty="0" err="1">
                <a:latin typeface="Aptos" panose="020B0004020202020204" pitchFamily="34" charset="0"/>
                <a:ea typeface="Aptos" panose="020B0004020202020204" pitchFamily="34" charset="0"/>
                <a:cs typeface="Arial" panose="020B0604020202020204" pitchFamily="34" charset="0"/>
              </a:rPr>
              <a:t>ra</a:t>
            </a:r>
            <a:r>
              <a:rPr lang="en-GB" sz="1600" kern="100" dirty="0">
                <a:latin typeface="Aptos" panose="020B0004020202020204" pitchFamily="34" charset="0"/>
                <a:ea typeface="Aptos" panose="020B0004020202020204" pitchFamily="34" charset="0"/>
                <a:cs typeface="Arial" panose="020B0604020202020204" pitchFamily="34" charset="0"/>
              </a:rPr>
              <a:t>) for the purposes of trade. During this time, there arose a dispute between the Holy Prophet (</a:t>
            </a:r>
            <a:r>
              <a:rPr lang="en-GB" sz="1600" kern="100" dirty="0" err="1">
                <a:latin typeface="Aptos" panose="020B0004020202020204" pitchFamily="34" charset="0"/>
                <a:ea typeface="Aptos" panose="020B0004020202020204" pitchFamily="34" charset="0"/>
                <a:cs typeface="Arial" panose="020B0604020202020204" pitchFamily="34" charset="0"/>
              </a:rPr>
              <a:t>sa</a:t>
            </a:r>
            <a:r>
              <a:rPr lang="en-GB" sz="1600" kern="100" dirty="0">
                <a:latin typeface="Aptos" panose="020B0004020202020204" pitchFamily="34" charset="0"/>
                <a:ea typeface="Aptos" panose="020B0004020202020204" pitchFamily="34" charset="0"/>
                <a:cs typeface="Arial" panose="020B0604020202020204" pitchFamily="34" charset="0"/>
              </a:rPr>
              <a:t>) and another man on a certain matter. To this, the other man told the Holy Prophet (</a:t>
            </a:r>
            <a:r>
              <a:rPr lang="en-GB" sz="1600" kern="100" dirty="0" err="1">
                <a:latin typeface="Aptos" panose="020B0004020202020204" pitchFamily="34" charset="0"/>
                <a:ea typeface="Aptos" panose="020B0004020202020204" pitchFamily="34" charset="0"/>
                <a:cs typeface="Arial" panose="020B0604020202020204" pitchFamily="34" charset="0"/>
              </a:rPr>
              <a:t>sa</a:t>
            </a:r>
            <a:r>
              <a:rPr lang="en-GB" sz="1600" kern="100" dirty="0">
                <a:latin typeface="Aptos" panose="020B0004020202020204" pitchFamily="34" charset="0"/>
                <a:ea typeface="Aptos" panose="020B0004020202020204" pitchFamily="34" charset="0"/>
                <a:cs typeface="Arial" panose="020B0604020202020204" pitchFamily="34" charset="0"/>
              </a:rPr>
              <a:t>) to swear by </a:t>
            </a:r>
            <a:r>
              <a:rPr lang="en-GB" sz="1600" kern="100" dirty="0" err="1">
                <a:latin typeface="Aptos" panose="020B0004020202020204" pitchFamily="34" charset="0"/>
                <a:ea typeface="Aptos" panose="020B0004020202020204" pitchFamily="34" charset="0"/>
                <a:cs typeface="Arial" panose="020B0604020202020204" pitchFamily="34" charset="0"/>
              </a:rPr>
              <a:t>Lat</a:t>
            </a:r>
            <a:r>
              <a:rPr lang="en-GB" sz="1600" kern="100" dirty="0">
                <a:latin typeface="Aptos" panose="020B0004020202020204" pitchFamily="34" charset="0"/>
                <a:ea typeface="Aptos" panose="020B0004020202020204" pitchFamily="34" charset="0"/>
                <a:cs typeface="Arial" panose="020B0604020202020204" pitchFamily="34" charset="0"/>
              </a:rPr>
              <a:t> and </a:t>
            </a:r>
            <a:r>
              <a:rPr lang="en-GB" sz="1600" kern="100" dirty="0" err="1">
                <a:latin typeface="Aptos" panose="020B0004020202020204" pitchFamily="34" charset="0"/>
                <a:ea typeface="Aptos" panose="020B0004020202020204" pitchFamily="34" charset="0"/>
                <a:cs typeface="Arial" panose="020B0604020202020204" pitchFamily="34" charset="0"/>
              </a:rPr>
              <a:t>Uzza</a:t>
            </a:r>
            <a:r>
              <a:rPr lang="en-GB" sz="1600" kern="100" dirty="0">
                <a:latin typeface="Aptos" panose="020B0004020202020204" pitchFamily="34" charset="0"/>
                <a:ea typeface="Aptos" panose="020B0004020202020204" pitchFamily="34" charset="0"/>
                <a:cs typeface="Arial" panose="020B0604020202020204" pitchFamily="34" charset="0"/>
              </a:rPr>
              <a:t>. The Holy Prophet (</a:t>
            </a:r>
            <a:r>
              <a:rPr lang="en-GB" sz="1600" kern="100" dirty="0" err="1">
                <a:latin typeface="Aptos" panose="020B0004020202020204" pitchFamily="34" charset="0"/>
                <a:ea typeface="Aptos" panose="020B0004020202020204" pitchFamily="34" charset="0"/>
                <a:cs typeface="Arial" panose="020B0604020202020204" pitchFamily="34" charset="0"/>
              </a:rPr>
              <a:t>sa</a:t>
            </a:r>
            <a:r>
              <a:rPr lang="en-GB" sz="1600" kern="100" dirty="0">
                <a:latin typeface="Aptos" panose="020B0004020202020204" pitchFamily="34" charset="0"/>
                <a:ea typeface="Aptos" panose="020B0004020202020204" pitchFamily="34" charset="0"/>
                <a:cs typeface="Arial" panose="020B0604020202020204" pitchFamily="34" charset="0"/>
              </a:rPr>
              <a:t>) replied, ‘I have never sworn by these idols. In fact when I pass by them I turn away.’</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5744E4-86EE-831C-64F2-CDF9CB14CFF4}"/>
              </a:ext>
            </a:extLst>
          </p:cNvPr>
          <p:cNvSpPr txBox="1"/>
          <p:nvPr/>
        </p:nvSpPr>
        <p:spPr>
          <a:xfrm>
            <a:off x="8149818" y="1622493"/>
            <a:ext cx="3827222" cy="3649653"/>
          </a:xfrm>
          <a:prstGeom prst="rect">
            <a:avLst/>
          </a:prstGeom>
          <a:noFill/>
        </p:spPr>
        <p:txBody>
          <a:bodyPr wrap="square">
            <a:spAutoFit/>
          </a:bodyPr>
          <a:lstStyle/>
          <a:p>
            <a:pPr marL="0" marR="0" algn="ctr">
              <a:lnSpc>
                <a:spcPct val="115000"/>
              </a:lnSpc>
              <a:spcAft>
                <a:spcPts val="800"/>
              </a:spcAft>
            </a:pPr>
            <a:r>
              <a:rPr lang="en-GB" sz="2000" b="1" kern="100" dirty="0">
                <a:effectLst/>
                <a:latin typeface="Aptos" panose="020B0004020202020204" pitchFamily="34" charset="0"/>
                <a:ea typeface="Aptos" panose="020B0004020202020204" pitchFamily="34" charset="0"/>
                <a:cs typeface="Arial" panose="020B0604020202020204" pitchFamily="34" charset="0"/>
              </a:rPr>
              <a:t>Encouragement on </a:t>
            </a:r>
            <a:r>
              <a:rPr lang="en-GB" sz="2000" b="1" kern="100" dirty="0" err="1">
                <a:effectLst/>
                <a:latin typeface="Aptos" panose="020B0004020202020204" pitchFamily="34" charset="0"/>
                <a:ea typeface="Aptos" panose="020B0004020202020204" pitchFamily="34" charset="0"/>
                <a:cs typeface="Arial" panose="020B0604020202020204" pitchFamily="34" charset="0"/>
              </a:rPr>
              <a:t>Tahajjud</a:t>
            </a:r>
            <a:endParaRPr lang="en-GB" sz="2000" kern="100" dirty="0">
              <a:latin typeface="Aptos" panose="020B0004020202020204" pitchFamily="34" charset="0"/>
              <a:ea typeface="Aptos" panose="020B0004020202020204" pitchFamily="34" charset="0"/>
              <a:cs typeface="Arial" panose="020B0604020202020204" pitchFamily="34" charset="0"/>
            </a:endParaRPr>
          </a:p>
          <a:p>
            <a:pPr algn="ctr">
              <a:lnSpc>
                <a:spcPct val="115000"/>
              </a:lnSpc>
              <a:spcAft>
                <a:spcPts val="800"/>
              </a:spcAft>
            </a:pPr>
            <a:r>
              <a:rPr lang="en-GB" sz="1600" kern="100" dirty="0">
                <a:latin typeface="Aptos" panose="020B0004020202020204" pitchFamily="34" charset="0"/>
                <a:ea typeface="Aptos" panose="020B0004020202020204" pitchFamily="34" charset="0"/>
                <a:cs typeface="Arial" panose="020B0604020202020204" pitchFamily="34" charset="0"/>
              </a:rPr>
              <a:t>The Holy Prophet (</a:t>
            </a:r>
            <a:r>
              <a:rPr lang="en-GB" sz="1600" kern="100" dirty="0" err="1">
                <a:latin typeface="Aptos" panose="020B0004020202020204" pitchFamily="34" charset="0"/>
                <a:ea typeface="Aptos" panose="020B0004020202020204" pitchFamily="34" charset="0"/>
                <a:cs typeface="Arial" panose="020B0604020202020204" pitchFamily="34" charset="0"/>
              </a:rPr>
              <a:t>sa</a:t>
            </a:r>
            <a:r>
              <a:rPr lang="en-GB" sz="1600" kern="100" dirty="0">
                <a:latin typeface="Aptos" panose="020B0004020202020204" pitchFamily="34" charset="0"/>
                <a:ea typeface="Aptos" panose="020B0004020202020204" pitchFamily="34" charset="0"/>
                <a:cs typeface="Arial" panose="020B0604020202020204" pitchFamily="34" charset="0"/>
              </a:rPr>
              <a:t>) was indeed given a message for the entire world. But here, God instructs that in conveying that message, the Holy Prophet(</a:t>
            </a:r>
            <a:r>
              <a:rPr lang="en-GB" sz="1600" kern="100" dirty="0" err="1">
                <a:latin typeface="Aptos" panose="020B0004020202020204" pitchFamily="34" charset="0"/>
                <a:ea typeface="Aptos" panose="020B0004020202020204" pitchFamily="34" charset="0"/>
                <a:cs typeface="Arial" panose="020B0604020202020204" pitchFamily="34" charset="0"/>
              </a:rPr>
              <a:t>sa</a:t>
            </a:r>
            <a:r>
              <a:rPr lang="en-GB" sz="1600" kern="100" dirty="0">
                <a:latin typeface="Aptos" panose="020B0004020202020204" pitchFamily="34" charset="0"/>
                <a:ea typeface="Aptos" panose="020B0004020202020204" pitchFamily="34" charset="0"/>
                <a:cs typeface="Arial" panose="020B0604020202020204" pitchFamily="34" charset="0"/>
              </a:rPr>
              <a:t>) should start with his own home, with his own family, as they too were going astray like others, and by virtue of being his family, their forefathers had done some good towards the Holy Prophet (</a:t>
            </a:r>
            <a:r>
              <a:rPr lang="en-GB" sz="1600" kern="100" dirty="0" err="1">
                <a:latin typeface="Aptos" panose="020B0004020202020204" pitchFamily="34" charset="0"/>
                <a:ea typeface="Aptos" panose="020B0004020202020204" pitchFamily="34" charset="0"/>
                <a:cs typeface="Arial" panose="020B0604020202020204" pitchFamily="34" charset="0"/>
              </a:rPr>
              <a:t>sa</a:t>
            </a:r>
            <a:r>
              <a:rPr lang="en-GB" sz="1600" kern="100" dirty="0">
                <a:latin typeface="Aptos" panose="020B0004020202020204" pitchFamily="34" charset="0"/>
                <a:ea typeface="Aptos" panose="020B0004020202020204" pitchFamily="34" charset="0"/>
                <a:cs typeface="Arial" panose="020B0604020202020204" pitchFamily="34" charset="0"/>
              </a:rPr>
              <a:t>). Thus, it was only right that the Holy Prophet (</a:t>
            </a:r>
            <a:r>
              <a:rPr lang="en-GB" sz="1600" kern="100" dirty="0" err="1">
                <a:latin typeface="Aptos" panose="020B0004020202020204" pitchFamily="34" charset="0"/>
                <a:ea typeface="Aptos" panose="020B0004020202020204" pitchFamily="34" charset="0"/>
                <a:cs typeface="Arial" panose="020B0604020202020204" pitchFamily="34" charset="0"/>
              </a:rPr>
              <a:t>sa</a:t>
            </a:r>
            <a:r>
              <a:rPr lang="en-GB" sz="1600" kern="100" dirty="0">
                <a:latin typeface="Aptos" panose="020B0004020202020204" pitchFamily="34" charset="0"/>
                <a:ea typeface="Aptos" panose="020B0004020202020204" pitchFamily="34" charset="0"/>
                <a:cs typeface="Arial" panose="020B0604020202020204" pitchFamily="34" charset="0"/>
              </a:rPr>
              <a:t>) convey this lifesaving message to them.</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3080" name="Picture 8" descr="FS4KIDS | EP218: The Holy Prophet’s (sa) Immense Love for Allah">
            <a:hlinkClick r:id="rId5"/>
            <a:extLst>
              <a:ext uri="{FF2B5EF4-FFF2-40B4-BE49-F238E27FC236}">
                <a16:creationId xmlns:a16="http://schemas.microsoft.com/office/drawing/2014/main" id="{C43C4CE4-35B6-C1F1-3E29-3137DA875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3650" y="5495391"/>
            <a:ext cx="2268741" cy="12761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25BA62B-5BF1-E59E-00CB-D20F8163A13E}"/>
              </a:ext>
            </a:extLst>
          </p:cNvPr>
          <p:cNvPicPr>
            <a:picLocks noChangeAspect="1"/>
          </p:cNvPicPr>
          <p:nvPr/>
        </p:nvPicPr>
        <p:blipFill>
          <a:blip r:embed="rId7"/>
          <a:stretch>
            <a:fillRect/>
          </a:stretch>
        </p:blipFill>
        <p:spPr>
          <a:xfrm rot="21091662">
            <a:off x="7316609" y="5535439"/>
            <a:ext cx="1321151" cy="1321151"/>
          </a:xfrm>
          <a:prstGeom prst="rect">
            <a:avLst/>
          </a:prstGeom>
        </p:spPr>
      </p:pic>
      <p:sp>
        <p:nvSpPr>
          <p:cNvPr id="17" name="TextBox 16">
            <a:extLst>
              <a:ext uri="{FF2B5EF4-FFF2-40B4-BE49-F238E27FC236}">
                <a16:creationId xmlns:a16="http://schemas.microsoft.com/office/drawing/2014/main" id="{66E272C4-8F0E-5B58-ED54-14E8341576A7}"/>
              </a:ext>
            </a:extLst>
          </p:cNvPr>
          <p:cNvSpPr txBox="1"/>
          <p:nvPr/>
        </p:nvSpPr>
        <p:spPr>
          <a:xfrm>
            <a:off x="1332643" y="6139754"/>
            <a:ext cx="7933528" cy="461665"/>
          </a:xfrm>
          <a:prstGeom prst="rect">
            <a:avLst/>
          </a:prstGeom>
          <a:noFill/>
        </p:spPr>
        <p:txBody>
          <a:bodyPr wrap="square" rtlCol="0">
            <a:spAutoFit/>
          </a:bodyPr>
          <a:lstStyle/>
          <a:p>
            <a:r>
              <a:rPr lang="en-US" sz="2400" b="1" dirty="0">
                <a:latin typeface="Christmas Stories" panose="02000500000000000000" pitchFamily="2" charset="0"/>
              </a:rPr>
              <a:t>Watch this weeks Friday Sermon 4 Kids!</a:t>
            </a: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FRIDAY SERMON</a:t>
            </a:r>
            <a:endParaRPr lang="en-US" sz="4400" dirty="0">
              <a:solidFill>
                <a:schemeClr val="bg1"/>
              </a:solidFill>
              <a:latin typeface="Montserrat Medium" pitchFamily="2" charset="77"/>
            </a:endParaRPr>
          </a:p>
        </p:txBody>
      </p:sp>
      <p:sp>
        <p:nvSpPr>
          <p:cNvPr id="3" name="Rectangle 2"/>
          <p:cNvSpPr/>
          <p:nvPr/>
        </p:nvSpPr>
        <p:spPr>
          <a:xfrm>
            <a:off x="1938928" y="1011813"/>
            <a:ext cx="8737508" cy="400110"/>
          </a:xfrm>
          <a:prstGeom prst="rect">
            <a:avLst/>
          </a:prstGeom>
        </p:spPr>
        <p:txBody>
          <a:bodyPr wrap="square">
            <a:spAutoFit/>
          </a:bodyPr>
          <a:lstStyle/>
          <a:p>
            <a:r>
              <a:rPr lang="en-GB" sz="2000" b="1" dirty="0">
                <a:latin typeface="Aptos" panose="020B0004020202020204"/>
                <a:ea typeface="Calibri" panose="020F0502020204030204" pitchFamily="34" charset="0"/>
                <a:cs typeface="Arial" panose="020B0604020202020204" pitchFamily="34" charset="0"/>
              </a:rPr>
              <a:t>The Holy Prophet Muhammad (saw) - The Perfect Herald of Divine Unity</a:t>
            </a:r>
            <a:endParaRPr lang="en-GB" sz="2000" b="1" dirty="0">
              <a:latin typeface="Aptos" panose="020B0004020202020204"/>
            </a:endParaRPr>
          </a:p>
        </p:txBody>
      </p:sp>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21010604">
            <a:off x="3081004" y="4391812"/>
            <a:ext cx="1646624" cy="2191325"/>
          </a:xfrm>
          <a:prstGeom prst="rect">
            <a:avLst/>
          </a:prstGeom>
        </p:spPr>
      </p:pic>
      <p:pic>
        <p:nvPicPr>
          <p:cNvPr id="1026" name="Picture 2" descr="Idol Statue Stock Illustrations – 4,805 Idol Statue Stock Illustrations,  Vectors &amp; Clipart - Dreamstim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000" b="97111" l="9926" r="89926">
                        <a14:foregroundMark x1="34222" y1="7000" x2="34222" y2="7000"/>
                        <a14:foregroundMark x1="48444" y1="92222" x2="48444" y2="92222"/>
                        <a14:foregroundMark x1="39407" y1="96111" x2="39407" y2="96111"/>
                        <a14:foregroundMark x1="64593" y1="97111" x2="64593" y2="97111"/>
                      </a14:backgroundRemoval>
                    </a14:imgEffect>
                  </a14:imgLayer>
                </a14:imgProps>
              </a:ext>
              <a:ext uri="{28A0092B-C50C-407E-A947-70E740481C1C}">
                <a14:useLocalDpi xmlns:a14="http://schemas.microsoft.com/office/drawing/2010/main" val="0"/>
              </a:ext>
            </a:extLst>
          </a:blip>
          <a:srcRect/>
          <a:stretch>
            <a:fillRect/>
          </a:stretch>
        </p:blipFill>
        <p:spPr bwMode="auto">
          <a:xfrm rot="939617">
            <a:off x="7431580" y="4627047"/>
            <a:ext cx="864218" cy="115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440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F490B-BD2E-B604-9631-31D82D44A412}"/>
            </a:ext>
          </a:extLst>
        </p:cNvPr>
        <p:cNvGrpSpPr/>
        <p:nvPr/>
      </p:nvGrpSpPr>
      <p:grpSpPr>
        <a:xfrm>
          <a:off x="0" y="0"/>
          <a:ext cx="0" cy="0"/>
          <a:chOff x="0" y="0"/>
          <a:chExt cx="0" cy="0"/>
        </a:xfrm>
      </p:grpSpPr>
      <p:pic>
        <p:nvPicPr>
          <p:cNvPr id="5122" name="Picture 2" descr="Learning by doing">
            <a:extLst>
              <a:ext uri="{FF2B5EF4-FFF2-40B4-BE49-F238E27FC236}">
                <a16:creationId xmlns:a16="http://schemas.microsoft.com/office/drawing/2014/main" id="{B16CC859-E8BE-DE67-E0B9-EAA6B355C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925" y="0"/>
            <a:ext cx="10115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937ACE-809C-EF09-FEE3-FBF52C9AAA52}"/>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pic>
        <p:nvPicPr>
          <p:cNvPr id="3" name="Graphic 2" descr="Badge 7 with solid fill">
            <a:extLst>
              <a:ext uri="{FF2B5EF4-FFF2-40B4-BE49-F238E27FC236}">
                <a16:creationId xmlns:a16="http://schemas.microsoft.com/office/drawing/2014/main" id="{65B2BB53-5E31-15AE-676C-302D2820AB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4" y="-87440"/>
            <a:ext cx="1207008" cy="1207008"/>
          </a:xfrm>
          <a:prstGeom prst="rect">
            <a:avLst/>
          </a:prstGeom>
        </p:spPr>
      </p:pic>
      <p:sp>
        <p:nvSpPr>
          <p:cNvPr id="8" name="TextBox 7">
            <a:extLst>
              <a:ext uri="{FF2B5EF4-FFF2-40B4-BE49-F238E27FC236}">
                <a16:creationId xmlns:a16="http://schemas.microsoft.com/office/drawing/2014/main" id="{86FB71A6-B0F6-6D50-8804-68A9F7D84DA6}"/>
              </a:ext>
            </a:extLst>
          </p:cNvPr>
          <p:cNvSpPr txBox="1"/>
          <p:nvPr/>
        </p:nvSpPr>
        <p:spPr>
          <a:xfrm>
            <a:off x="-1064811" y="2407917"/>
            <a:ext cx="6827134" cy="2000548"/>
          </a:xfrm>
          <a:prstGeom prst="rect">
            <a:avLst/>
          </a:prstGeom>
          <a:noFill/>
        </p:spPr>
        <p:txBody>
          <a:bodyPr wrap="square">
            <a:spAutoFit/>
          </a:bodyPr>
          <a:lstStyle/>
          <a:p>
            <a:pPr algn="ctr"/>
            <a:r>
              <a:rPr lang="en-US" sz="6200" b="1" dirty="0">
                <a:solidFill>
                  <a:schemeClr val="bg1"/>
                </a:solidFill>
                <a:latin typeface="Garamond" panose="02020404030301010803" pitchFamily="18" charset="0"/>
                <a:cs typeface="Apple Chancery" panose="03020702040506060504" pitchFamily="66" charset="-79"/>
              </a:rPr>
              <a:t>LEARNING</a:t>
            </a:r>
          </a:p>
          <a:p>
            <a:pPr algn="ctr"/>
            <a:r>
              <a:rPr lang="en-US" sz="6200" b="1" dirty="0">
                <a:solidFill>
                  <a:schemeClr val="bg1"/>
                </a:solidFill>
                <a:latin typeface="Garamond" panose="02020404030301010803" pitchFamily="18" charset="0"/>
                <a:cs typeface="Apple Chancery" panose="03020702040506060504" pitchFamily="66" charset="-79"/>
              </a:rPr>
              <a:t>TIME</a:t>
            </a:r>
          </a:p>
        </p:txBody>
      </p:sp>
      <p:cxnSp>
        <p:nvCxnSpPr>
          <p:cNvPr id="9" name="Straight Connector 8">
            <a:extLst>
              <a:ext uri="{FF2B5EF4-FFF2-40B4-BE49-F238E27FC236}">
                <a16:creationId xmlns:a16="http://schemas.microsoft.com/office/drawing/2014/main" id="{EC0688A8-4D80-7B4D-00CA-3EEB6AA8C069}"/>
              </a:ext>
            </a:extLst>
          </p:cNvPr>
          <p:cNvCxnSpPr/>
          <p:nvPr/>
        </p:nvCxnSpPr>
        <p:spPr>
          <a:xfrm>
            <a:off x="1327200" y="3459381"/>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descr="Books with solid fill">
            <a:extLst>
              <a:ext uri="{FF2B5EF4-FFF2-40B4-BE49-F238E27FC236}">
                <a16:creationId xmlns:a16="http://schemas.microsoft.com/office/drawing/2014/main" id="{0A595241-665C-8AC0-B1A2-B11D56EC86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3901" y="4735329"/>
            <a:ext cx="1771040" cy="1771040"/>
          </a:xfrm>
          <a:prstGeom prst="rect">
            <a:avLst/>
          </a:prstGeom>
        </p:spPr>
      </p:pic>
    </p:spTree>
    <p:extLst>
      <p:ext uri="{BB962C8B-B14F-4D97-AF65-F5344CB8AC3E}">
        <p14:creationId xmlns:p14="http://schemas.microsoft.com/office/powerpoint/2010/main" val="1337687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60000"/>
                <a:lumOff val="40000"/>
              </a:schemeClr>
            </a:gs>
            <a:gs pos="100000">
              <a:srgbClr val="C1E9E7"/>
            </a:gs>
          </a:gsLst>
          <a:lin ang="5400000" scaled="0"/>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D4F832-F81F-44AF-A745-87EEC617F930}"/>
              </a:ext>
            </a:extLst>
          </p:cNvPr>
          <p:cNvSpPr txBox="1"/>
          <p:nvPr/>
        </p:nvSpPr>
        <p:spPr>
          <a:xfrm>
            <a:off x="839788" y="1528712"/>
            <a:ext cx="4461677" cy="1953256"/>
          </a:xfrm>
          <a:prstGeom prst="rect">
            <a:avLst/>
          </a:prstGeom>
        </p:spPr>
        <p:txBody>
          <a:bodyPr vert="horz" lIns="0" tIns="0" rIns="0" bIns="0" rtlCol="0" anchor="b">
            <a:noAutofit/>
          </a:bodyPr>
          <a:lstStyle/>
          <a:p>
            <a:pPr>
              <a:lnSpc>
                <a:spcPct val="90000"/>
              </a:lnSpc>
              <a:spcBef>
                <a:spcPct val="0"/>
              </a:spcBef>
              <a:spcAft>
                <a:spcPts val="600"/>
              </a:spcAft>
            </a:pPr>
            <a:r>
              <a:rPr lang="en-US" sz="7200" b="1" kern="1200" dirty="0">
                <a:solidFill>
                  <a:srgbClr val="308984"/>
                </a:solidFill>
                <a:latin typeface="Garamond" panose="02020404030301010803" pitchFamily="18" charset="0"/>
                <a:ea typeface="+mj-ea"/>
                <a:cs typeface="+mj-cs"/>
              </a:rPr>
              <a:t>PAIR ACTIVIT</a:t>
            </a:r>
            <a:r>
              <a:rPr lang="en-US" sz="7200" b="1" dirty="0">
                <a:solidFill>
                  <a:srgbClr val="308984"/>
                </a:solidFill>
                <a:latin typeface="Garamond" panose="02020404030301010803" pitchFamily="18" charset="0"/>
                <a:ea typeface="+mj-ea"/>
                <a:cs typeface="+mj-cs"/>
              </a:rPr>
              <a:t>Y</a:t>
            </a:r>
            <a:endParaRPr lang="en-US" sz="7200" b="1" kern="1200" dirty="0">
              <a:solidFill>
                <a:srgbClr val="308984"/>
              </a:solidFill>
              <a:latin typeface="Garamond" panose="02020404030301010803" pitchFamily="18" charset="0"/>
              <a:ea typeface="+mj-ea"/>
              <a:cs typeface="+mj-cs"/>
            </a:endParaRPr>
          </a:p>
        </p:txBody>
      </p:sp>
      <p:sp>
        <p:nvSpPr>
          <p:cNvPr id="7" name="TextBox 6">
            <a:extLst>
              <a:ext uri="{FF2B5EF4-FFF2-40B4-BE49-F238E27FC236}">
                <a16:creationId xmlns:a16="http://schemas.microsoft.com/office/drawing/2014/main" id="{CE8E5401-D518-FB87-C9AD-8DDFAD429D45}"/>
              </a:ext>
            </a:extLst>
          </p:cNvPr>
          <p:cNvSpPr txBox="1"/>
          <p:nvPr/>
        </p:nvSpPr>
        <p:spPr>
          <a:xfrm>
            <a:off x="839788" y="4352660"/>
            <a:ext cx="4272539" cy="2153636"/>
          </a:xfrm>
          <a:prstGeom prst="rect">
            <a:avLst/>
          </a:prstGeom>
        </p:spPr>
        <p:txBody>
          <a:bodyPr vert="horz" lIns="0" tIns="45720" rIns="91440" bIns="45720" rtlCol="0">
            <a:normAutofit/>
          </a:bodyPr>
          <a:lstStyle/>
          <a:p>
            <a:pPr>
              <a:lnSpc>
                <a:spcPct val="90000"/>
              </a:lnSpc>
              <a:spcBef>
                <a:spcPts val="1000"/>
              </a:spcBef>
              <a:buClr>
                <a:schemeClr val="accent1">
                  <a:lumMod val="90000"/>
                </a:schemeClr>
              </a:buClr>
            </a:pPr>
            <a:r>
              <a:rPr lang="en-US" sz="2800" b="1" kern="1200" dirty="0">
                <a:latin typeface="Garamond" panose="02020404030301010803" pitchFamily="18" charset="0"/>
              </a:rPr>
              <a:t>Discuss today’s lesson with the </a:t>
            </a:r>
            <a:r>
              <a:rPr lang="en-US" sz="2800" b="1" kern="1200" dirty="0" err="1">
                <a:latin typeface="Garamond" panose="02020404030301010803" pitchFamily="18" charset="0"/>
              </a:rPr>
              <a:t>Tifl</a:t>
            </a:r>
            <a:r>
              <a:rPr lang="en-US" sz="2800" b="1" kern="1200" dirty="0">
                <a:latin typeface="Garamond" panose="02020404030301010803" pitchFamily="18" charset="0"/>
              </a:rPr>
              <a:t> next to you and come up with 3 new things you learned today!</a:t>
            </a:r>
            <a:endParaRPr lang="en-US" sz="2800" b="1" u="none" strike="noStrike" kern="1200" dirty="0">
              <a:latin typeface="Garamond" panose="02020404030301010803"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5D692-F08E-DF99-2903-CDF3340A6A01}"/>
              </a:ext>
            </a:extLst>
          </p:cNvPr>
          <p:cNvPicPr>
            <a:picLocks noChangeAspect="1"/>
          </p:cNvPicPr>
          <p:nvPr/>
        </p:nvPicPr>
        <p:blipFill>
          <a:blip r:embed="rId3"/>
          <a:stretch>
            <a:fillRect/>
          </a:stretch>
        </p:blipFill>
        <p:spPr>
          <a:xfrm>
            <a:off x="6096000" y="516479"/>
            <a:ext cx="5825042" cy="5825042"/>
          </a:xfrm>
          <a:prstGeom prst="rect">
            <a:avLst/>
          </a:prstGeom>
          <a:noFill/>
        </p:spPr>
      </p:pic>
      <p:cxnSp>
        <p:nvCxnSpPr>
          <p:cNvPr id="11" name="Straight Connector 10">
            <a:extLst>
              <a:ext uri="{FF2B5EF4-FFF2-40B4-BE49-F238E27FC236}">
                <a16:creationId xmlns:a16="http://schemas.microsoft.com/office/drawing/2014/main" id="{BF3DB93B-7B3F-E172-02D4-9D3117259D39}"/>
              </a:ext>
            </a:extLst>
          </p:cNvPr>
          <p:cNvCxnSpPr>
            <a:cxnSpLocks/>
          </p:cNvCxnSpPr>
          <p:nvPr/>
        </p:nvCxnSpPr>
        <p:spPr>
          <a:xfrm>
            <a:off x="839788" y="4030284"/>
            <a:ext cx="3932237"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60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24940DA-C35F-E3B0-82B0-7C20BA7F168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280F8E-688F-7C5F-E726-D4688865C88C}"/>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AF850DE7-BFD4-3183-605F-ADB9560F79FB}"/>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893F566C-A982-6E37-99BD-19A862263736}"/>
              </a:ext>
            </a:extLst>
          </p:cNvPr>
          <p:cNvSpPr txBox="1"/>
          <p:nvPr/>
        </p:nvSpPr>
        <p:spPr>
          <a:xfrm>
            <a:off x="-161423" y="1936903"/>
            <a:ext cx="6973700" cy="1200329"/>
          </a:xfrm>
          <a:prstGeom prst="rect">
            <a:avLst/>
          </a:prstGeom>
          <a:noFill/>
        </p:spPr>
        <p:txBody>
          <a:bodyPr wrap="square">
            <a:spAutoFit/>
          </a:bodyPr>
          <a:lstStyle/>
          <a:p>
            <a:pPr algn="ctr"/>
            <a:r>
              <a:rPr lang="en-GB" sz="3600" b="1" dirty="0">
                <a:latin typeface="Garamond" panose="02020404030301010803" pitchFamily="18" charset="0"/>
              </a:rPr>
              <a:t>RAMADHAN CHALLENGE</a:t>
            </a:r>
            <a:br>
              <a:rPr lang="en-GB" sz="3600" b="1" dirty="0">
                <a:latin typeface="Garamond" panose="02020404030301010803" pitchFamily="18" charset="0"/>
              </a:rPr>
            </a:br>
            <a:r>
              <a:rPr lang="en-GB" sz="3600" b="1" dirty="0">
                <a:latin typeface="Garamond" panose="02020404030301010803" pitchFamily="18" charset="0"/>
              </a:rPr>
              <a:t> IS OUT!</a:t>
            </a:r>
          </a:p>
        </p:txBody>
      </p:sp>
      <p:sp>
        <p:nvSpPr>
          <p:cNvPr id="7" name="TextBox 6">
            <a:extLst>
              <a:ext uri="{FF2B5EF4-FFF2-40B4-BE49-F238E27FC236}">
                <a16:creationId xmlns:a16="http://schemas.microsoft.com/office/drawing/2014/main" id="{3432BF8C-BF9A-1146-6FA7-194D07717226}"/>
              </a:ext>
            </a:extLst>
          </p:cNvPr>
          <p:cNvSpPr txBox="1"/>
          <p:nvPr/>
        </p:nvSpPr>
        <p:spPr>
          <a:xfrm>
            <a:off x="330205" y="3429000"/>
            <a:ext cx="5990444" cy="2554545"/>
          </a:xfrm>
          <a:prstGeom prst="rect">
            <a:avLst/>
          </a:prstGeom>
          <a:noFill/>
        </p:spPr>
        <p:txBody>
          <a:bodyPr wrap="square">
            <a:spAutoFit/>
          </a:bodyPr>
          <a:lstStyle/>
          <a:p>
            <a:pPr algn="ctr"/>
            <a:r>
              <a:rPr lang="en-GB" sz="3200" dirty="0">
                <a:solidFill>
                  <a:srgbClr val="C00000"/>
                </a:solidFill>
                <a:latin typeface="Garamond" panose="02020404030301010803" pitchFamily="18" charset="0"/>
              </a:rPr>
              <a:t>Head over to the following website to find out how to take part!</a:t>
            </a:r>
          </a:p>
          <a:p>
            <a:pPr algn="ctr"/>
            <a:endParaRPr lang="en-GB" sz="3200" dirty="0">
              <a:solidFill>
                <a:srgbClr val="C00000"/>
              </a:solidFill>
              <a:latin typeface="Garamond" panose="02020404030301010803" pitchFamily="18" charset="0"/>
            </a:endParaRPr>
          </a:p>
          <a:p>
            <a:pPr algn="ctr"/>
            <a:r>
              <a:rPr lang="en-GB" sz="3200" dirty="0">
                <a:solidFill>
                  <a:srgbClr val="C00000"/>
                </a:solidFill>
                <a:latin typeface="Garamond" panose="02020404030301010803" pitchFamily="18" charset="0"/>
              </a:rPr>
              <a:t>https://www.atfal.org.uk/Ramadan-Challenge-2026</a:t>
            </a:r>
          </a:p>
        </p:txBody>
      </p:sp>
      <p:pic>
        <p:nvPicPr>
          <p:cNvPr id="6" name="Picture 5">
            <a:extLst>
              <a:ext uri="{FF2B5EF4-FFF2-40B4-BE49-F238E27FC236}">
                <a16:creationId xmlns:a16="http://schemas.microsoft.com/office/drawing/2014/main" id="{A4F68B32-3AEE-5B20-3AEE-F34C9E5F91A0}"/>
              </a:ext>
            </a:extLst>
          </p:cNvPr>
          <p:cNvPicPr>
            <a:picLocks noChangeAspect="1"/>
          </p:cNvPicPr>
          <p:nvPr/>
        </p:nvPicPr>
        <p:blipFill>
          <a:blip r:embed="rId3"/>
          <a:stretch>
            <a:fillRect/>
          </a:stretch>
        </p:blipFill>
        <p:spPr>
          <a:xfrm>
            <a:off x="6482880" y="2270588"/>
            <a:ext cx="5358761" cy="3776252"/>
          </a:xfrm>
          <a:prstGeom prst="rect">
            <a:avLst/>
          </a:prstGeom>
        </p:spPr>
      </p:pic>
    </p:spTree>
    <p:extLst>
      <p:ext uri="{BB962C8B-B14F-4D97-AF65-F5344CB8AC3E}">
        <p14:creationId xmlns:p14="http://schemas.microsoft.com/office/powerpoint/2010/main" val="4111552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2A17-4930-B8EA-8CB1-D11D94773F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0FE115-DDF0-D7DB-39E0-5BC0A1213A27}"/>
              </a:ext>
            </a:extLst>
          </p:cNvPr>
          <p:cNvSpPr txBox="1"/>
          <p:nvPr/>
        </p:nvSpPr>
        <p:spPr>
          <a:xfrm>
            <a:off x="227494" y="2590759"/>
            <a:ext cx="6623959" cy="646331"/>
          </a:xfrm>
          <a:prstGeom prst="rect">
            <a:avLst/>
          </a:prstGeom>
          <a:noFill/>
        </p:spPr>
        <p:txBody>
          <a:bodyPr wrap="square">
            <a:spAutoFit/>
          </a:bodyPr>
          <a:lstStyle/>
          <a:p>
            <a:pPr algn="ctr"/>
            <a:r>
              <a:rPr lang="en-GB" sz="3600" b="1" dirty="0">
                <a:latin typeface="Garamond" panose="02020404030301010803" pitchFamily="18" charset="0"/>
              </a:rPr>
              <a:t>RAMADAN CHALLENGE!</a:t>
            </a:r>
          </a:p>
        </p:txBody>
      </p:sp>
      <p:sp>
        <p:nvSpPr>
          <p:cNvPr id="4" name="Rectangle 3">
            <a:extLst>
              <a:ext uri="{FF2B5EF4-FFF2-40B4-BE49-F238E27FC236}">
                <a16:creationId xmlns:a16="http://schemas.microsoft.com/office/drawing/2014/main" id="{8517FFEE-9BBD-48C0-529B-97F25B896802}"/>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54882A6B-981E-DBB6-2D49-6E3A51E27474}"/>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5DFE3237-A7DB-BECE-EDD8-75BD8A811BAD}"/>
              </a:ext>
            </a:extLst>
          </p:cNvPr>
          <p:cNvSpPr txBox="1"/>
          <p:nvPr/>
        </p:nvSpPr>
        <p:spPr>
          <a:xfrm>
            <a:off x="554857" y="2743748"/>
            <a:ext cx="5969231" cy="2616101"/>
          </a:xfrm>
          <a:prstGeom prst="rect">
            <a:avLst/>
          </a:prstGeom>
          <a:noFill/>
        </p:spPr>
        <p:txBody>
          <a:bodyPr wrap="square">
            <a:spAutoFit/>
          </a:bodyPr>
          <a:lstStyle/>
          <a:p>
            <a:pPr algn="ctr"/>
            <a:endParaRPr lang="en-GB" sz="3600" dirty="0">
              <a:solidFill>
                <a:srgbClr val="C00000"/>
              </a:solidFill>
              <a:latin typeface="Garamond" panose="02020404030301010803" pitchFamily="18" charset="0"/>
            </a:endParaRPr>
          </a:p>
          <a:p>
            <a:pPr algn="ctr"/>
            <a:endParaRPr lang="en-GB" sz="3200" dirty="0">
              <a:solidFill>
                <a:srgbClr val="C00000"/>
              </a:solidFill>
              <a:latin typeface="Garamond" panose="02020404030301010803" pitchFamily="18" charset="0"/>
            </a:endParaRPr>
          </a:p>
          <a:p>
            <a:pPr algn="ctr"/>
            <a:r>
              <a:rPr lang="en-GB" sz="3200" dirty="0">
                <a:solidFill>
                  <a:srgbClr val="C00000"/>
                </a:solidFill>
                <a:latin typeface="Garamond" panose="02020404030301010803" pitchFamily="18" charset="0"/>
              </a:rPr>
              <a:t>Send us updates on your progress so far! We would love to see you completing the Daily Quests!</a:t>
            </a: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1908" y="1611239"/>
            <a:ext cx="3593984" cy="4851300"/>
          </a:xfrm>
          <a:prstGeom prst="rect">
            <a:avLst/>
          </a:prstGeom>
          <a:noFill/>
          <a:ln>
            <a:noFill/>
          </a:ln>
        </p:spPr>
      </p:pic>
    </p:spTree>
    <p:extLst>
      <p:ext uri="{BB962C8B-B14F-4D97-AF65-F5344CB8AC3E}">
        <p14:creationId xmlns:p14="http://schemas.microsoft.com/office/powerpoint/2010/main" val="327441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A93BE5BF-A099-257C-1DA9-B040E1F902A0}"/>
              </a:ext>
            </a:extLst>
          </p:cNvPr>
          <p:cNvSpPr txBox="1"/>
          <p:nvPr/>
        </p:nvSpPr>
        <p:spPr>
          <a:xfrm>
            <a:off x="664081" y="651920"/>
            <a:ext cx="4384997" cy="923330"/>
          </a:xfrm>
          <a:prstGeom prst="rect">
            <a:avLst/>
          </a:prstGeom>
          <a:noFill/>
        </p:spPr>
        <p:txBody>
          <a:bodyPr wrap="square" rtlCol="0">
            <a:spAutoFit/>
          </a:bodyPr>
          <a:lstStyle/>
          <a:p>
            <a:r>
              <a:rPr lang="en-US" sz="5400" b="1" dirty="0">
                <a:latin typeface="Garamond" panose="02020404030301010803" pitchFamily="18" charset="0"/>
              </a:rPr>
              <a:t>Lesson Plan</a:t>
            </a:r>
          </a:p>
        </p:txBody>
      </p:sp>
      <p:sp>
        <p:nvSpPr>
          <p:cNvPr id="7" name="TextBox 6">
            <a:extLst>
              <a:ext uri="{FF2B5EF4-FFF2-40B4-BE49-F238E27FC236}">
                <a16:creationId xmlns:a16="http://schemas.microsoft.com/office/drawing/2014/main" id="{32D6A3E8-E5DD-07AE-E944-B1353FCD6110}"/>
              </a:ext>
            </a:extLst>
          </p:cNvPr>
          <p:cNvSpPr txBox="1"/>
          <p:nvPr/>
        </p:nvSpPr>
        <p:spPr>
          <a:xfrm>
            <a:off x="664081" y="1456382"/>
            <a:ext cx="4384997" cy="5196166"/>
          </a:xfrm>
          <a:prstGeom prst="rect">
            <a:avLst/>
          </a:prstGeom>
          <a:noFill/>
        </p:spPr>
        <p:txBody>
          <a:bodyPr wrap="square" rtlCol="0">
            <a:spAutoFit/>
          </a:bodyPr>
          <a:lstStyle/>
          <a:p>
            <a:pPr>
              <a:lnSpc>
                <a:spcPct val="150000"/>
              </a:lnSpc>
            </a:pPr>
            <a:r>
              <a:rPr lang="en-US" sz="2800" dirty="0">
                <a:latin typeface="Garamond" panose="02020404030301010803" pitchFamily="18" charset="0"/>
              </a:rPr>
              <a:t>1. </a:t>
            </a:r>
            <a:r>
              <a:rPr lang="en-US" sz="2800" dirty="0" err="1">
                <a:latin typeface="Garamond" panose="02020404030301010803" pitchFamily="18" charset="0"/>
              </a:rPr>
              <a:t>Tilawat</a:t>
            </a:r>
            <a:r>
              <a:rPr lang="en-US" sz="2800" dirty="0">
                <a:latin typeface="Garamond" panose="02020404030301010803" pitchFamily="18" charset="0"/>
              </a:rPr>
              <a:t> </a:t>
            </a:r>
          </a:p>
          <a:p>
            <a:pPr>
              <a:lnSpc>
                <a:spcPct val="150000"/>
              </a:lnSpc>
            </a:pPr>
            <a:r>
              <a:rPr lang="en-US" sz="2800" dirty="0">
                <a:latin typeface="Garamond" panose="02020404030301010803" pitchFamily="18" charset="0"/>
              </a:rPr>
              <a:t>2. Hadith</a:t>
            </a:r>
            <a:endParaRPr lang="en-GB" sz="2800" dirty="0">
              <a:latin typeface="Garamond" panose="02020404030301010803" pitchFamily="18" charset="0"/>
            </a:endParaRPr>
          </a:p>
          <a:p>
            <a:pPr>
              <a:lnSpc>
                <a:spcPct val="150000"/>
              </a:lnSpc>
            </a:pPr>
            <a:r>
              <a:rPr lang="en-GB" sz="2800" dirty="0">
                <a:latin typeface="Garamond" panose="02020404030301010803" pitchFamily="18" charset="0"/>
              </a:rPr>
              <a:t>3. Thought of the Week</a:t>
            </a:r>
            <a:endParaRPr lang="en-US" sz="2800" dirty="0">
              <a:latin typeface="Garamond" panose="02020404030301010803" pitchFamily="18" charset="0"/>
            </a:endParaRPr>
          </a:p>
          <a:p>
            <a:pPr>
              <a:lnSpc>
                <a:spcPct val="150000"/>
              </a:lnSpc>
            </a:pPr>
            <a:r>
              <a:rPr lang="en-GB" sz="2800" dirty="0">
                <a:latin typeface="Garamond" panose="02020404030301010803" pitchFamily="18" charset="0"/>
              </a:rPr>
              <a:t>4</a:t>
            </a:r>
            <a:r>
              <a:rPr lang="en-US" sz="2800" dirty="0">
                <a:latin typeface="Garamond" panose="02020404030301010803" pitchFamily="18" charset="0"/>
              </a:rPr>
              <a:t>. Homework Recap</a:t>
            </a:r>
          </a:p>
          <a:p>
            <a:pPr>
              <a:lnSpc>
                <a:spcPct val="150000"/>
              </a:lnSpc>
            </a:pPr>
            <a:r>
              <a:rPr lang="en-GB" sz="2800" dirty="0">
                <a:latin typeface="Garamond" panose="02020404030301010803" pitchFamily="18" charset="0"/>
              </a:rPr>
              <a:t>5</a:t>
            </a:r>
            <a:r>
              <a:rPr lang="en-US" sz="2800" dirty="0">
                <a:latin typeface="Garamond" panose="02020404030301010803" pitchFamily="18" charset="0"/>
              </a:rPr>
              <a:t>. </a:t>
            </a:r>
            <a:r>
              <a:rPr lang="en-US" sz="2800" dirty="0" err="1">
                <a:latin typeface="Garamond" panose="02020404030301010803" pitchFamily="18" charset="0"/>
              </a:rPr>
              <a:t>Salat</a:t>
            </a:r>
            <a:r>
              <a:rPr lang="en-US" sz="2800" dirty="0">
                <a:latin typeface="Garamond" panose="02020404030301010803" pitchFamily="18" charset="0"/>
              </a:rPr>
              <a:t> Recap</a:t>
            </a:r>
          </a:p>
          <a:p>
            <a:pPr>
              <a:lnSpc>
                <a:spcPct val="150000"/>
              </a:lnSpc>
            </a:pPr>
            <a:r>
              <a:rPr lang="en-US" sz="2800" dirty="0">
                <a:latin typeface="Garamond" panose="02020404030301010803" pitchFamily="18" charset="0"/>
              </a:rPr>
              <a:t>6. Friday Sermon</a:t>
            </a:r>
          </a:p>
          <a:p>
            <a:pPr>
              <a:lnSpc>
                <a:spcPct val="150000"/>
              </a:lnSpc>
            </a:pPr>
            <a:r>
              <a:rPr lang="en-US" sz="2800" dirty="0">
                <a:latin typeface="Garamond" panose="02020404030301010803" pitchFamily="18" charset="0"/>
              </a:rPr>
              <a:t>7. </a:t>
            </a:r>
            <a:r>
              <a:rPr lang="en-GB" sz="2800" dirty="0">
                <a:latin typeface="Garamond" panose="02020404030301010803" pitchFamily="18" charset="0"/>
              </a:rPr>
              <a:t>Learning Time</a:t>
            </a:r>
            <a:endParaRPr lang="en-US" sz="2800" dirty="0">
              <a:latin typeface="Garamond" panose="02020404030301010803" pitchFamily="18" charset="0"/>
            </a:endParaRPr>
          </a:p>
          <a:p>
            <a:pPr>
              <a:lnSpc>
                <a:spcPct val="150000"/>
              </a:lnSpc>
            </a:pPr>
            <a:r>
              <a:rPr lang="en-US" sz="2800" dirty="0">
                <a:latin typeface="Garamond" panose="02020404030301010803" pitchFamily="18" charset="0"/>
              </a:rPr>
              <a:t>8. Announcements!</a:t>
            </a:r>
            <a:endParaRPr lang="en-US" dirty="0">
              <a:latin typeface="Garamond" panose="02020404030301010803" pitchFamily="18" charset="0"/>
            </a:endParaRPr>
          </a:p>
        </p:txBody>
      </p:sp>
      <p:sp>
        <p:nvSpPr>
          <p:cNvPr id="10" name="TextBox 9">
            <a:extLst>
              <a:ext uri="{FF2B5EF4-FFF2-40B4-BE49-F238E27FC236}">
                <a16:creationId xmlns:a16="http://schemas.microsoft.com/office/drawing/2014/main" id="{378C4B72-A123-12E1-3191-62AC8CABCDB7}"/>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C527BF31-6957-76AE-73C5-37390DF9934C}"/>
              </a:ext>
            </a:extLst>
          </p:cNvPr>
          <p:cNvSpPr txBox="1"/>
          <p:nvPr/>
        </p:nvSpPr>
        <p:spPr>
          <a:xfrm>
            <a:off x="7142922" y="1575250"/>
            <a:ext cx="4384997" cy="1200329"/>
          </a:xfrm>
          <a:prstGeom prst="rect">
            <a:avLst/>
          </a:prstGeom>
          <a:noFill/>
        </p:spPr>
        <p:txBody>
          <a:bodyPr wrap="square" rtlCol="0">
            <a:spAutoFit/>
          </a:bodyPr>
          <a:lstStyle/>
          <a:p>
            <a:r>
              <a:rPr lang="en-US" sz="3600" b="1" dirty="0">
                <a:latin typeface="Garamond" panose="02020404030301010803" pitchFamily="18" charset="0"/>
              </a:rPr>
              <a:t>Are you prepared for today’s lesson?</a:t>
            </a:r>
          </a:p>
        </p:txBody>
      </p:sp>
      <p:sp>
        <p:nvSpPr>
          <p:cNvPr id="15" name="TextBox 14">
            <a:extLst>
              <a:ext uri="{FF2B5EF4-FFF2-40B4-BE49-F238E27FC236}">
                <a16:creationId xmlns:a16="http://schemas.microsoft.com/office/drawing/2014/main" id="{4B709D9F-4C1C-F374-30AE-D9C2770E4219}"/>
              </a:ext>
            </a:extLst>
          </p:cNvPr>
          <p:cNvSpPr txBox="1"/>
          <p:nvPr/>
        </p:nvSpPr>
        <p:spPr>
          <a:xfrm>
            <a:off x="7142922" y="3159201"/>
            <a:ext cx="4384997" cy="1961178"/>
          </a:xfrm>
          <a:prstGeom prst="rect">
            <a:avLst/>
          </a:prstGeom>
          <a:noFill/>
        </p:spPr>
        <p:txBody>
          <a:bodyPr wrap="square" rtlCol="0">
            <a:spAutoFit/>
          </a:bodyPr>
          <a:lstStyle/>
          <a:p>
            <a:pPr marL="457200" indent="-457200">
              <a:lnSpc>
                <a:spcPct val="150000"/>
              </a:lnSpc>
              <a:buFont typeface="Wingdings" pitchFamily="2" charset="2"/>
              <a:buChar char="ü"/>
            </a:pPr>
            <a:r>
              <a:rPr lang="en-US" sz="2800" dirty="0">
                <a:latin typeface="Garamond" panose="02020404030301010803" pitchFamily="18" charset="0"/>
              </a:rPr>
              <a:t>Topi</a:t>
            </a:r>
          </a:p>
          <a:p>
            <a:pPr marL="457200" indent="-457200">
              <a:lnSpc>
                <a:spcPct val="150000"/>
              </a:lnSpc>
              <a:buFont typeface="Wingdings" pitchFamily="2" charset="2"/>
              <a:buChar char="ü"/>
            </a:pPr>
            <a:r>
              <a:rPr lang="en-US" sz="2800" dirty="0">
                <a:latin typeface="Garamond" panose="02020404030301010803" pitchFamily="18" charset="0"/>
              </a:rPr>
              <a:t>Class Handout</a:t>
            </a:r>
          </a:p>
          <a:p>
            <a:pPr marL="457200" indent="-457200">
              <a:lnSpc>
                <a:spcPct val="150000"/>
              </a:lnSpc>
              <a:buFont typeface="Wingdings" pitchFamily="2" charset="2"/>
              <a:buChar char="ü"/>
            </a:pPr>
            <a:r>
              <a:rPr lang="en-US" sz="2800" dirty="0">
                <a:latin typeface="Garamond" panose="02020404030301010803" pitchFamily="18" charset="0"/>
              </a:rPr>
              <a:t>Pen / Pencil</a:t>
            </a:r>
          </a:p>
        </p:txBody>
      </p:sp>
      <p:cxnSp>
        <p:nvCxnSpPr>
          <p:cNvPr id="17" name="Straight Connector 16">
            <a:extLst>
              <a:ext uri="{FF2B5EF4-FFF2-40B4-BE49-F238E27FC236}">
                <a16:creationId xmlns:a16="http://schemas.microsoft.com/office/drawing/2014/main" id="{E616282E-23E2-59C4-9088-8AFA764ADB11}"/>
              </a:ext>
            </a:extLst>
          </p:cNvPr>
          <p:cNvCxnSpPr/>
          <p:nvPr/>
        </p:nvCxnSpPr>
        <p:spPr>
          <a:xfrm>
            <a:off x="6134100" y="1362075"/>
            <a:ext cx="0" cy="4133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descr="Clock with solid fill">
            <a:extLst>
              <a:ext uri="{FF2B5EF4-FFF2-40B4-BE49-F238E27FC236}">
                <a16:creationId xmlns:a16="http://schemas.microsoft.com/office/drawing/2014/main" id="{35025DB0-C252-0A81-C0C4-E0716A02F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7189" y="651920"/>
            <a:ext cx="914400" cy="914400"/>
          </a:xfrm>
          <a:prstGeom prst="rect">
            <a:avLst/>
          </a:prstGeom>
        </p:spPr>
      </p:pic>
      <p:pic>
        <p:nvPicPr>
          <p:cNvPr id="21" name="Graphic 20" descr="Clipboard outline">
            <a:extLst>
              <a:ext uri="{FF2B5EF4-FFF2-40B4-BE49-F238E27FC236}">
                <a16:creationId xmlns:a16="http://schemas.microsoft.com/office/drawing/2014/main" id="{0ED95EC9-5C53-3B7A-2F86-AFC1480C75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041" y="3353978"/>
            <a:ext cx="1571623" cy="1571623"/>
          </a:xfrm>
          <a:prstGeom prst="rect">
            <a:avLst/>
          </a:prstGeom>
        </p:spPr>
      </p:pic>
    </p:spTree>
    <p:extLst>
      <p:ext uri="{BB962C8B-B14F-4D97-AF65-F5344CB8AC3E}">
        <p14:creationId xmlns:p14="http://schemas.microsoft.com/office/powerpoint/2010/main" val="138890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7E60CDC-9961-CAA6-993A-6D83A726F0AD}"/>
            </a:ext>
          </a:extLst>
        </p:cNvPr>
        <p:cNvGrpSpPr/>
        <p:nvPr/>
      </p:nvGrpSpPr>
      <p:grpSpPr>
        <a:xfrm>
          <a:off x="0" y="0"/>
          <a:ext cx="0" cy="0"/>
          <a:chOff x="0" y="0"/>
          <a:chExt cx="0" cy="0"/>
        </a:xfrm>
      </p:grpSpPr>
      <p:pic>
        <p:nvPicPr>
          <p:cNvPr id="36" name="Picture 35" descr="An open book with arabic writing&#10;&#10;Description automatically generated">
            <a:extLst>
              <a:ext uri="{FF2B5EF4-FFF2-40B4-BE49-F238E27FC236}">
                <a16:creationId xmlns:a16="http://schemas.microsoft.com/office/drawing/2014/main" id="{6F26A1F0-4322-84FC-932D-37350770B628}"/>
              </a:ext>
            </a:extLst>
          </p:cNvPr>
          <p:cNvPicPr>
            <a:picLocks noChangeAspect="1"/>
          </p:cNvPicPr>
          <p:nvPr/>
        </p:nvPicPr>
        <p:blipFill>
          <a:blip r:embed="rId3"/>
          <a:stretch>
            <a:fillRect/>
          </a:stretch>
        </p:blipFill>
        <p:spPr>
          <a:xfrm>
            <a:off x="4587183" y="-29104"/>
            <a:ext cx="9330266" cy="6997700"/>
          </a:xfrm>
          <a:prstGeom prst="rect">
            <a:avLst/>
          </a:prstGeom>
        </p:spPr>
      </p:pic>
      <p:sp>
        <p:nvSpPr>
          <p:cNvPr id="27" name="Rectangle 26">
            <a:extLst>
              <a:ext uri="{FF2B5EF4-FFF2-40B4-BE49-F238E27FC236}">
                <a16:creationId xmlns:a16="http://schemas.microsoft.com/office/drawing/2014/main" id="{0DD3F4BA-B6AE-74DA-3978-1AE3D50CB69C}"/>
              </a:ext>
            </a:extLst>
          </p:cNvPr>
          <p:cNvSpPr>
            <a:spLocks/>
          </p:cNvSpPr>
          <p:nvPr/>
        </p:nvSpPr>
        <p:spPr>
          <a:xfrm>
            <a:off x="-20728" y="-118533"/>
            <a:ext cx="6589694" cy="7176558"/>
          </a:xfrm>
          <a:prstGeom prst="rect">
            <a:avLst/>
          </a:prstGeom>
          <a:solidFill>
            <a:srgbClr val="017282"/>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pic>
        <p:nvPicPr>
          <p:cNvPr id="47" name="Graphic 46" descr="Open quotation mark with solid fill">
            <a:extLst>
              <a:ext uri="{FF2B5EF4-FFF2-40B4-BE49-F238E27FC236}">
                <a16:creationId xmlns:a16="http://schemas.microsoft.com/office/drawing/2014/main" id="{3BD2D466-5CE4-2903-58C8-21FC811602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884" y="2962874"/>
            <a:ext cx="1720630" cy="1720630"/>
          </a:xfrm>
          <a:prstGeom prst="rect">
            <a:avLst/>
          </a:prstGeom>
        </p:spPr>
      </p:pic>
      <p:sp>
        <p:nvSpPr>
          <p:cNvPr id="23" name="TextBox 22">
            <a:extLst>
              <a:ext uri="{FF2B5EF4-FFF2-40B4-BE49-F238E27FC236}">
                <a16:creationId xmlns:a16="http://schemas.microsoft.com/office/drawing/2014/main" id="{D5343007-6621-CC33-23B2-3208720D5B18}"/>
              </a:ext>
            </a:extLst>
          </p:cNvPr>
          <p:cNvSpPr txBox="1"/>
          <p:nvPr/>
        </p:nvSpPr>
        <p:spPr>
          <a:xfrm>
            <a:off x="259052" y="1133056"/>
            <a:ext cx="6229536" cy="1785104"/>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TILAWAT</a:t>
            </a:r>
          </a:p>
          <a:p>
            <a:pPr algn="ctr">
              <a:lnSpc>
                <a:spcPts val="6000"/>
              </a:lnSpc>
            </a:pP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فَقُلۡتُ اسۡتَغۡفِرُوۡا رَبَّکُمۡؕ اِنَّہٗ کَانَ غَفَّارًا</a:t>
            </a:r>
          </a:p>
        </p:txBody>
      </p:sp>
      <p:pic>
        <p:nvPicPr>
          <p:cNvPr id="38" name="Graphic 37" descr="Badge 1 with solid fill">
            <a:extLst>
              <a:ext uri="{FF2B5EF4-FFF2-40B4-BE49-F238E27FC236}">
                <a16:creationId xmlns:a16="http://schemas.microsoft.com/office/drawing/2014/main" id="{B8057772-62C6-BAC2-9986-00D8111979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500"/>
            <a:ext cx="1202267" cy="1202267"/>
          </a:xfrm>
          <a:prstGeom prst="rect">
            <a:avLst/>
          </a:prstGeom>
        </p:spPr>
      </p:pic>
      <p:cxnSp>
        <p:nvCxnSpPr>
          <p:cNvPr id="40" name="Straight Connector 39">
            <a:extLst>
              <a:ext uri="{FF2B5EF4-FFF2-40B4-BE49-F238E27FC236}">
                <a16:creationId xmlns:a16="http://schemas.microsoft.com/office/drawing/2014/main" id="{5C354D39-1E69-8877-D34B-8010B7F89299}"/>
              </a:ext>
            </a:extLst>
          </p:cNvPr>
          <p:cNvCxnSpPr>
            <a:cxnSpLocks/>
          </p:cNvCxnSpPr>
          <p:nvPr/>
        </p:nvCxnSpPr>
        <p:spPr>
          <a:xfrm>
            <a:off x="1650124" y="3130866"/>
            <a:ext cx="344739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668BD73-B7A9-1AF6-3C82-1951D27C7445}"/>
              </a:ext>
            </a:extLst>
          </p:cNvPr>
          <p:cNvSpPr txBox="1"/>
          <p:nvPr/>
        </p:nvSpPr>
        <p:spPr>
          <a:xfrm>
            <a:off x="581036" y="3319951"/>
            <a:ext cx="5585568" cy="3095912"/>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TRANSLATION</a:t>
            </a:r>
          </a:p>
          <a:p>
            <a:pPr algn="just"/>
            <a:r>
              <a:rPr lang="en-GB" sz="2400" b="1" i="1" dirty="0">
                <a:solidFill>
                  <a:schemeClr val="bg1"/>
                </a:solidFill>
                <a:latin typeface="Garamond" panose="02020404030301010803" pitchFamily="18" charset="0"/>
              </a:rPr>
              <a:t>“And I said, ‘Seek forgiveness of your Lord; for He is the Great Forgiver.”</a:t>
            </a:r>
          </a:p>
          <a:p>
            <a:pPr algn="ctr">
              <a:lnSpc>
                <a:spcPct val="150000"/>
              </a:lnSpc>
            </a:pPr>
            <a:endParaRPr lang="en-US" sz="2000" b="1" dirty="0">
              <a:solidFill>
                <a:schemeClr val="bg1"/>
              </a:solidFill>
              <a:latin typeface="Garamond" panose="02020404030301010803" pitchFamily="18" charset="0"/>
              <a:cs typeface="Apple Chancery" panose="03020702040506060504" pitchFamily="66" charset="-79"/>
            </a:endParaRPr>
          </a:p>
          <a:p>
            <a:pPr algn="ctr">
              <a:lnSpc>
                <a:spcPct val="150000"/>
              </a:lnSpc>
            </a:pPr>
            <a:r>
              <a:rPr lang="en-US" sz="1600" b="1" dirty="0">
                <a:solidFill>
                  <a:schemeClr val="bg1"/>
                </a:solidFill>
                <a:latin typeface="Garamond" panose="02020404030301010803" pitchFamily="18" charset="0"/>
                <a:cs typeface="Apple Chancery" panose="03020702040506060504" pitchFamily="66" charset="-79"/>
              </a:rPr>
              <a:t>(The Holy Quran, Surah An-Nuh, 71:11)</a:t>
            </a:r>
          </a:p>
          <a:p>
            <a:pPr algn="ctr">
              <a:lnSpc>
                <a:spcPct val="150000"/>
              </a:lnSpc>
            </a:pPr>
            <a:endParaRPr lang="en-US" sz="2000" b="1" dirty="0">
              <a:solidFill>
                <a:schemeClr val="bg1"/>
              </a:solidFill>
              <a:latin typeface="Garamond" panose="02020404030301010803" pitchFamily="18" charset="0"/>
              <a:cs typeface="Apple Chancery" panose="03020702040506060504" pitchFamily="66" charset="-79"/>
            </a:endParaRPr>
          </a:p>
        </p:txBody>
      </p:sp>
    </p:spTree>
    <p:extLst>
      <p:ext uri="{BB962C8B-B14F-4D97-AF65-F5344CB8AC3E}">
        <p14:creationId xmlns:p14="http://schemas.microsoft.com/office/powerpoint/2010/main" val="258328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0AB7699-0BC4-F3D3-5A77-AEC0D362D9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AE9868-1583-217C-6D84-E1929D110255}"/>
              </a:ext>
            </a:extLst>
          </p:cNvPr>
          <p:cNvSpPr>
            <a:spLocks/>
          </p:cNvSpPr>
          <p:nvPr/>
        </p:nvSpPr>
        <p:spPr>
          <a:xfrm>
            <a:off x="-20728" y="-118533"/>
            <a:ext cx="12212728" cy="16044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948F9E16-F058-8CEE-0610-01F9BC727E38}"/>
              </a:ext>
            </a:extLst>
          </p:cNvPr>
          <p:cNvSpPr txBox="1"/>
          <p:nvPr/>
        </p:nvSpPr>
        <p:spPr>
          <a:xfrm>
            <a:off x="2682433" y="173650"/>
            <a:ext cx="6827134" cy="1077218"/>
          </a:xfrm>
          <a:prstGeom prst="rect">
            <a:avLst/>
          </a:prstGeom>
          <a:noFill/>
        </p:spPr>
        <p:txBody>
          <a:bodyPr wrap="square">
            <a:spAutoFit/>
          </a:bodyPr>
          <a:lstStyle/>
          <a:p>
            <a:pPr algn="ctr"/>
            <a:r>
              <a:rPr lang="en-US" sz="4000" b="1" dirty="0">
                <a:solidFill>
                  <a:schemeClr val="bg1"/>
                </a:solidFill>
                <a:cs typeface="Apple Chancery" panose="03020702040506060504" pitchFamily="66" charset="-79"/>
              </a:rPr>
              <a:t>HADITH</a:t>
            </a:r>
          </a:p>
          <a:p>
            <a:pPr algn="ctr"/>
            <a:r>
              <a:rPr lang="en-US" sz="2400" dirty="0">
                <a:solidFill>
                  <a:schemeClr val="bg1"/>
                </a:solidFill>
                <a:cs typeface="Apple Chancery" panose="03020702040506060504" pitchFamily="66" charset="-79"/>
              </a:rPr>
              <a:t>(sayings of the Holy Prophet </a:t>
            </a:r>
            <a:r>
              <a:rPr lang="en-US" sz="2400" dirty="0" err="1">
                <a:solidFill>
                  <a:schemeClr val="bg1"/>
                </a:solidFill>
                <a:cs typeface="Apple Chancery" panose="03020702040506060504" pitchFamily="66" charset="-79"/>
              </a:rPr>
              <a:t>Muhammad</a:t>
            </a:r>
            <a:r>
              <a:rPr lang="en-US" sz="2400" baseline="30000" dirty="0" err="1">
                <a:solidFill>
                  <a:schemeClr val="bg1"/>
                </a:solidFill>
                <a:cs typeface="Apple Chancery" panose="03020702040506060504" pitchFamily="66" charset="-79"/>
              </a:rPr>
              <a:t>sas</a:t>
            </a:r>
            <a:r>
              <a:rPr lang="en-US" sz="2400" dirty="0">
                <a:solidFill>
                  <a:schemeClr val="bg1"/>
                </a:solidFill>
                <a:cs typeface="Apple Chancery" panose="03020702040506060504" pitchFamily="66" charset="-79"/>
              </a:rPr>
              <a:t>)</a:t>
            </a:r>
          </a:p>
        </p:txBody>
      </p:sp>
      <p:pic>
        <p:nvPicPr>
          <p:cNvPr id="8" name="Graphic 7" descr="Badge with solid fill">
            <a:extLst>
              <a:ext uri="{FF2B5EF4-FFF2-40B4-BE49-F238E27FC236}">
                <a16:creationId xmlns:a16="http://schemas.microsoft.com/office/drawing/2014/main" id="{BB5EE9E0-C486-5DCD-E646-28B50E959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3355"/>
            <a:ext cx="1207008" cy="1207008"/>
          </a:xfrm>
          <a:prstGeom prst="rect">
            <a:avLst/>
          </a:prstGeom>
        </p:spPr>
      </p:pic>
      <p:sp>
        <p:nvSpPr>
          <p:cNvPr id="10" name="TextBox 9">
            <a:extLst>
              <a:ext uri="{FF2B5EF4-FFF2-40B4-BE49-F238E27FC236}">
                <a16:creationId xmlns:a16="http://schemas.microsoft.com/office/drawing/2014/main" id="{81E783FC-BD18-BFD0-1C32-1677142B1885}"/>
              </a:ext>
            </a:extLst>
          </p:cNvPr>
          <p:cNvSpPr txBox="1"/>
          <p:nvPr/>
        </p:nvSpPr>
        <p:spPr>
          <a:xfrm>
            <a:off x="477316" y="2260946"/>
            <a:ext cx="11216640" cy="646331"/>
          </a:xfrm>
          <a:prstGeom prst="rect">
            <a:avLst/>
          </a:prstGeom>
          <a:noFill/>
        </p:spPr>
        <p:txBody>
          <a:bodyPr wrap="square">
            <a:spAutoFit/>
          </a:bodyPr>
          <a:lstStyle/>
          <a:p>
            <a:pPr algn="ctr" rtl="1"/>
            <a:r>
              <a:rPr lang="ar-SA" sz="3600" dirty="0">
                <a:latin typeface="ManzoorNaskh" panose="02000500000000000000" pitchFamily="2" charset="-78"/>
                <a:ea typeface="ManzoorNaskh" panose="02000500000000000000" pitchFamily="2" charset="-78"/>
                <a:cs typeface="ManzoorNaskh" panose="02000500000000000000" pitchFamily="2" charset="-78"/>
              </a:rPr>
              <a:t>مَنْ قَامَ لَيْلَةَ الْقَدْرِ إِيمَانًا وَاحْتِسَابًا غُفِرَ لَهُ مَا تَقَدَّمَ مِنْ ذَنْبِهِ</a:t>
            </a:r>
          </a:p>
        </p:txBody>
      </p:sp>
      <p:sp>
        <p:nvSpPr>
          <p:cNvPr id="12" name="TextBox 11">
            <a:extLst>
              <a:ext uri="{FF2B5EF4-FFF2-40B4-BE49-F238E27FC236}">
                <a16:creationId xmlns:a16="http://schemas.microsoft.com/office/drawing/2014/main" id="{F23F8014-31EB-119B-00ED-149EFB124A4D}"/>
              </a:ext>
            </a:extLst>
          </p:cNvPr>
          <p:cNvSpPr txBox="1"/>
          <p:nvPr/>
        </p:nvSpPr>
        <p:spPr>
          <a:xfrm>
            <a:off x="487681" y="3142309"/>
            <a:ext cx="11216640" cy="2000548"/>
          </a:xfrm>
          <a:prstGeom prst="rect">
            <a:avLst/>
          </a:prstGeom>
          <a:solidFill>
            <a:schemeClr val="bg1">
              <a:lumMod val="85000"/>
            </a:schemeClr>
          </a:solidFill>
        </p:spPr>
        <p:txBody>
          <a:bodyPr wrap="square">
            <a:spAutoFit/>
          </a:bodyPr>
          <a:lstStyle/>
          <a:p>
            <a:pPr algn="ctr"/>
            <a:r>
              <a:rPr lang="fi-FI" sz="2800" i="1" dirty="0"/>
              <a:t>Man qaama laylat-al-qadari eemaanan wa ehtisaaban ghufira </a:t>
            </a:r>
            <a:br>
              <a:rPr lang="fi-FI" sz="2800" i="1" dirty="0"/>
            </a:br>
            <a:r>
              <a:rPr lang="fi-FI" sz="2800" i="1" dirty="0"/>
              <a:t>lahu maa taqaddama min thanbihi</a:t>
            </a:r>
          </a:p>
          <a:p>
            <a:pPr algn="ctr"/>
            <a:r>
              <a:rPr lang="en-GB" sz="2000" b="1" i="1" dirty="0"/>
              <a:t>(</a:t>
            </a:r>
            <a:r>
              <a:rPr lang="it-IT" sz="2000" b="1" i="1" dirty="0"/>
              <a:t>Sahih Al Bukhari, Hadith 2014</a:t>
            </a:r>
            <a:r>
              <a:rPr lang="en-GB" sz="2000" b="1" i="1" dirty="0"/>
              <a:t>)</a:t>
            </a:r>
          </a:p>
          <a:p>
            <a:pPr algn="ctr"/>
            <a:endParaRPr lang="en-GB" sz="2400" i="1" dirty="0"/>
          </a:p>
          <a:p>
            <a:pPr algn="ctr"/>
            <a:r>
              <a:rPr lang="en-GB" sz="2400" b="1" dirty="0"/>
              <a:t>Translation:</a:t>
            </a:r>
          </a:p>
        </p:txBody>
      </p:sp>
      <p:sp>
        <p:nvSpPr>
          <p:cNvPr id="14" name="TextBox 13">
            <a:extLst>
              <a:ext uri="{FF2B5EF4-FFF2-40B4-BE49-F238E27FC236}">
                <a16:creationId xmlns:a16="http://schemas.microsoft.com/office/drawing/2014/main" id="{90C796C2-7E54-A719-45E5-93EB08570BE5}"/>
              </a:ext>
            </a:extLst>
          </p:cNvPr>
          <p:cNvSpPr txBox="1"/>
          <p:nvPr/>
        </p:nvSpPr>
        <p:spPr>
          <a:xfrm>
            <a:off x="1122635" y="5142857"/>
            <a:ext cx="9946729" cy="1143070"/>
          </a:xfrm>
          <a:prstGeom prst="rect">
            <a:avLst/>
          </a:prstGeom>
          <a:noFill/>
        </p:spPr>
        <p:txBody>
          <a:bodyPr wrap="square">
            <a:spAutoFit/>
          </a:bodyPr>
          <a:lstStyle/>
          <a:p>
            <a:pPr algn="ctr" fontAlgn="base">
              <a:lnSpc>
                <a:spcPct val="150000"/>
              </a:lnSpc>
            </a:pPr>
            <a:r>
              <a:rPr lang="en-GB" sz="2400" dirty="0"/>
              <a:t>“Whoever prayed at night in the month of Ramadan out of sincere faith and hoping for a reward from Allah, then all his previous sins will be forgiven.”</a:t>
            </a:r>
            <a:endParaRPr lang="en-GB" sz="2400" b="0" i="0" u="none" strike="noStrike" dirty="0">
              <a:effectLst/>
            </a:endParaRPr>
          </a:p>
        </p:txBody>
      </p:sp>
    </p:spTree>
    <p:extLst>
      <p:ext uri="{BB962C8B-B14F-4D97-AF65-F5344CB8AC3E}">
        <p14:creationId xmlns:p14="http://schemas.microsoft.com/office/powerpoint/2010/main" val="2032383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D1610"/>
        </a:solidFill>
        <a:effectLst/>
      </p:bgPr>
    </p:bg>
    <p:spTree>
      <p:nvGrpSpPr>
        <p:cNvPr id="1" name="">
          <a:extLst>
            <a:ext uri="{FF2B5EF4-FFF2-40B4-BE49-F238E27FC236}">
              <a16:creationId xmlns:a16="http://schemas.microsoft.com/office/drawing/2014/main" id="{3ABD5B45-A528-B032-89AF-D023E04A858D}"/>
            </a:ext>
          </a:extLst>
        </p:cNvPr>
        <p:cNvGrpSpPr/>
        <p:nvPr/>
      </p:nvGrpSpPr>
      <p:grpSpPr>
        <a:xfrm>
          <a:off x="0" y="0"/>
          <a:ext cx="0" cy="0"/>
          <a:chOff x="0" y="0"/>
          <a:chExt cx="0" cy="0"/>
        </a:xfrm>
      </p:grpSpPr>
      <p:pic>
        <p:nvPicPr>
          <p:cNvPr id="2" name="Picture 4" descr="8 Books to Crack Open While Society Closes Down Because of Coronavirus |  Teen Vogue">
            <a:extLst>
              <a:ext uri="{FF2B5EF4-FFF2-40B4-BE49-F238E27FC236}">
                <a16:creationId xmlns:a16="http://schemas.microsoft.com/office/drawing/2014/main" id="{E7D84320-512A-3F94-71EC-1D7EE3153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764057A-639F-FF37-9971-F2C53E49B0AB}"/>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EB4A98F0-3339-A9EB-F768-796AC3BF29E0}"/>
              </a:ext>
            </a:extLst>
          </p:cNvPr>
          <p:cNvSpPr txBox="1"/>
          <p:nvPr/>
        </p:nvSpPr>
        <p:spPr>
          <a:xfrm>
            <a:off x="-270473" y="1403009"/>
            <a:ext cx="5099910" cy="2862322"/>
          </a:xfrm>
          <a:prstGeom prst="rect">
            <a:avLst/>
          </a:prstGeom>
          <a:noFill/>
        </p:spPr>
        <p:txBody>
          <a:bodyPr wrap="square">
            <a:spAutoFit/>
          </a:bodyPr>
          <a:lstStyle/>
          <a:p>
            <a:pPr algn="ctr"/>
            <a:r>
              <a:rPr lang="en-US" sz="6000" b="1" dirty="0">
                <a:solidFill>
                  <a:schemeClr val="bg1"/>
                </a:solidFill>
                <a:latin typeface="Garamond" panose="02020404030301010803" pitchFamily="18" charset="0"/>
                <a:cs typeface="Apple Chancery" panose="03020702040506060504" pitchFamily="66" charset="-79"/>
              </a:rPr>
              <a:t>THOUGHT </a:t>
            </a:r>
          </a:p>
          <a:p>
            <a:pPr algn="ctr"/>
            <a:r>
              <a:rPr lang="en-US" sz="6000" b="1" dirty="0">
                <a:solidFill>
                  <a:schemeClr val="bg1"/>
                </a:solidFill>
                <a:latin typeface="Garamond" panose="02020404030301010803" pitchFamily="18" charset="0"/>
                <a:cs typeface="Apple Chancery" panose="03020702040506060504" pitchFamily="66" charset="-79"/>
              </a:rPr>
              <a:t>OF THE WEEK</a:t>
            </a:r>
          </a:p>
        </p:txBody>
      </p:sp>
      <p:cxnSp>
        <p:nvCxnSpPr>
          <p:cNvPr id="40" name="Straight Connector 39">
            <a:extLst>
              <a:ext uri="{FF2B5EF4-FFF2-40B4-BE49-F238E27FC236}">
                <a16:creationId xmlns:a16="http://schemas.microsoft.com/office/drawing/2014/main" id="{DC4CC640-561B-CFB0-877B-9D6D2604B8B7}"/>
              </a:ext>
            </a:extLst>
          </p:cNvPr>
          <p:cNvCxnSpPr/>
          <p:nvPr/>
        </p:nvCxnSpPr>
        <p:spPr>
          <a:xfrm>
            <a:off x="1257926" y="239544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F63446-7010-8683-52D4-106EE1EC3ABE}"/>
              </a:ext>
            </a:extLst>
          </p:cNvPr>
          <p:cNvSpPr txBox="1"/>
          <p:nvPr/>
        </p:nvSpPr>
        <p:spPr>
          <a:xfrm>
            <a:off x="98309" y="4146940"/>
            <a:ext cx="4581792" cy="2185214"/>
          </a:xfrm>
          <a:prstGeom prst="rect">
            <a:avLst/>
          </a:prstGeom>
          <a:noFill/>
        </p:spPr>
        <p:txBody>
          <a:bodyPr wrap="square">
            <a:spAutoFit/>
          </a:bodyPr>
          <a:lstStyle/>
          <a:p>
            <a:pPr algn="l"/>
            <a:r>
              <a:rPr lang="en-US" sz="2800" b="1" u="sng" dirty="0">
                <a:solidFill>
                  <a:schemeClr val="bg1"/>
                </a:solidFill>
                <a:effectLst/>
                <a:latin typeface="Garamond" panose="02020404030301010803" pitchFamily="18" charset="0"/>
              </a:rPr>
              <a:t>TOPIC:</a:t>
            </a:r>
          </a:p>
          <a:p>
            <a:pPr algn="l"/>
            <a:endParaRPr lang="en-US" sz="2800" b="1" u="sng" dirty="0">
              <a:solidFill>
                <a:schemeClr val="bg1"/>
              </a:solidFill>
              <a:effectLst/>
              <a:latin typeface="Garamond" panose="02020404030301010803" pitchFamily="18" charset="0"/>
            </a:endParaRPr>
          </a:p>
          <a:p>
            <a:pPr algn="ctr"/>
            <a:r>
              <a:rPr lang="en-US" sz="4000" b="1" u="none" strike="noStrike" dirty="0">
                <a:solidFill>
                  <a:schemeClr val="bg1"/>
                </a:solidFill>
                <a:latin typeface="Garamond" panose="02020404030301010803" pitchFamily="18" charset="0"/>
                <a:cs typeface="Jameel Noori Nastaleeq" panose="02000503000000000004" pitchFamily="2" charset="-78"/>
              </a:rPr>
              <a:t>“3 Ashra’s of Ramadan!”</a:t>
            </a:r>
            <a:endParaRPr lang="en-US" sz="2800" dirty="0">
              <a:solidFill>
                <a:schemeClr val="bg1"/>
              </a:solidFill>
              <a:latin typeface="Garamond Premr Pro" panose="02020402060506020403" pitchFamily="18" charset="0"/>
              <a:cs typeface="Jameel Noori Nastaleeq" panose="02000503000000000004" pitchFamily="2" charset="-78"/>
            </a:endParaRPr>
          </a:p>
        </p:txBody>
      </p:sp>
      <p:pic>
        <p:nvPicPr>
          <p:cNvPr id="7" name="Graphic 6" descr="Chat with solid fill">
            <a:extLst>
              <a:ext uri="{FF2B5EF4-FFF2-40B4-BE49-F238E27FC236}">
                <a16:creationId xmlns:a16="http://schemas.microsoft.com/office/drawing/2014/main" id="{DC6C4C09-A610-9392-CD78-029CFA907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6321" y="10711"/>
            <a:ext cx="1550314" cy="1550314"/>
          </a:xfrm>
          <a:prstGeom prst="rect">
            <a:avLst/>
          </a:prstGeom>
        </p:spPr>
      </p:pic>
      <p:pic>
        <p:nvPicPr>
          <p:cNvPr id="4" name="Graphic 3" descr="Badge 3 with solid fill">
            <a:extLst>
              <a:ext uri="{FF2B5EF4-FFF2-40B4-BE49-F238E27FC236}">
                <a16:creationId xmlns:a16="http://schemas.microsoft.com/office/drawing/2014/main" id="{72B823CE-F583-037E-EC2A-069E01713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39" y="-53655"/>
            <a:ext cx="1207008" cy="1207008"/>
          </a:xfrm>
          <a:prstGeom prst="rect">
            <a:avLst/>
          </a:prstGeom>
        </p:spPr>
      </p:pic>
    </p:spTree>
    <p:extLst>
      <p:ext uri="{BB962C8B-B14F-4D97-AF65-F5344CB8AC3E}">
        <p14:creationId xmlns:p14="http://schemas.microsoft.com/office/powerpoint/2010/main" val="2371312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7024914"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AMYA UK (@UKMuslimYouth) / Posts / X"/>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4029" y="0"/>
            <a:ext cx="5349895" cy="6858000"/>
          </a:xfrm>
          <a:prstGeom prst="rect">
            <a:avLst/>
          </a:prstGeom>
          <a:noFill/>
          <a:ln>
            <a:noFill/>
          </a:ln>
        </p:spPr>
      </p:pic>
      <p:sp>
        <p:nvSpPr>
          <p:cNvPr id="7" name="Rectangle 6"/>
          <p:cNvSpPr/>
          <p:nvPr/>
        </p:nvSpPr>
        <p:spPr>
          <a:xfrm>
            <a:off x="1185627" y="443077"/>
            <a:ext cx="4512775" cy="584775"/>
          </a:xfrm>
          <a:prstGeom prst="rect">
            <a:avLst/>
          </a:prstGeom>
        </p:spPr>
        <p:txBody>
          <a:bodyPr wrap="none">
            <a:spAutoFit/>
          </a:bodyPr>
          <a:lstStyle/>
          <a:p>
            <a:pPr algn="ctr"/>
            <a:r>
              <a:rPr lang="en-GB" sz="3200" b="1" dirty="0">
                <a:solidFill>
                  <a:schemeClr val="bg1"/>
                </a:solidFill>
                <a:latin typeface="Montserrat Medium" pitchFamily="2" charset="77"/>
              </a:rPr>
              <a:t>WHAT IS AN ASHRA?</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394478" y="1123950"/>
            <a:ext cx="4095074" cy="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304799" y="1424995"/>
            <a:ext cx="6579229" cy="4431983"/>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GB" sz="2200" dirty="0">
                <a:solidFill>
                  <a:schemeClr val="bg1"/>
                </a:solidFill>
              </a:rPr>
              <a:t>Ashra is the Arabic word for </a:t>
            </a:r>
            <a:r>
              <a:rPr lang="en-GB" sz="2200" b="1" dirty="0">
                <a:solidFill>
                  <a:schemeClr val="bg1"/>
                </a:solidFill>
              </a:rPr>
              <a:t>the number 10.</a:t>
            </a:r>
            <a:r>
              <a:rPr lang="en-GB" sz="2200" dirty="0">
                <a:solidFill>
                  <a:schemeClr val="bg1"/>
                </a:solidFill>
              </a:rPr>
              <a:t> </a:t>
            </a:r>
          </a:p>
          <a:p>
            <a:pPr>
              <a:spcAft>
                <a:spcPts val="1200"/>
              </a:spcAft>
            </a:pPr>
            <a:endParaRPr lang="en-GB" sz="2200" dirty="0">
              <a:solidFill>
                <a:schemeClr val="bg1"/>
              </a:solidFill>
            </a:endParaRPr>
          </a:p>
          <a:p>
            <a:pPr marL="342900" indent="-342900">
              <a:spcAft>
                <a:spcPts val="1200"/>
              </a:spcAft>
              <a:buFont typeface="Arial" panose="020B0604020202020204" pitchFamily="34" charset="0"/>
              <a:buChar char="•"/>
            </a:pPr>
            <a:r>
              <a:rPr lang="en-GB" sz="2200" dirty="0">
                <a:solidFill>
                  <a:schemeClr val="bg1"/>
                </a:solidFill>
              </a:rPr>
              <a:t>This means that the blessed month of </a:t>
            </a:r>
            <a:r>
              <a:rPr lang="en-GB" sz="2200" b="1" dirty="0">
                <a:solidFill>
                  <a:schemeClr val="bg1"/>
                </a:solidFill>
              </a:rPr>
              <a:t>Ramadan is split into 3 sections, </a:t>
            </a:r>
            <a:r>
              <a:rPr lang="en-GB" sz="2200" dirty="0">
                <a:solidFill>
                  <a:schemeClr val="bg1"/>
                </a:solidFill>
              </a:rPr>
              <a:t>each of which last 10 days. </a:t>
            </a:r>
          </a:p>
          <a:p>
            <a:pPr marL="342900" indent="-342900">
              <a:spcAft>
                <a:spcPts val="1200"/>
              </a:spcAft>
              <a:buFont typeface="Arial" panose="020B0604020202020204" pitchFamily="34" charset="0"/>
              <a:buChar char="•"/>
            </a:pPr>
            <a:endParaRPr lang="en-GB" sz="2200" dirty="0">
              <a:solidFill>
                <a:schemeClr val="bg1"/>
              </a:solidFill>
            </a:endParaRPr>
          </a:p>
          <a:p>
            <a:pPr marL="342900" indent="-342900">
              <a:spcAft>
                <a:spcPts val="1200"/>
              </a:spcAft>
              <a:buFont typeface="Arial" panose="020B0604020202020204" pitchFamily="34" charset="0"/>
              <a:buChar char="•"/>
            </a:pPr>
            <a:r>
              <a:rPr lang="en-GB" sz="2200" dirty="0">
                <a:solidFill>
                  <a:schemeClr val="bg1"/>
                </a:solidFill>
              </a:rPr>
              <a:t>Each of the </a:t>
            </a:r>
            <a:r>
              <a:rPr lang="en-GB" sz="2200" b="1" dirty="0">
                <a:solidFill>
                  <a:schemeClr val="bg1"/>
                </a:solidFill>
              </a:rPr>
              <a:t>3 </a:t>
            </a:r>
            <a:r>
              <a:rPr lang="en-GB" sz="2200" b="1" dirty="0" err="1">
                <a:solidFill>
                  <a:schemeClr val="bg1"/>
                </a:solidFill>
              </a:rPr>
              <a:t>Ashras</a:t>
            </a:r>
            <a:r>
              <a:rPr lang="en-GB" sz="2200" b="1" dirty="0">
                <a:solidFill>
                  <a:schemeClr val="bg1"/>
                </a:solidFill>
              </a:rPr>
              <a:t> have something special</a:t>
            </a:r>
            <a:r>
              <a:rPr lang="en-GB" sz="2200" dirty="0">
                <a:solidFill>
                  <a:schemeClr val="bg1"/>
                </a:solidFill>
              </a:rPr>
              <a:t> that we should focus on in those ten days </a:t>
            </a:r>
            <a:r>
              <a:rPr lang="en-GB" sz="2200" dirty="0" err="1">
                <a:solidFill>
                  <a:schemeClr val="bg1"/>
                </a:solidFill>
              </a:rPr>
              <a:t>i.e</a:t>
            </a:r>
            <a:r>
              <a:rPr lang="en-GB" sz="2200" dirty="0">
                <a:solidFill>
                  <a:schemeClr val="bg1"/>
                </a:solidFill>
              </a:rPr>
              <a:t> </a:t>
            </a:r>
            <a:r>
              <a:rPr lang="en-GB" sz="2200" b="1" dirty="0">
                <a:solidFill>
                  <a:schemeClr val="bg1"/>
                </a:solidFill>
              </a:rPr>
              <a:t>Mercy, Forgiveness and Salvation</a:t>
            </a:r>
            <a:r>
              <a:rPr lang="en-GB" sz="2200" dirty="0">
                <a:solidFill>
                  <a:schemeClr val="bg1"/>
                </a:solidFill>
              </a:rPr>
              <a:t> from Hell but this does not mean that after a set of ten days have passed by, we should stop focusing on them and move onto the next one.</a:t>
            </a:r>
          </a:p>
        </p:txBody>
      </p:sp>
    </p:spTree>
    <p:extLst>
      <p:ext uri="{BB962C8B-B14F-4D97-AF65-F5344CB8AC3E}">
        <p14:creationId xmlns:p14="http://schemas.microsoft.com/office/powerpoint/2010/main" val="946504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2BA07-6DE0-825C-DD07-B0F09053B48D}"/>
            </a:ext>
          </a:extLst>
        </p:cNvPr>
        <p:cNvGrpSpPr/>
        <p:nvPr/>
      </p:nvGrpSpPr>
      <p:grpSpPr>
        <a:xfrm>
          <a:off x="0" y="0"/>
          <a:ext cx="0" cy="0"/>
          <a:chOff x="0" y="0"/>
          <a:chExt cx="0" cy="0"/>
        </a:xfrm>
      </p:grpSpPr>
      <p:sp>
        <p:nvSpPr>
          <p:cNvPr id="15" name="Rounded Rectangle 14"/>
          <p:cNvSpPr/>
          <p:nvPr/>
        </p:nvSpPr>
        <p:spPr>
          <a:xfrm>
            <a:off x="752929" y="1184473"/>
            <a:ext cx="10686143" cy="3213358"/>
          </a:xfrm>
          <a:prstGeom prst="roundRect">
            <a:avLst/>
          </a:prstGeom>
          <a:solidFill>
            <a:srgbClr val="DAEAE9"/>
          </a:solidFill>
          <a:ln>
            <a:noFill/>
          </a:ln>
          <a:effectLst>
            <a:outerShdw blurRad="393700" dist="381000" dir="3240000" algn="t" rotWithShape="0">
              <a:srgbClr val="2B4B4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14" name="Rectangle 13"/>
          <p:cNvSpPr/>
          <p:nvPr/>
        </p:nvSpPr>
        <p:spPr>
          <a:xfrm>
            <a:off x="3026229" y="261259"/>
            <a:ext cx="6139542" cy="812800"/>
          </a:xfrm>
          <a:custGeom>
            <a:avLst/>
            <a:gdLst>
              <a:gd name="connsiteX0" fmla="*/ 0 w 6168571"/>
              <a:gd name="connsiteY0" fmla="*/ 0 h 856343"/>
              <a:gd name="connsiteX1" fmla="*/ 6168571 w 6168571"/>
              <a:gd name="connsiteY1" fmla="*/ 0 h 856343"/>
              <a:gd name="connsiteX2" fmla="*/ 6168571 w 6168571"/>
              <a:gd name="connsiteY2" fmla="*/ 856343 h 856343"/>
              <a:gd name="connsiteX3" fmla="*/ 0 w 6168571"/>
              <a:gd name="connsiteY3" fmla="*/ 856343 h 856343"/>
              <a:gd name="connsiteX4" fmla="*/ 0 w 6168571"/>
              <a:gd name="connsiteY4" fmla="*/ 0 h 856343"/>
              <a:gd name="connsiteX0" fmla="*/ 87086 w 6168571"/>
              <a:gd name="connsiteY0" fmla="*/ 72571 h 856343"/>
              <a:gd name="connsiteX1" fmla="*/ 6168571 w 6168571"/>
              <a:gd name="connsiteY1" fmla="*/ 0 h 856343"/>
              <a:gd name="connsiteX2" fmla="*/ 6168571 w 6168571"/>
              <a:gd name="connsiteY2" fmla="*/ 856343 h 856343"/>
              <a:gd name="connsiteX3" fmla="*/ 0 w 6168571"/>
              <a:gd name="connsiteY3" fmla="*/ 856343 h 856343"/>
              <a:gd name="connsiteX4" fmla="*/ 87086 w 6168571"/>
              <a:gd name="connsiteY4" fmla="*/ 72571 h 856343"/>
              <a:gd name="connsiteX0" fmla="*/ 87086 w 6168571"/>
              <a:gd name="connsiteY0" fmla="*/ 72571 h 856343"/>
              <a:gd name="connsiteX1" fmla="*/ 6168571 w 6168571"/>
              <a:gd name="connsiteY1" fmla="*/ 0 h 856343"/>
              <a:gd name="connsiteX2" fmla="*/ 6008913 w 6168571"/>
              <a:gd name="connsiteY2" fmla="*/ 841828 h 856343"/>
              <a:gd name="connsiteX3" fmla="*/ 0 w 6168571"/>
              <a:gd name="connsiteY3" fmla="*/ 856343 h 856343"/>
              <a:gd name="connsiteX4" fmla="*/ 87086 w 6168571"/>
              <a:gd name="connsiteY4" fmla="*/ 72571 h 856343"/>
              <a:gd name="connsiteX0" fmla="*/ 87086 w 6226628"/>
              <a:gd name="connsiteY0" fmla="*/ 0 h 783772"/>
              <a:gd name="connsiteX1" fmla="*/ 6226628 w 6226628"/>
              <a:gd name="connsiteY1" fmla="*/ 29029 h 783772"/>
              <a:gd name="connsiteX2" fmla="*/ 6008913 w 6226628"/>
              <a:gd name="connsiteY2" fmla="*/ 769257 h 783772"/>
              <a:gd name="connsiteX3" fmla="*/ 0 w 6226628"/>
              <a:gd name="connsiteY3" fmla="*/ 783772 h 783772"/>
              <a:gd name="connsiteX4" fmla="*/ 87086 w 6226628"/>
              <a:gd name="connsiteY4" fmla="*/ 0 h 783772"/>
              <a:gd name="connsiteX0" fmla="*/ 87086 w 6008913"/>
              <a:gd name="connsiteY0" fmla="*/ 29028 h 812800"/>
              <a:gd name="connsiteX1" fmla="*/ 5921828 w 6008913"/>
              <a:gd name="connsiteY1" fmla="*/ 0 h 812800"/>
              <a:gd name="connsiteX2" fmla="*/ 6008913 w 6008913"/>
              <a:gd name="connsiteY2" fmla="*/ 798285 h 812800"/>
              <a:gd name="connsiteX3" fmla="*/ 0 w 6008913"/>
              <a:gd name="connsiteY3" fmla="*/ 812800 h 812800"/>
              <a:gd name="connsiteX4" fmla="*/ 87086 w 6008913"/>
              <a:gd name="connsiteY4" fmla="*/ 29028 h 812800"/>
              <a:gd name="connsiteX0" fmla="*/ 87086 w 6139542"/>
              <a:gd name="connsiteY0" fmla="*/ 29028 h 812800"/>
              <a:gd name="connsiteX1" fmla="*/ 5921828 w 6139542"/>
              <a:gd name="connsiteY1" fmla="*/ 0 h 812800"/>
              <a:gd name="connsiteX2" fmla="*/ 6139542 w 6139542"/>
              <a:gd name="connsiteY2" fmla="*/ 740228 h 812800"/>
              <a:gd name="connsiteX3" fmla="*/ 0 w 6139542"/>
              <a:gd name="connsiteY3" fmla="*/ 812800 h 812800"/>
              <a:gd name="connsiteX4" fmla="*/ 87086 w 6139542"/>
              <a:gd name="connsiteY4" fmla="*/ 29028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9542" h="812800">
                <a:moveTo>
                  <a:pt x="87086" y="29028"/>
                </a:moveTo>
                <a:lnTo>
                  <a:pt x="5921828" y="0"/>
                </a:lnTo>
                <a:lnTo>
                  <a:pt x="6139542" y="740228"/>
                </a:lnTo>
                <a:lnTo>
                  <a:pt x="0" y="812800"/>
                </a:lnTo>
                <a:lnTo>
                  <a:pt x="87086" y="29028"/>
                </a:lnTo>
                <a:close/>
              </a:path>
            </a:pathLst>
          </a:custGeom>
          <a:solidFill>
            <a:srgbClr val="DAEAE9"/>
          </a:solidFill>
          <a:effectLst>
            <a:outerShdw blurRad="393700" dist="381000" dir="3240000" algn="t" rotWithShape="0">
              <a:srgbClr val="2B4B4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E0488B0-919F-2364-A346-E59A3BDB3653}"/>
              </a:ext>
            </a:extLst>
          </p:cNvPr>
          <p:cNvSpPr txBox="1"/>
          <p:nvPr/>
        </p:nvSpPr>
        <p:spPr>
          <a:xfrm>
            <a:off x="951603" y="1269315"/>
            <a:ext cx="10288795" cy="3139321"/>
          </a:xfrm>
          <a:prstGeom prst="rect">
            <a:avLst/>
          </a:prstGeom>
          <a:noFill/>
        </p:spPr>
        <p:txBody>
          <a:bodyPr wrap="square">
            <a:spAutoFit/>
          </a:bodyPr>
          <a:lstStyle/>
          <a:p>
            <a:pPr marL="342900" lvl="0" indent="-342900" algn="just">
              <a:buFont typeface="Arial" panose="020B0604020202020204" pitchFamily="34" charset="0"/>
              <a:buChar char="•"/>
            </a:pPr>
            <a:r>
              <a:rPr lang="en-GB" sz="2200" dirty="0">
                <a:latin typeface="Garamond" panose="02020404030301010803" pitchFamily="18" charset="0"/>
              </a:rPr>
              <a:t>In the first ten days of Ramadan, our aim as </a:t>
            </a:r>
            <a:r>
              <a:rPr lang="en-GB" sz="2200" dirty="0" err="1">
                <a:latin typeface="Garamond" panose="02020404030301010803" pitchFamily="18" charset="0"/>
              </a:rPr>
              <a:t>Ahmadi</a:t>
            </a:r>
            <a:r>
              <a:rPr lang="en-GB" sz="2200" dirty="0">
                <a:latin typeface="Garamond" panose="02020404030301010803" pitchFamily="18" charset="0"/>
              </a:rPr>
              <a:t> Muslims is to try and attain the Mercy of Allah the Almighty. </a:t>
            </a:r>
          </a:p>
          <a:p>
            <a:pPr marL="342900" lvl="0" indent="-342900" algn="just">
              <a:buFont typeface="Arial" panose="020B0604020202020204" pitchFamily="34" charset="0"/>
              <a:buChar char="•"/>
            </a:pPr>
            <a:r>
              <a:rPr lang="en-GB" sz="2200" dirty="0">
                <a:latin typeface="Garamond" panose="02020404030301010803" pitchFamily="18" charset="0"/>
              </a:rPr>
              <a:t>The Arabic word for “Mercy” is</a:t>
            </a:r>
            <a:r>
              <a:rPr lang="ur-PK" sz="2200" dirty="0">
                <a:latin typeface="Garamond" panose="02020404030301010803" pitchFamily="18" charset="0"/>
                <a:cs typeface="noorehuda" panose="02000500000000020004" pitchFamily="2" charset="-78"/>
              </a:rPr>
              <a:t>رحم</a:t>
            </a:r>
            <a:r>
              <a:rPr lang="ur-PK" sz="2200" dirty="0">
                <a:latin typeface="Garamond" panose="02020404030301010803" pitchFamily="18" charset="0"/>
                <a:cs typeface="ManzoorNaskh" panose="02000500000000000000" pitchFamily="2" charset="-78"/>
              </a:rPr>
              <a:t> </a:t>
            </a:r>
            <a:r>
              <a:rPr lang="en-US" sz="2200" dirty="0">
                <a:latin typeface="Garamond" panose="02020404030301010803" pitchFamily="18" charset="0"/>
              </a:rPr>
              <a:t> </a:t>
            </a:r>
            <a:r>
              <a:rPr lang="en-GB" sz="2200" dirty="0">
                <a:latin typeface="Garamond" panose="02020404030301010803" pitchFamily="18" charset="0"/>
              </a:rPr>
              <a:t>and one of the attributes of Allah the Almighty is </a:t>
            </a:r>
            <a:r>
              <a:rPr lang="ur-PK" sz="2200" dirty="0">
                <a:latin typeface="Garamond" panose="02020404030301010803" pitchFamily="18" charset="0"/>
                <a:cs typeface="noorehuda" panose="02000500000000020004" pitchFamily="2" charset="-78"/>
              </a:rPr>
              <a:t>الرحیم</a:t>
            </a:r>
            <a:r>
              <a:rPr lang="ur-PK" sz="2200" dirty="0">
                <a:latin typeface="Garamond" panose="02020404030301010803" pitchFamily="18" charset="0"/>
                <a:cs typeface="ManzoorNaskh" panose="02000500000000000000" pitchFamily="2" charset="-78"/>
              </a:rPr>
              <a:t> </a:t>
            </a:r>
            <a:r>
              <a:rPr lang="en-US" sz="2200" dirty="0">
                <a:latin typeface="Garamond" panose="02020404030301010803" pitchFamily="18" charset="0"/>
              </a:rPr>
              <a:t> </a:t>
            </a:r>
            <a:r>
              <a:rPr lang="en-GB" sz="2200" dirty="0">
                <a:latin typeface="Garamond" panose="02020404030301010803" pitchFamily="18" charset="0"/>
              </a:rPr>
              <a:t>meaning “The Most Merciful” which appears a total of 425 times in the Holy </a:t>
            </a:r>
            <a:r>
              <a:rPr lang="en-GB" sz="2200" dirty="0" err="1">
                <a:latin typeface="Garamond" panose="02020404030301010803" pitchFamily="18" charset="0"/>
              </a:rPr>
              <a:t>Qu’ran</a:t>
            </a:r>
            <a:r>
              <a:rPr lang="en-GB" sz="2200" dirty="0">
                <a:latin typeface="Garamond" panose="02020404030301010803" pitchFamily="18" charset="0"/>
              </a:rPr>
              <a:t>. </a:t>
            </a:r>
          </a:p>
          <a:p>
            <a:pPr marL="342900" lvl="0" indent="-342900" algn="just">
              <a:buFont typeface="Arial" panose="020B0604020202020204" pitchFamily="34" charset="0"/>
              <a:buChar char="•"/>
            </a:pPr>
            <a:r>
              <a:rPr lang="en-GB" sz="2200" dirty="0">
                <a:latin typeface="Garamond" panose="02020404030301010803" pitchFamily="18" charset="0"/>
              </a:rPr>
              <a:t>Therefore, we should make an effort to continuously pray by using this Attribute of Allah.</a:t>
            </a:r>
          </a:p>
          <a:p>
            <a:pPr marL="342900" lvl="0" indent="-342900" algn="just">
              <a:buFont typeface="Arial" panose="020B0604020202020204" pitchFamily="34" charset="0"/>
              <a:buChar char="•"/>
            </a:pPr>
            <a:r>
              <a:rPr lang="en-GB" sz="2200" dirty="0">
                <a:latin typeface="Garamond" panose="02020404030301010803" pitchFamily="18" charset="0"/>
              </a:rPr>
              <a:t>Each </a:t>
            </a:r>
            <a:r>
              <a:rPr lang="en-GB" sz="2200" dirty="0" err="1">
                <a:latin typeface="Garamond" panose="02020404030301010803" pitchFamily="18" charset="0"/>
              </a:rPr>
              <a:t>Ashra</a:t>
            </a:r>
            <a:r>
              <a:rPr lang="en-GB" sz="2200" dirty="0">
                <a:latin typeface="Garamond" panose="02020404030301010803" pitchFamily="18" charset="0"/>
              </a:rPr>
              <a:t> has its own specific prayers which we are urged to recite as frequently as possible and the prayer for the First </a:t>
            </a:r>
            <a:r>
              <a:rPr lang="en-GB" sz="2200" dirty="0" err="1">
                <a:latin typeface="Garamond" panose="02020404030301010803" pitchFamily="18" charset="0"/>
              </a:rPr>
              <a:t>Ashra</a:t>
            </a:r>
            <a:r>
              <a:rPr lang="en-GB" sz="2200" dirty="0">
                <a:latin typeface="Garamond" panose="02020404030301010803" pitchFamily="18" charset="0"/>
              </a:rPr>
              <a:t> is as follows:</a:t>
            </a:r>
          </a:p>
        </p:txBody>
      </p:sp>
      <p:sp>
        <p:nvSpPr>
          <p:cNvPr id="4" name="Rectangle 3"/>
          <p:cNvSpPr/>
          <p:nvPr/>
        </p:nvSpPr>
        <p:spPr>
          <a:xfrm>
            <a:off x="3481343" y="341478"/>
            <a:ext cx="5229317" cy="584775"/>
          </a:xfrm>
          <a:prstGeom prst="rect">
            <a:avLst/>
          </a:prstGeom>
        </p:spPr>
        <p:txBody>
          <a:bodyPr wrap="none">
            <a:spAutoFit/>
          </a:bodyPr>
          <a:lstStyle/>
          <a:p>
            <a:pPr algn="ctr"/>
            <a:r>
              <a:rPr lang="en-GB" sz="3200" b="1" dirty="0">
                <a:latin typeface="Montserrat Medium" pitchFamily="2" charset="77"/>
              </a:rPr>
              <a:t>FIRST ASHRA OF MERCY</a:t>
            </a:r>
          </a:p>
        </p:txBody>
      </p:sp>
      <p:sp>
        <p:nvSpPr>
          <p:cNvPr id="16" name="Rectangle 15"/>
          <p:cNvSpPr/>
          <p:nvPr/>
        </p:nvSpPr>
        <p:spPr>
          <a:xfrm>
            <a:off x="2804874" y="4785596"/>
            <a:ext cx="6582251" cy="646331"/>
          </a:xfrm>
          <a:prstGeom prst="rect">
            <a:avLst/>
          </a:prstGeom>
        </p:spPr>
        <p:txBody>
          <a:bodyPr wrap="none">
            <a:spAutoFit/>
          </a:bodyPr>
          <a:lstStyle/>
          <a:p>
            <a:pPr algn="ctr"/>
            <a:r>
              <a:rPr lang="ar-SA" sz="3600" dirty="0">
                <a:latin typeface="ManzoorNaskh" panose="02000500000000000000" pitchFamily="2" charset="-78"/>
                <a:ea typeface="ManzoorNaskh" panose="02000500000000000000" pitchFamily="2" charset="-78"/>
                <a:cs typeface="ManzoorNaskh" panose="02000500000000000000" pitchFamily="2" charset="-78"/>
              </a:rPr>
              <a:t>وَقُلۡ رَّبِّ اغۡفِرۡ وَارۡحَمۡ وَاَنۡتَ خَیۡرُ الرّٰحِمِیۡنَ</a:t>
            </a:r>
            <a:endParaRPr lang="en-GB" sz="3600" dirty="0">
              <a:latin typeface="ManzoorNaskh" panose="02000500000000000000" pitchFamily="2" charset="-78"/>
              <a:ea typeface="ManzoorNaskh" panose="02000500000000000000" pitchFamily="2" charset="-78"/>
              <a:cs typeface="ManzoorNaskh" panose="02000500000000000000" pitchFamily="2" charset="-78"/>
            </a:endParaRPr>
          </a:p>
        </p:txBody>
      </p:sp>
      <p:sp>
        <p:nvSpPr>
          <p:cNvPr id="17" name="TextBox 16">
            <a:extLst>
              <a:ext uri="{FF2B5EF4-FFF2-40B4-BE49-F238E27FC236}">
                <a16:creationId xmlns:a16="http://schemas.microsoft.com/office/drawing/2014/main" id="{A874832B-0325-093A-4932-5E581E9F7C38}"/>
              </a:ext>
            </a:extLst>
          </p:cNvPr>
          <p:cNvSpPr txBox="1"/>
          <p:nvPr/>
        </p:nvSpPr>
        <p:spPr>
          <a:xfrm>
            <a:off x="3233060" y="5431927"/>
            <a:ext cx="5725880" cy="1138773"/>
          </a:xfrm>
          <a:prstGeom prst="rect">
            <a:avLst/>
          </a:prstGeom>
          <a:noFill/>
        </p:spPr>
        <p:txBody>
          <a:bodyPr wrap="square">
            <a:spAutoFit/>
          </a:bodyPr>
          <a:lstStyle/>
          <a:p>
            <a:pPr algn="just"/>
            <a:r>
              <a:rPr lang="en-GB" sz="2400" i="1" dirty="0">
                <a:latin typeface="Garamond" panose="02020404030301010803" pitchFamily="18" charset="0"/>
              </a:rPr>
              <a:t>“And say, ‘My Lord, forgive and have mercy, and Thou art the Best of those who show mercy.’”</a:t>
            </a:r>
          </a:p>
          <a:p>
            <a:pPr algn="just"/>
            <a:r>
              <a:rPr lang="en-GB" i="1" dirty="0">
                <a:latin typeface="Garamond" panose="02020404030301010803" pitchFamily="18" charset="0"/>
              </a:rPr>
              <a:t>(The Holy Quran, Surah Al </a:t>
            </a:r>
            <a:r>
              <a:rPr lang="en-GB" i="1" dirty="0" err="1">
                <a:latin typeface="Garamond" panose="02020404030301010803" pitchFamily="18" charset="0"/>
              </a:rPr>
              <a:t>Mu’minoon</a:t>
            </a:r>
            <a:r>
              <a:rPr lang="en-GB" i="1" dirty="0">
                <a:latin typeface="Garamond" panose="02020404030301010803" pitchFamily="18" charset="0"/>
              </a:rPr>
              <a:t>, 23:119)</a:t>
            </a:r>
          </a:p>
        </p:txBody>
      </p:sp>
      <p:pic>
        <p:nvPicPr>
          <p:cNvPr id="18" name="Picture 17" descr="You don't owe people 'toxic forgiveness' | The Independent"/>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17815">
            <a:off x="9477037" y="4285696"/>
            <a:ext cx="2046097" cy="1533706"/>
          </a:xfrm>
          <a:prstGeom prst="roundRect">
            <a:avLst/>
          </a:prstGeom>
          <a:noFill/>
          <a:ln>
            <a:noFill/>
          </a:ln>
        </p:spPr>
      </p:pic>
    </p:spTree>
    <p:extLst>
      <p:ext uri="{BB962C8B-B14F-4D97-AF65-F5344CB8AC3E}">
        <p14:creationId xmlns:p14="http://schemas.microsoft.com/office/powerpoint/2010/main" val="1036565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2BA07-6DE0-825C-DD07-B0F09053B48D}"/>
            </a:ext>
          </a:extLst>
        </p:cNvPr>
        <p:cNvGrpSpPr/>
        <p:nvPr/>
      </p:nvGrpSpPr>
      <p:grpSpPr>
        <a:xfrm>
          <a:off x="0" y="0"/>
          <a:ext cx="0" cy="0"/>
          <a:chOff x="0" y="0"/>
          <a:chExt cx="0" cy="0"/>
        </a:xfrm>
      </p:grpSpPr>
      <p:sp>
        <p:nvSpPr>
          <p:cNvPr id="15" name="Rounded Rectangle 14"/>
          <p:cNvSpPr/>
          <p:nvPr/>
        </p:nvSpPr>
        <p:spPr>
          <a:xfrm>
            <a:off x="752929" y="1242528"/>
            <a:ext cx="10686143" cy="3561701"/>
          </a:xfrm>
          <a:prstGeom prst="roundRect">
            <a:avLst/>
          </a:prstGeom>
          <a:solidFill>
            <a:schemeClr val="accent3">
              <a:lumMod val="90000"/>
            </a:schemeClr>
          </a:solidFill>
          <a:ln>
            <a:noFill/>
          </a:ln>
          <a:effectLst>
            <a:outerShdw blurRad="393700" dist="381000" dir="3240000" algn="t" rotWithShape="0">
              <a:schemeClr val="accent3">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14" name="Rectangle 13"/>
          <p:cNvSpPr/>
          <p:nvPr/>
        </p:nvSpPr>
        <p:spPr>
          <a:xfrm>
            <a:off x="3026229" y="319315"/>
            <a:ext cx="6139542" cy="812800"/>
          </a:xfrm>
          <a:custGeom>
            <a:avLst/>
            <a:gdLst>
              <a:gd name="connsiteX0" fmla="*/ 0 w 6168571"/>
              <a:gd name="connsiteY0" fmla="*/ 0 h 856343"/>
              <a:gd name="connsiteX1" fmla="*/ 6168571 w 6168571"/>
              <a:gd name="connsiteY1" fmla="*/ 0 h 856343"/>
              <a:gd name="connsiteX2" fmla="*/ 6168571 w 6168571"/>
              <a:gd name="connsiteY2" fmla="*/ 856343 h 856343"/>
              <a:gd name="connsiteX3" fmla="*/ 0 w 6168571"/>
              <a:gd name="connsiteY3" fmla="*/ 856343 h 856343"/>
              <a:gd name="connsiteX4" fmla="*/ 0 w 6168571"/>
              <a:gd name="connsiteY4" fmla="*/ 0 h 856343"/>
              <a:gd name="connsiteX0" fmla="*/ 87086 w 6168571"/>
              <a:gd name="connsiteY0" fmla="*/ 72571 h 856343"/>
              <a:gd name="connsiteX1" fmla="*/ 6168571 w 6168571"/>
              <a:gd name="connsiteY1" fmla="*/ 0 h 856343"/>
              <a:gd name="connsiteX2" fmla="*/ 6168571 w 6168571"/>
              <a:gd name="connsiteY2" fmla="*/ 856343 h 856343"/>
              <a:gd name="connsiteX3" fmla="*/ 0 w 6168571"/>
              <a:gd name="connsiteY3" fmla="*/ 856343 h 856343"/>
              <a:gd name="connsiteX4" fmla="*/ 87086 w 6168571"/>
              <a:gd name="connsiteY4" fmla="*/ 72571 h 856343"/>
              <a:gd name="connsiteX0" fmla="*/ 87086 w 6168571"/>
              <a:gd name="connsiteY0" fmla="*/ 72571 h 856343"/>
              <a:gd name="connsiteX1" fmla="*/ 6168571 w 6168571"/>
              <a:gd name="connsiteY1" fmla="*/ 0 h 856343"/>
              <a:gd name="connsiteX2" fmla="*/ 6008913 w 6168571"/>
              <a:gd name="connsiteY2" fmla="*/ 841828 h 856343"/>
              <a:gd name="connsiteX3" fmla="*/ 0 w 6168571"/>
              <a:gd name="connsiteY3" fmla="*/ 856343 h 856343"/>
              <a:gd name="connsiteX4" fmla="*/ 87086 w 6168571"/>
              <a:gd name="connsiteY4" fmla="*/ 72571 h 856343"/>
              <a:gd name="connsiteX0" fmla="*/ 87086 w 6226628"/>
              <a:gd name="connsiteY0" fmla="*/ 0 h 783772"/>
              <a:gd name="connsiteX1" fmla="*/ 6226628 w 6226628"/>
              <a:gd name="connsiteY1" fmla="*/ 29029 h 783772"/>
              <a:gd name="connsiteX2" fmla="*/ 6008913 w 6226628"/>
              <a:gd name="connsiteY2" fmla="*/ 769257 h 783772"/>
              <a:gd name="connsiteX3" fmla="*/ 0 w 6226628"/>
              <a:gd name="connsiteY3" fmla="*/ 783772 h 783772"/>
              <a:gd name="connsiteX4" fmla="*/ 87086 w 6226628"/>
              <a:gd name="connsiteY4" fmla="*/ 0 h 783772"/>
              <a:gd name="connsiteX0" fmla="*/ 87086 w 6008913"/>
              <a:gd name="connsiteY0" fmla="*/ 29028 h 812800"/>
              <a:gd name="connsiteX1" fmla="*/ 5921828 w 6008913"/>
              <a:gd name="connsiteY1" fmla="*/ 0 h 812800"/>
              <a:gd name="connsiteX2" fmla="*/ 6008913 w 6008913"/>
              <a:gd name="connsiteY2" fmla="*/ 798285 h 812800"/>
              <a:gd name="connsiteX3" fmla="*/ 0 w 6008913"/>
              <a:gd name="connsiteY3" fmla="*/ 812800 h 812800"/>
              <a:gd name="connsiteX4" fmla="*/ 87086 w 6008913"/>
              <a:gd name="connsiteY4" fmla="*/ 29028 h 812800"/>
              <a:gd name="connsiteX0" fmla="*/ 87086 w 6139542"/>
              <a:gd name="connsiteY0" fmla="*/ 29028 h 812800"/>
              <a:gd name="connsiteX1" fmla="*/ 5921828 w 6139542"/>
              <a:gd name="connsiteY1" fmla="*/ 0 h 812800"/>
              <a:gd name="connsiteX2" fmla="*/ 6139542 w 6139542"/>
              <a:gd name="connsiteY2" fmla="*/ 740228 h 812800"/>
              <a:gd name="connsiteX3" fmla="*/ 0 w 6139542"/>
              <a:gd name="connsiteY3" fmla="*/ 812800 h 812800"/>
              <a:gd name="connsiteX4" fmla="*/ 87086 w 6139542"/>
              <a:gd name="connsiteY4" fmla="*/ 29028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9542" h="812800">
                <a:moveTo>
                  <a:pt x="87086" y="29028"/>
                </a:moveTo>
                <a:lnTo>
                  <a:pt x="5921828" y="0"/>
                </a:lnTo>
                <a:lnTo>
                  <a:pt x="6139542" y="740228"/>
                </a:lnTo>
                <a:lnTo>
                  <a:pt x="0" y="812800"/>
                </a:lnTo>
                <a:lnTo>
                  <a:pt x="87086" y="29028"/>
                </a:lnTo>
                <a:close/>
              </a:path>
            </a:pathLst>
          </a:custGeom>
          <a:solidFill>
            <a:srgbClr val="DAEAE9"/>
          </a:solidFill>
          <a:effectLst>
            <a:outerShdw blurRad="393700" dist="381000" dir="3240000" algn="t" rotWithShape="0">
              <a:srgbClr val="2B4B4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E0488B0-919F-2364-A346-E59A3BDB3653}"/>
              </a:ext>
            </a:extLst>
          </p:cNvPr>
          <p:cNvSpPr txBox="1"/>
          <p:nvPr/>
        </p:nvSpPr>
        <p:spPr>
          <a:xfrm>
            <a:off x="951603" y="1468537"/>
            <a:ext cx="10288795" cy="3139321"/>
          </a:xfrm>
          <a:prstGeom prst="rect">
            <a:avLst/>
          </a:prstGeom>
          <a:noFill/>
        </p:spPr>
        <p:txBody>
          <a:bodyPr wrap="square">
            <a:spAutoFit/>
          </a:bodyPr>
          <a:lstStyle/>
          <a:p>
            <a:pPr marL="342900" lvl="0" indent="-342900" algn="just">
              <a:buFont typeface="Arial" panose="020B0604020202020204" pitchFamily="34" charset="0"/>
              <a:buChar char="•"/>
            </a:pPr>
            <a:r>
              <a:rPr lang="en-GB" sz="2200" dirty="0">
                <a:latin typeface="Garamond" panose="02020404030301010803" pitchFamily="18" charset="0"/>
              </a:rPr>
              <a:t>In the middle ten days of Ramadan, we should make an effort to seek Allah’s forgiveness for any sins that we may have committed from the previous Ramadan till now. </a:t>
            </a:r>
          </a:p>
          <a:p>
            <a:pPr marL="342900" lvl="0" indent="-342900" algn="just">
              <a:buFont typeface="Arial" panose="020B0604020202020204" pitchFamily="34" charset="0"/>
              <a:buChar char="•"/>
            </a:pPr>
            <a:r>
              <a:rPr lang="en-GB" sz="2200" dirty="0">
                <a:latin typeface="Garamond" panose="02020404030301010803" pitchFamily="18" charset="0"/>
              </a:rPr>
              <a:t>We prostrate to Allah the Almighty because we may have taken part in things that have led us to the wrong path and now we seek his help and guidance to forgive us so that we may tread back onto the right path. </a:t>
            </a:r>
          </a:p>
          <a:p>
            <a:pPr marL="342900" lvl="0" indent="-342900" algn="just">
              <a:buFont typeface="Arial" panose="020B0604020202020204" pitchFamily="34" charset="0"/>
              <a:buChar char="•"/>
            </a:pPr>
            <a:r>
              <a:rPr lang="en-GB" sz="2200" dirty="0">
                <a:latin typeface="Garamond" panose="02020404030301010803" pitchFamily="18" charset="0"/>
              </a:rPr>
              <a:t>Mistakes happen with anyone but the most important thing is that we learn from them and seek forgiveness from them so that we do not commit the same mistakes in the future.     </a:t>
            </a:r>
          </a:p>
          <a:p>
            <a:pPr marL="342900" lvl="0" indent="-342900" algn="just">
              <a:buFont typeface="Arial" panose="020B0604020202020204" pitchFamily="34" charset="0"/>
              <a:buChar char="•"/>
            </a:pPr>
            <a:r>
              <a:rPr lang="en-GB" sz="2200" dirty="0">
                <a:latin typeface="Garamond" panose="02020404030301010803" pitchFamily="18" charset="0"/>
              </a:rPr>
              <a:t>The specific prayer for the second set of ten days is as follows:</a:t>
            </a:r>
          </a:p>
        </p:txBody>
      </p:sp>
      <p:sp>
        <p:nvSpPr>
          <p:cNvPr id="4" name="Rectangle 3"/>
          <p:cNvSpPr/>
          <p:nvPr/>
        </p:nvSpPr>
        <p:spPr>
          <a:xfrm>
            <a:off x="3157535" y="399534"/>
            <a:ext cx="5876930" cy="584775"/>
          </a:xfrm>
          <a:prstGeom prst="rect">
            <a:avLst/>
          </a:prstGeom>
        </p:spPr>
        <p:txBody>
          <a:bodyPr wrap="none">
            <a:spAutoFit/>
          </a:bodyPr>
          <a:lstStyle/>
          <a:p>
            <a:pPr algn="ctr"/>
            <a:r>
              <a:rPr lang="en-GB" sz="3200" b="1" dirty="0">
                <a:latin typeface="Montserrat Medium" pitchFamily="2" charset="77"/>
              </a:rPr>
              <a:t>SECOND ASHRA OF MERCY</a:t>
            </a:r>
          </a:p>
        </p:txBody>
      </p:sp>
      <p:sp>
        <p:nvSpPr>
          <p:cNvPr id="16" name="Rectangle 15"/>
          <p:cNvSpPr/>
          <p:nvPr/>
        </p:nvSpPr>
        <p:spPr>
          <a:xfrm>
            <a:off x="3157535" y="5221018"/>
            <a:ext cx="6388287" cy="646331"/>
          </a:xfrm>
          <a:prstGeom prst="rect">
            <a:avLst/>
          </a:prstGeom>
        </p:spPr>
        <p:txBody>
          <a:bodyPr wrap="none">
            <a:spAutoFit/>
          </a:bodyPr>
          <a:lstStyle/>
          <a:p>
            <a:r>
              <a:rPr lang="ar-SA" sz="3600" dirty="0">
                <a:latin typeface="ManzoorNaskh" panose="02000500000000000000" pitchFamily="2" charset="-78"/>
                <a:ea typeface="ManzoorNaskh" panose="02000500000000000000" pitchFamily="2" charset="-78"/>
                <a:cs typeface="ManzoorNaskh" panose="02000500000000000000" pitchFamily="2" charset="-78"/>
              </a:rPr>
              <a:t>أ</a:t>
            </a:r>
            <a:r>
              <a:rPr lang="ur-PK" sz="3600" dirty="0">
                <a:latin typeface="ManzoorNaskh" panose="02000500000000000000" pitchFamily="2" charset="-78"/>
                <a:ea typeface="ManzoorNaskh" panose="02000500000000000000" pitchFamily="2" charset="-78"/>
                <a:cs typeface="ManzoorNaskh" panose="02000500000000000000" pitchFamily="2" charset="-78"/>
              </a:rPr>
              <a:t>َ</a:t>
            </a:r>
            <a:r>
              <a:rPr lang="ar-SA" sz="3600" dirty="0">
                <a:latin typeface="ManzoorNaskh" panose="02000500000000000000" pitchFamily="2" charset="-78"/>
                <a:ea typeface="ManzoorNaskh" panose="02000500000000000000" pitchFamily="2" charset="-78"/>
                <a:cs typeface="ManzoorNaskh" panose="02000500000000000000" pitchFamily="2" charset="-78"/>
              </a:rPr>
              <a:t>سْتَغْفِرُ ٱللَّهَ رَبِّي مِنْ كُلِّ ذَنْبٍ وَأَتُوبُ إِلَيْهِ</a:t>
            </a:r>
            <a:endParaRPr lang="en-GB" sz="3600" dirty="0">
              <a:latin typeface="ManzoorNaskh" panose="02000500000000000000" pitchFamily="2" charset="-78"/>
              <a:ea typeface="ManzoorNaskh" panose="02000500000000000000" pitchFamily="2" charset="-78"/>
              <a:cs typeface="ManzoorNaskh" panose="02000500000000000000" pitchFamily="2" charset="-78"/>
            </a:endParaRPr>
          </a:p>
        </p:txBody>
      </p:sp>
      <p:sp>
        <p:nvSpPr>
          <p:cNvPr id="17" name="TextBox 16">
            <a:extLst>
              <a:ext uri="{FF2B5EF4-FFF2-40B4-BE49-F238E27FC236}">
                <a16:creationId xmlns:a16="http://schemas.microsoft.com/office/drawing/2014/main" id="{A874832B-0325-093A-4932-5E581E9F7C38}"/>
              </a:ext>
            </a:extLst>
          </p:cNvPr>
          <p:cNvSpPr txBox="1"/>
          <p:nvPr/>
        </p:nvSpPr>
        <p:spPr>
          <a:xfrm>
            <a:off x="3233060" y="5867349"/>
            <a:ext cx="5725880" cy="830997"/>
          </a:xfrm>
          <a:prstGeom prst="rect">
            <a:avLst/>
          </a:prstGeom>
          <a:noFill/>
        </p:spPr>
        <p:txBody>
          <a:bodyPr wrap="square">
            <a:spAutoFit/>
          </a:bodyPr>
          <a:lstStyle/>
          <a:p>
            <a:pPr algn="just"/>
            <a:r>
              <a:rPr lang="en-GB" sz="2400" i="1" dirty="0">
                <a:latin typeface="Garamond" panose="02020404030301010803" pitchFamily="18" charset="0"/>
              </a:rPr>
              <a:t>“I seek forgiveness from Allah, my Lord, for all my sins, and turn towards Him.”</a:t>
            </a:r>
          </a:p>
        </p:txBody>
      </p:sp>
      <p:pic>
        <p:nvPicPr>
          <p:cNvPr id="18" name="Picture 17" descr="You don't owe people 'toxic forgiveness' | The Independent"/>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17815">
            <a:off x="9477037" y="4343752"/>
            <a:ext cx="2046097" cy="1533706"/>
          </a:xfrm>
          <a:prstGeom prst="roundRect">
            <a:avLst/>
          </a:prstGeom>
          <a:noFill/>
          <a:ln>
            <a:noFill/>
          </a:ln>
        </p:spPr>
      </p:pic>
    </p:spTree>
    <p:extLst>
      <p:ext uri="{BB962C8B-B14F-4D97-AF65-F5344CB8AC3E}">
        <p14:creationId xmlns:p14="http://schemas.microsoft.com/office/powerpoint/2010/main" val="1432099118"/>
      </p:ext>
    </p:extLst>
  </p:cSld>
  <p:clrMapOvr>
    <a:masterClrMapping/>
  </p:clrMapOvr>
</p:sld>
</file>

<file path=ppt/theme/theme1.xml><?xml version="1.0" encoding="utf-8"?>
<a:theme xmlns:a="http://schemas.openxmlformats.org/drawingml/2006/main" name="Custom">
  <a:themeElements>
    <a:clrScheme name="MS Weddings 2">
      <a:dk1>
        <a:srgbClr val="000000"/>
      </a:dk1>
      <a:lt1>
        <a:srgbClr val="FFFFFF"/>
      </a:lt1>
      <a:dk2>
        <a:srgbClr val="000000"/>
      </a:dk2>
      <a:lt2>
        <a:srgbClr val="FFFFFF"/>
      </a:lt2>
      <a:accent1>
        <a:srgbClr val="EFCCCF"/>
      </a:accent1>
      <a:accent2>
        <a:srgbClr val="F9E6A7"/>
      </a:accent2>
      <a:accent3>
        <a:srgbClr val="B5D5F0"/>
      </a:accent3>
      <a:accent4>
        <a:srgbClr val="E7EDC4"/>
      </a:accent4>
      <a:accent5>
        <a:srgbClr val="98DBD7"/>
      </a:accent5>
      <a:accent6>
        <a:srgbClr val="E1CCE1"/>
      </a:accent6>
      <a:hlink>
        <a:srgbClr val="EFCCCF"/>
      </a:hlink>
      <a:folHlink>
        <a:srgbClr val="EFCCC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mporary wedding photo album_win32_SL_V3" id="{707175F2-40EA-4258-B002-8542D62BF0E9}" vid="{66055B40-B220-4725-A016-020708E491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 xsi:nil="true"/>
    <Background xmlns="71af3243-3dd4-4a8d-8c0d-dd76da1f02a5" xsi:nil="tru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9BF552-EA34-4C6E-A44C-41812AE980D3}">
  <ds:schemaRefs>
    <ds:schemaRef ds:uri="http://schemas.openxmlformats.org/package/2006/metadata/core-properties"/>
    <ds:schemaRef ds:uri="http://purl.org/dc/dcmitype/"/>
    <ds:schemaRef ds:uri="http://schemas.microsoft.com/sharepoint/v3"/>
    <ds:schemaRef ds:uri="71af3243-3dd4-4a8d-8c0d-dd76da1f02a5"/>
    <ds:schemaRef ds:uri="http://schemas.microsoft.com/office/infopath/2007/PartnerControls"/>
    <ds:schemaRef ds:uri="http://schemas.microsoft.com/office/2006/documentManagement/types"/>
    <ds:schemaRef ds:uri="http://purl.org/dc/terms/"/>
    <ds:schemaRef ds:uri="230e9df3-be65-4c73-a93b-d1236ebd677e"/>
    <ds:schemaRef ds:uri="16c05727-aa75-4e4a-9b5f-8a80a1165891"/>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555F9029-ABC1-40ED-9A4B-17AFB728AED4}">
  <ds:schemaRefs>
    <ds:schemaRef ds:uri="http://schemas.microsoft.com/sharepoint/v3/contenttype/forms"/>
  </ds:schemaRefs>
</ds:datastoreItem>
</file>

<file path=customXml/itemProps3.xml><?xml version="1.0" encoding="utf-8"?>
<ds:datastoreItem xmlns:ds="http://schemas.openxmlformats.org/officeDocument/2006/customXml" ds:itemID="{FF6B2E0D-224B-4D4F-B563-E0B773EE6D4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361</TotalTime>
  <Words>1568</Words>
  <Application>Microsoft Office PowerPoint</Application>
  <PresentationFormat>Widescreen</PresentationFormat>
  <Paragraphs>263</Paragraphs>
  <Slides>24</Slides>
  <Notes>21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24</vt:i4>
      </vt:variant>
    </vt:vector>
  </HeadingPairs>
  <TitlesOfParts>
    <vt:vector size="41" baseType="lpstr">
      <vt:lpstr>Apple Chancery</vt:lpstr>
      <vt:lpstr>Aptos</vt:lpstr>
      <vt:lpstr>Arial</vt:lpstr>
      <vt:lpstr>Avenir Book</vt:lpstr>
      <vt:lpstr>Calibri</vt:lpstr>
      <vt:lpstr>Calisto MT</vt:lpstr>
      <vt:lpstr>Christmas Stories</vt:lpstr>
      <vt:lpstr>Garamond</vt:lpstr>
      <vt:lpstr>Garamond Premr Pro</vt:lpstr>
      <vt:lpstr>ManzoorNaskh</vt:lpstr>
      <vt:lpstr>Montserrat Medium</vt:lpstr>
      <vt:lpstr>noorehuda</vt:lpstr>
      <vt:lpstr>Sagona Book</vt:lpstr>
      <vt:lpstr>Segoe UI</vt:lpstr>
      <vt:lpstr>System Font Regular</vt:lpstr>
      <vt:lpstr>Wingdings</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Mabroor Ahmad</dc:creator>
  <cp:lastModifiedBy>Mabroor Farrkh</cp:lastModifiedBy>
  <cp:revision>39</cp:revision>
  <dcterms:created xsi:type="dcterms:W3CDTF">2023-12-07T18:40:21Z</dcterms:created>
  <dcterms:modified xsi:type="dcterms:W3CDTF">2026-03-05T12:21:33Z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