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79" r:id="rId5"/>
    <p:sldId id="312" r:id="rId6"/>
    <p:sldId id="311" r:id="rId7"/>
    <p:sldId id="280" r:id="rId8"/>
    <p:sldId id="350" r:id="rId9"/>
    <p:sldId id="281" r:id="rId10"/>
    <p:sldId id="321" r:id="rId11"/>
    <p:sldId id="329" r:id="rId12"/>
    <p:sldId id="352" r:id="rId13"/>
    <p:sldId id="353" r:id="rId14"/>
    <p:sldId id="358" r:id="rId15"/>
    <p:sldId id="354" r:id="rId16"/>
    <p:sldId id="359" r:id="rId17"/>
    <p:sldId id="360" r:id="rId18"/>
    <p:sldId id="361" r:id="rId19"/>
    <p:sldId id="362" r:id="rId20"/>
    <p:sldId id="363" r:id="rId21"/>
    <p:sldId id="356" r:id="rId22"/>
    <p:sldId id="283" r:id="rId23"/>
    <p:sldId id="282" r:id="rId24"/>
    <p:sldId id="369" r:id="rId25"/>
    <p:sldId id="305" r:id="rId26"/>
    <p:sldId id="348" r:id="rId27"/>
    <p:sldId id="366" r:id="rId28"/>
    <p:sldId id="368" r:id="rId29"/>
    <p:sldId id="323" r:id="rId30"/>
    <p:sldId id="315" r:id="rId31"/>
    <p:sldId id="34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0B0"/>
    <a:srgbClr val="CCD594"/>
    <a:srgbClr val="F6EEE3"/>
    <a:srgbClr val="F6D29E"/>
    <a:srgbClr val="00C813"/>
    <a:srgbClr val="005C09"/>
    <a:srgbClr val="006C0A"/>
    <a:srgbClr val="ACD05C"/>
    <a:srgbClr val="356282"/>
    <a:srgbClr val="053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84242" autoAdjust="0"/>
  </p:normalViewPr>
  <p:slideViewPr>
    <p:cSldViewPr snapToGrid="0">
      <p:cViewPr varScale="1">
        <p:scale>
          <a:sx n="90" d="100"/>
          <a:sy n="90" d="100"/>
        </p:scale>
        <p:origin x="1119" y="82"/>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3/21/2026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3/21/2026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59950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272751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380478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7B4E-F142-120D-2A7B-93031339D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CA9C9-2325-4565-FA7C-99A393C31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96A19-DA1E-4718-367D-7CAD532DB1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4705DB-D031-87E4-5131-5ABE5EC7B473}"/>
              </a:ext>
            </a:extLst>
          </p:cNvPr>
          <p:cNvSpPr>
            <a:spLocks noGrp="1"/>
          </p:cNvSpPr>
          <p:nvPr>
            <p:ph type="sldNum" sz="quarter" idx="5"/>
          </p:nvPr>
        </p:nvSpPr>
        <p:spPr/>
        <p:txBody>
          <a:bodyPr/>
          <a:lstStyle/>
          <a:p>
            <a:fld id="{12513E26-82E6-4B7D-A776-6470B7826FD7}" type="slidenum">
              <a:rPr lang="en-US" smtClean="0"/>
              <a:t>21</a:t>
            </a:fld>
            <a:endParaRPr lang="en-US"/>
          </a:p>
        </p:txBody>
      </p:sp>
    </p:spTree>
    <p:extLst>
      <p:ext uri="{BB962C8B-B14F-4D97-AF65-F5344CB8AC3E}">
        <p14:creationId xmlns:p14="http://schemas.microsoft.com/office/powerpoint/2010/main" val="3108590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22</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23</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24</a:t>
            </a:fld>
            <a:endParaRPr lang="en-US"/>
          </a:p>
        </p:txBody>
      </p:sp>
    </p:spTree>
    <p:extLst>
      <p:ext uri="{BB962C8B-B14F-4D97-AF65-F5344CB8AC3E}">
        <p14:creationId xmlns:p14="http://schemas.microsoft.com/office/powerpoint/2010/main" val="4243012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25</a:t>
            </a:fld>
            <a:endParaRPr lang="en-US"/>
          </a:p>
        </p:txBody>
      </p:sp>
    </p:spTree>
    <p:extLst>
      <p:ext uri="{BB962C8B-B14F-4D97-AF65-F5344CB8AC3E}">
        <p14:creationId xmlns:p14="http://schemas.microsoft.com/office/powerpoint/2010/main" val="177418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26</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27</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28</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310670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93536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346051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178738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3/21/2026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3/21/2026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3/21/2026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3/21/2026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3/21/2026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3/21/2026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3/21/2026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3/21/2026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8uEF8aznbiM?si=tgNxxSN4m4SwjcLb" TargetMode="External"/><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hyperlink" Target="https://youtu.be/YQlDyyQhNPs?si=v1xv3mD1Fgs31y1w"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0.jpeg"/><Relationship Id="rId5" Type="http://schemas.openxmlformats.org/officeDocument/2006/relationships/hyperlink" Target="https://www.youtube.com/watch?v=jJNZWtJUBic" TargetMode="External"/><Relationship Id="rId4" Type="http://schemas.openxmlformats.org/officeDocument/2006/relationships/hyperlink" Target="https://commons.wikimedia.org/wiki/File:Post-it-note-white-bg.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Garamond" panose="02020404030301010803" pitchFamily="18" charset="0"/>
              </a:rPr>
              <a:t>WEEKLY </a:t>
            </a:r>
          </a:p>
          <a:p>
            <a:pPr algn="ctr"/>
            <a:r>
              <a:rPr lang="en-US" sz="5400" b="1" dirty="0">
                <a:solidFill>
                  <a:srgbClr val="017282"/>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(March – Week 3)</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yond Good Intentions: Practicing Mindful Charity in Islam - Muslim  Charities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135" y="-1"/>
            <a:ext cx="6829977" cy="6829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6879772" cy="6858000"/>
          </a:xfrm>
          <a:prstGeom prst="rect">
            <a:avLst/>
          </a:prstGeom>
          <a:gradFill flip="none" rotWithShape="1">
            <a:gsLst>
              <a:gs pos="12000">
                <a:srgbClr val="053742"/>
              </a:gs>
              <a:gs pos="100000">
                <a:srgbClr val="356282"/>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253639" y="639385"/>
            <a:ext cx="4335468" cy="954107"/>
          </a:xfrm>
          <a:prstGeom prst="rect">
            <a:avLst/>
          </a:prstGeom>
        </p:spPr>
        <p:txBody>
          <a:bodyPr wrap="square">
            <a:spAutoFit/>
          </a:bodyPr>
          <a:lstStyle/>
          <a:p>
            <a:pPr algn="ctr"/>
            <a:r>
              <a:rPr lang="en-GB" sz="2800" b="1" dirty="0">
                <a:solidFill>
                  <a:schemeClr val="bg1"/>
                </a:solidFill>
                <a:latin typeface="Albertus Medium" panose="020E0602030304020304" pitchFamily="34" charset="0"/>
              </a:rPr>
              <a:t>WHAT IS FITRANA, FIDYA AND EID FUND? </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444938" y="1778417"/>
            <a:ext cx="37871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546372" y="2202660"/>
            <a:ext cx="5787026" cy="3862596"/>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000" b="1" dirty="0">
                <a:solidFill>
                  <a:schemeClr val="bg1"/>
                </a:solidFill>
                <a:latin typeface="Albertus MT Lt" pitchFamily="2" charset="0"/>
              </a:rPr>
              <a:t>FITRANA</a:t>
            </a:r>
            <a:r>
              <a:rPr lang="ur-PK" sz="2000" b="1" dirty="0">
                <a:solidFill>
                  <a:schemeClr val="bg1"/>
                </a:solidFill>
                <a:latin typeface="Albertus MT Lt" pitchFamily="2" charset="0"/>
              </a:rPr>
              <a:t> </a:t>
            </a:r>
            <a:r>
              <a:rPr lang="en-GB" sz="2000" dirty="0">
                <a:solidFill>
                  <a:schemeClr val="bg1"/>
                </a:solidFill>
                <a:latin typeface="Albertus MT Lt" pitchFamily="2" charset="0"/>
              </a:rPr>
              <a:t>- Another name for </a:t>
            </a:r>
            <a:r>
              <a:rPr lang="en-GB" sz="2000" dirty="0" err="1">
                <a:solidFill>
                  <a:schemeClr val="bg1"/>
                </a:solidFill>
                <a:latin typeface="Albertus MT Lt" pitchFamily="2" charset="0"/>
              </a:rPr>
              <a:t>Fitrana</a:t>
            </a:r>
            <a:r>
              <a:rPr lang="en-GB" sz="2000" dirty="0">
                <a:solidFill>
                  <a:schemeClr val="bg1"/>
                </a:solidFill>
                <a:latin typeface="Albertus MT Lt" pitchFamily="2" charset="0"/>
              </a:rPr>
              <a:t> is called </a:t>
            </a:r>
            <a:r>
              <a:rPr lang="en-GB" sz="2000" b="1" dirty="0">
                <a:solidFill>
                  <a:schemeClr val="bg1"/>
                </a:solidFill>
                <a:latin typeface="Albertus MT Lt" pitchFamily="2" charset="0"/>
              </a:rPr>
              <a:t>Sadaqat-</a:t>
            </a:r>
            <a:r>
              <a:rPr lang="en-GB" sz="2000" b="1" dirty="0" err="1">
                <a:solidFill>
                  <a:schemeClr val="bg1"/>
                </a:solidFill>
                <a:latin typeface="Albertus MT Lt" pitchFamily="2" charset="0"/>
              </a:rPr>
              <a:t>ul</a:t>
            </a:r>
            <a:r>
              <a:rPr lang="en-GB" sz="2000" b="1" dirty="0">
                <a:solidFill>
                  <a:schemeClr val="bg1"/>
                </a:solidFill>
                <a:latin typeface="Albertus MT Lt" pitchFamily="2" charset="0"/>
              </a:rPr>
              <a:t>-Fitr</a:t>
            </a:r>
            <a:r>
              <a:rPr lang="en-GB" sz="2000" dirty="0">
                <a:solidFill>
                  <a:schemeClr val="bg1"/>
                </a:solidFill>
                <a:latin typeface="Albertus MT Lt" pitchFamily="2" charset="0"/>
              </a:rPr>
              <a:t> which is </a:t>
            </a:r>
            <a:r>
              <a:rPr lang="en-GB" sz="2000" b="1" dirty="0">
                <a:solidFill>
                  <a:schemeClr val="bg1"/>
                </a:solidFill>
                <a:latin typeface="Albertus MT Lt" pitchFamily="2" charset="0"/>
              </a:rPr>
              <a:t>£5</a:t>
            </a:r>
            <a:r>
              <a:rPr lang="en-GB" sz="2000" dirty="0">
                <a:solidFill>
                  <a:schemeClr val="bg1"/>
                </a:solidFill>
                <a:latin typeface="Albertus MT Lt" pitchFamily="2" charset="0"/>
              </a:rPr>
              <a:t> and is obligatory for all members to pay regardless of whether they are young or old.</a:t>
            </a:r>
          </a:p>
          <a:p>
            <a:pPr marL="342900" indent="-342900">
              <a:buFont typeface="Arial" panose="020B0604020202020204" pitchFamily="34" charset="0"/>
              <a:buChar char="•"/>
            </a:pPr>
            <a:r>
              <a:rPr lang="en-GB" sz="2000" dirty="0">
                <a:solidFill>
                  <a:schemeClr val="bg1"/>
                </a:solidFill>
                <a:latin typeface="Albertus MT Lt" pitchFamily="2" charset="0"/>
              </a:rPr>
              <a:t>A Hadith regarding this states: </a:t>
            </a:r>
          </a:p>
          <a:p>
            <a:pPr marL="342900" indent="-342900" algn="ctr">
              <a:buFont typeface="Arial" panose="020B0604020202020204" pitchFamily="34" charset="0"/>
              <a:buChar char="•"/>
            </a:pPr>
            <a:endParaRPr lang="en-GB" sz="2000" dirty="0">
              <a:solidFill>
                <a:schemeClr val="bg1"/>
              </a:solidFill>
              <a:latin typeface="Albertus MT Lt" pitchFamily="2" charset="0"/>
            </a:endParaRPr>
          </a:p>
          <a:p>
            <a:pPr algn="ctr"/>
            <a:r>
              <a:rPr lang="en-GB" sz="2000" dirty="0">
                <a:solidFill>
                  <a:schemeClr val="bg1"/>
                </a:solidFill>
                <a:latin typeface="Albertus MT Lt" pitchFamily="2" charset="0"/>
              </a:rPr>
              <a:t>“</a:t>
            </a:r>
            <a:r>
              <a:rPr lang="en-GB" sz="2000" dirty="0" err="1">
                <a:solidFill>
                  <a:schemeClr val="bg1"/>
                </a:solidFill>
                <a:latin typeface="Albertus MT Lt" pitchFamily="2" charset="0"/>
              </a:rPr>
              <a:t>Hazrat</a:t>
            </a:r>
            <a:r>
              <a:rPr lang="en-GB" sz="2000" dirty="0">
                <a:solidFill>
                  <a:schemeClr val="bg1"/>
                </a:solidFill>
                <a:latin typeface="Albertus MT Lt" pitchFamily="2" charset="0"/>
              </a:rPr>
              <a:t> </a:t>
            </a:r>
            <a:r>
              <a:rPr lang="en-GB" sz="2000" dirty="0" err="1">
                <a:solidFill>
                  <a:schemeClr val="bg1"/>
                </a:solidFill>
                <a:latin typeface="Albertus MT Lt" pitchFamily="2" charset="0"/>
              </a:rPr>
              <a:t>Ibn</a:t>
            </a:r>
            <a:r>
              <a:rPr lang="en-GB" sz="2000" dirty="0">
                <a:solidFill>
                  <a:schemeClr val="bg1"/>
                </a:solidFill>
                <a:latin typeface="Albertus MT Lt" pitchFamily="2" charset="0"/>
              </a:rPr>
              <a:t> </a:t>
            </a:r>
            <a:r>
              <a:rPr lang="en-GB" sz="2000" dirty="0" err="1">
                <a:solidFill>
                  <a:schemeClr val="bg1"/>
                </a:solidFill>
                <a:latin typeface="Albertus MT Lt" pitchFamily="2" charset="0"/>
              </a:rPr>
              <a:t>Abbas</a:t>
            </a:r>
            <a:r>
              <a:rPr lang="en-GB" sz="2000" baseline="30000" dirty="0" err="1">
                <a:solidFill>
                  <a:schemeClr val="bg1"/>
                </a:solidFill>
                <a:latin typeface="Albertus MT Lt" pitchFamily="2" charset="0"/>
              </a:rPr>
              <a:t>ra</a:t>
            </a:r>
            <a:r>
              <a:rPr lang="en-GB" sz="2000" dirty="0">
                <a:solidFill>
                  <a:schemeClr val="bg1"/>
                </a:solidFill>
                <a:latin typeface="Albertus MT Lt" pitchFamily="2" charset="0"/>
              </a:rPr>
              <a:t> relates, </a:t>
            </a:r>
            <a:r>
              <a:rPr lang="en-GB" sz="2000" b="1" dirty="0">
                <a:solidFill>
                  <a:schemeClr val="bg1"/>
                </a:solidFill>
                <a:latin typeface="Albertus MT Lt" pitchFamily="2" charset="0"/>
              </a:rPr>
              <a:t>“The Holy </a:t>
            </a:r>
            <a:r>
              <a:rPr lang="en-GB" sz="2000" b="1" dirty="0" err="1">
                <a:solidFill>
                  <a:schemeClr val="bg1"/>
                </a:solidFill>
                <a:latin typeface="Albertus MT Lt" pitchFamily="2" charset="0"/>
              </a:rPr>
              <a:t>Prophet</a:t>
            </a:r>
            <a:r>
              <a:rPr lang="en-GB" sz="2000" b="1" baseline="30000" dirty="0" err="1">
                <a:solidFill>
                  <a:schemeClr val="bg1"/>
                </a:solidFill>
                <a:latin typeface="Albertus MT Lt" pitchFamily="2" charset="0"/>
              </a:rPr>
              <a:t>sa</a:t>
            </a:r>
            <a:r>
              <a:rPr lang="en-GB" sz="2000" b="1" dirty="0">
                <a:solidFill>
                  <a:schemeClr val="bg1"/>
                </a:solidFill>
                <a:latin typeface="Albertus MT Lt" pitchFamily="2" charset="0"/>
              </a:rPr>
              <a:t> deemed </a:t>
            </a:r>
            <a:r>
              <a:rPr lang="en-GB" sz="2000" b="1" dirty="0" err="1">
                <a:solidFill>
                  <a:schemeClr val="bg1"/>
                </a:solidFill>
                <a:latin typeface="Albertus MT Lt" pitchFamily="2" charset="0"/>
              </a:rPr>
              <a:t>Sadaqat-ul-Fitr</a:t>
            </a:r>
            <a:r>
              <a:rPr lang="en-GB" sz="2000" b="1" dirty="0">
                <a:solidFill>
                  <a:schemeClr val="bg1"/>
                </a:solidFill>
                <a:latin typeface="Albertus MT Lt" pitchFamily="2" charset="0"/>
              </a:rPr>
              <a:t> obligatory upon Muslims. It is a means of purifying the fasting person from idle talk and foul language and also to feed the poor.”</a:t>
            </a:r>
          </a:p>
          <a:p>
            <a:pPr algn="ctr">
              <a:spcAft>
                <a:spcPts val="3000"/>
              </a:spcAft>
            </a:pPr>
            <a:r>
              <a:rPr lang="en-GB" sz="2000" dirty="0">
                <a:solidFill>
                  <a:schemeClr val="bg1"/>
                </a:solidFill>
                <a:latin typeface="Albertus MT Lt" pitchFamily="2" charset="0"/>
              </a:rPr>
              <a:t>(</a:t>
            </a:r>
            <a:r>
              <a:rPr lang="en-GB" sz="2000" dirty="0" err="1">
                <a:solidFill>
                  <a:schemeClr val="bg1"/>
                </a:solidFill>
                <a:latin typeface="Albertus MT Lt" pitchFamily="2" charset="0"/>
              </a:rPr>
              <a:t>Sunan</a:t>
            </a:r>
            <a:r>
              <a:rPr lang="en-GB" sz="2000" dirty="0">
                <a:solidFill>
                  <a:schemeClr val="bg1"/>
                </a:solidFill>
                <a:latin typeface="Albertus MT Lt" pitchFamily="2" charset="0"/>
              </a:rPr>
              <a:t> Abu </a:t>
            </a:r>
            <a:r>
              <a:rPr lang="en-GB" sz="2000" dirty="0" err="1">
                <a:solidFill>
                  <a:schemeClr val="bg1"/>
                </a:solidFill>
                <a:latin typeface="Albertus MT Lt" pitchFamily="2" charset="0"/>
              </a:rPr>
              <a:t>Dawood</a:t>
            </a:r>
            <a:r>
              <a:rPr lang="en-GB" sz="2000" dirty="0">
                <a:solidFill>
                  <a:schemeClr val="bg1"/>
                </a:solidFill>
                <a:latin typeface="Albertus MT Lt" pitchFamily="2" charset="0"/>
              </a:rPr>
              <a:t>, </a:t>
            </a:r>
            <a:r>
              <a:rPr lang="en-GB" sz="2000" dirty="0" err="1">
                <a:solidFill>
                  <a:schemeClr val="bg1"/>
                </a:solidFill>
                <a:latin typeface="Albertus MT Lt" pitchFamily="2" charset="0"/>
              </a:rPr>
              <a:t>Kitab</a:t>
            </a:r>
            <a:r>
              <a:rPr lang="en-GB" sz="2000" dirty="0">
                <a:solidFill>
                  <a:schemeClr val="bg1"/>
                </a:solidFill>
                <a:latin typeface="Albertus MT Lt" pitchFamily="2" charset="0"/>
              </a:rPr>
              <a:t> </a:t>
            </a:r>
            <a:r>
              <a:rPr lang="en-GB" sz="2000" dirty="0" err="1">
                <a:solidFill>
                  <a:schemeClr val="bg1"/>
                </a:solidFill>
                <a:latin typeface="Albertus MT Lt" pitchFamily="2" charset="0"/>
              </a:rPr>
              <a:t>az</a:t>
            </a:r>
            <a:r>
              <a:rPr lang="en-GB" sz="2000" dirty="0">
                <a:solidFill>
                  <a:schemeClr val="bg1"/>
                </a:solidFill>
                <a:latin typeface="Albertus MT Lt" pitchFamily="2" charset="0"/>
              </a:rPr>
              <a:t>-Zakat)</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9237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yond Good Intentions: Practicing Mindful Charity in Islam - Muslim  Charities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135" y="-1"/>
            <a:ext cx="6829977" cy="6829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6879772" cy="6858000"/>
          </a:xfrm>
          <a:prstGeom prst="rect">
            <a:avLst/>
          </a:prstGeom>
          <a:gradFill flip="none" rotWithShape="1">
            <a:gsLst>
              <a:gs pos="12000">
                <a:srgbClr val="053742"/>
              </a:gs>
              <a:gs pos="100000">
                <a:srgbClr val="356282"/>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12" name="TextBox 11">
            <a:extLst>
              <a:ext uri="{FF2B5EF4-FFF2-40B4-BE49-F238E27FC236}">
                <a16:creationId xmlns:a16="http://schemas.microsoft.com/office/drawing/2014/main" id="{8E0488B0-919F-2364-A346-E59A3BDB3653}"/>
              </a:ext>
            </a:extLst>
          </p:cNvPr>
          <p:cNvSpPr txBox="1"/>
          <p:nvPr/>
        </p:nvSpPr>
        <p:spPr>
          <a:xfrm>
            <a:off x="532945" y="2082717"/>
            <a:ext cx="5787026" cy="3908762"/>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b="1" dirty="0">
                <a:solidFill>
                  <a:schemeClr val="bg1"/>
                </a:solidFill>
                <a:latin typeface="Albertus MT Lt" pitchFamily="2" charset="0"/>
              </a:rPr>
              <a:t>FIDYA</a:t>
            </a:r>
            <a:r>
              <a:rPr lang="ur-PK" sz="2200" b="1" dirty="0">
                <a:solidFill>
                  <a:schemeClr val="bg1"/>
                </a:solidFill>
                <a:latin typeface="Albertus MT Lt" pitchFamily="2" charset="0"/>
              </a:rPr>
              <a:t> </a:t>
            </a:r>
            <a:r>
              <a:rPr lang="en-GB" sz="2200" dirty="0">
                <a:solidFill>
                  <a:schemeClr val="bg1"/>
                </a:solidFill>
                <a:latin typeface="Albertus MT Lt" pitchFamily="2" charset="0"/>
              </a:rPr>
              <a:t>- This is paid by those members that were unable to keep fasts during the month. This could be due to illness or undertaking journey or old age. For any fast that is missed, a person needs to pay </a:t>
            </a:r>
            <a:r>
              <a:rPr lang="en-GB" sz="2200" b="1" dirty="0">
                <a:solidFill>
                  <a:schemeClr val="bg1"/>
                </a:solidFill>
                <a:latin typeface="Albertus MT Lt" pitchFamily="2" charset="0"/>
              </a:rPr>
              <a:t>£2 per day</a:t>
            </a:r>
            <a:r>
              <a:rPr lang="en-GB" sz="2200" dirty="0">
                <a:solidFill>
                  <a:schemeClr val="bg1"/>
                </a:solidFill>
                <a:latin typeface="Albertus MT Lt" pitchFamily="2" charset="0"/>
              </a:rPr>
              <a:t>.</a:t>
            </a:r>
          </a:p>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This amount is equivalent to the average cost of a meal, as calculated by the </a:t>
            </a:r>
            <a:r>
              <a:rPr lang="en-GB" sz="2200" dirty="0" err="1">
                <a:solidFill>
                  <a:schemeClr val="bg1"/>
                </a:solidFill>
                <a:latin typeface="Albertus MT Lt" pitchFamily="2" charset="0"/>
              </a:rPr>
              <a:t>Jama’at</a:t>
            </a:r>
            <a:endParaRPr lang="en-GB" sz="2200" dirty="0">
              <a:solidFill>
                <a:schemeClr val="bg1"/>
              </a:solidFill>
              <a:latin typeface="Albertus MT Lt" pitchFamily="2" charset="0"/>
            </a:endParaRPr>
          </a:p>
          <a:p>
            <a:pPr marL="342900" indent="-342900">
              <a:spcAft>
                <a:spcPts val="3000"/>
              </a:spcAft>
              <a:buFont typeface="Arial" panose="020B0604020202020204" pitchFamily="34" charset="0"/>
              <a:buChar char="•"/>
            </a:pPr>
            <a:r>
              <a:rPr lang="en-GB" sz="2200" b="1" dirty="0">
                <a:solidFill>
                  <a:schemeClr val="bg1"/>
                </a:solidFill>
                <a:latin typeface="Albertus MT Lt" pitchFamily="2" charset="0"/>
              </a:rPr>
              <a:t>EID FUND</a:t>
            </a:r>
            <a:r>
              <a:rPr lang="ur-PK" sz="2200" b="1" dirty="0">
                <a:solidFill>
                  <a:schemeClr val="bg1"/>
                </a:solidFill>
                <a:latin typeface="Albertus MT Lt" pitchFamily="2" charset="0"/>
              </a:rPr>
              <a:t> </a:t>
            </a:r>
            <a:r>
              <a:rPr lang="en-GB" sz="2200" dirty="0">
                <a:solidFill>
                  <a:schemeClr val="bg1"/>
                </a:solidFill>
                <a:latin typeface="Albertus MT Lt" pitchFamily="2" charset="0"/>
              </a:rPr>
              <a:t>- This is </a:t>
            </a:r>
            <a:r>
              <a:rPr lang="en-GB" sz="2200" b="1" dirty="0">
                <a:solidFill>
                  <a:schemeClr val="bg1"/>
                </a:solidFill>
                <a:latin typeface="Albertus MT Lt" pitchFamily="2" charset="0"/>
              </a:rPr>
              <a:t>£10</a:t>
            </a:r>
            <a:r>
              <a:rPr lang="en-GB" sz="2200" dirty="0">
                <a:solidFill>
                  <a:schemeClr val="bg1"/>
                </a:solidFill>
                <a:latin typeface="Albertus MT Lt" pitchFamily="2" charset="0"/>
              </a:rPr>
              <a:t> for all earning member that are working.</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4">
            <a:extLst>
              <a:ext uri="{FF2B5EF4-FFF2-40B4-BE49-F238E27FC236}">
                <a16:creationId xmlns:a16="http://schemas.microsoft.com/office/drawing/2014/main" id="{EE393DDA-8513-BEB1-B3B0-37109EE13886}"/>
              </a:ext>
            </a:extLst>
          </p:cNvPr>
          <p:cNvSpPr/>
          <p:nvPr/>
        </p:nvSpPr>
        <p:spPr>
          <a:xfrm>
            <a:off x="1253639" y="639385"/>
            <a:ext cx="4335468" cy="954107"/>
          </a:xfrm>
          <a:prstGeom prst="rect">
            <a:avLst/>
          </a:prstGeom>
        </p:spPr>
        <p:txBody>
          <a:bodyPr wrap="square">
            <a:spAutoFit/>
          </a:bodyPr>
          <a:lstStyle/>
          <a:p>
            <a:pPr algn="ctr"/>
            <a:r>
              <a:rPr lang="en-GB" sz="2800" b="1" dirty="0">
                <a:solidFill>
                  <a:schemeClr val="bg1"/>
                </a:solidFill>
                <a:latin typeface="Albertus Medium" panose="020E0602030304020304" pitchFamily="34" charset="0"/>
              </a:rPr>
              <a:t>WHAT IS FITRANA, FIDYA AND EID FUND? </a:t>
            </a:r>
          </a:p>
        </p:txBody>
      </p:sp>
      <p:cxnSp>
        <p:nvCxnSpPr>
          <p:cNvPr id="9" name="Straight Connector 8">
            <a:extLst>
              <a:ext uri="{FF2B5EF4-FFF2-40B4-BE49-F238E27FC236}">
                <a16:creationId xmlns:a16="http://schemas.microsoft.com/office/drawing/2014/main" id="{994BBA6B-E235-2242-E02D-5ADED87D119C}"/>
              </a:ext>
            </a:extLst>
          </p:cNvPr>
          <p:cNvCxnSpPr/>
          <p:nvPr/>
        </p:nvCxnSpPr>
        <p:spPr>
          <a:xfrm>
            <a:off x="1444938" y="1778417"/>
            <a:ext cx="37871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1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Young Muslim Boy Praying on a Prayer Rug 57928346 Vector Art at Vectee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360" y="7937"/>
            <a:ext cx="628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7284721"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874493" y="649089"/>
            <a:ext cx="5508239" cy="523220"/>
          </a:xfrm>
          <a:prstGeom prst="rect">
            <a:avLst/>
          </a:prstGeom>
        </p:spPr>
        <p:txBody>
          <a:bodyPr wrap="none">
            <a:spAutoFit/>
          </a:bodyPr>
          <a:lstStyle/>
          <a:p>
            <a:pPr algn="ctr"/>
            <a:r>
              <a:rPr lang="en-GB" sz="2800" b="1" dirty="0">
                <a:latin typeface="Albertus Medium" panose="020E0602030304020304" pitchFamily="34" charset="0"/>
              </a:rPr>
              <a:t>HOW IS EID PRAYER OFFERED?</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378502" y="1271647"/>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53695" y="1821397"/>
            <a:ext cx="6579229" cy="3939540"/>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000" dirty="0">
                <a:latin typeface="Albertus MT Lt" pitchFamily="2" charset="0"/>
              </a:rPr>
              <a:t>Eid prayer is a very special prayer which is offered only 2 times in a year: Eid-</a:t>
            </a:r>
            <a:r>
              <a:rPr lang="en-GB" sz="2000" dirty="0" err="1">
                <a:latin typeface="Albertus MT Lt" pitchFamily="2" charset="0"/>
              </a:rPr>
              <a:t>ul</a:t>
            </a:r>
            <a:r>
              <a:rPr lang="en-GB" sz="2000" dirty="0">
                <a:latin typeface="Albertus MT Lt" pitchFamily="2" charset="0"/>
              </a:rPr>
              <a:t>-</a:t>
            </a:r>
            <a:r>
              <a:rPr lang="en-GB" sz="2000" dirty="0" err="1">
                <a:latin typeface="Albertus MT Lt" pitchFamily="2" charset="0"/>
              </a:rPr>
              <a:t>Fitr</a:t>
            </a:r>
            <a:r>
              <a:rPr lang="en-GB" sz="2000" dirty="0">
                <a:latin typeface="Albertus MT Lt" pitchFamily="2" charset="0"/>
              </a:rPr>
              <a:t> and Eid-</a:t>
            </a:r>
            <a:r>
              <a:rPr lang="en-GB" sz="2000" dirty="0" err="1">
                <a:latin typeface="Albertus MT Lt" pitchFamily="2" charset="0"/>
              </a:rPr>
              <a:t>ul</a:t>
            </a:r>
            <a:r>
              <a:rPr lang="en-GB" sz="2000" dirty="0">
                <a:latin typeface="Albertus MT Lt" pitchFamily="2" charset="0"/>
              </a:rPr>
              <a:t>-</a:t>
            </a:r>
            <a:r>
              <a:rPr lang="en-GB" sz="2000" dirty="0" err="1">
                <a:latin typeface="Albertus MT Lt" pitchFamily="2" charset="0"/>
              </a:rPr>
              <a:t>Adha</a:t>
            </a:r>
            <a:r>
              <a:rPr lang="en-GB" sz="2000" dirty="0">
                <a:latin typeface="Albertus MT Lt" pitchFamily="2" charset="0"/>
              </a:rPr>
              <a:t>.</a:t>
            </a:r>
          </a:p>
          <a:p>
            <a:pPr marL="342900" indent="-342900">
              <a:spcAft>
                <a:spcPts val="3000"/>
              </a:spcAft>
              <a:buFont typeface="Arial" panose="020B0604020202020204" pitchFamily="34" charset="0"/>
              <a:buChar char="•"/>
            </a:pPr>
            <a:r>
              <a:rPr lang="en-GB" sz="2000" dirty="0">
                <a:latin typeface="Albertus MT Lt" pitchFamily="2" charset="0"/>
              </a:rPr>
              <a:t>The prayer consists of 2 </a:t>
            </a:r>
            <a:r>
              <a:rPr lang="en-GB" sz="2000" dirty="0" err="1">
                <a:latin typeface="Albertus MT Lt" pitchFamily="2" charset="0"/>
              </a:rPr>
              <a:t>Raka’at</a:t>
            </a:r>
            <a:r>
              <a:rPr lang="en-GB" sz="2000" dirty="0">
                <a:latin typeface="Albertus MT Lt" pitchFamily="2" charset="0"/>
              </a:rPr>
              <a:t> where the Imam starts the prayer by saying “</a:t>
            </a:r>
            <a:r>
              <a:rPr lang="en-GB" sz="2000" dirty="0" err="1">
                <a:latin typeface="Albertus MT Lt" pitchFamily="2" charset="0"/>
              </a:rPr>
              <a:t>Allahu</a:t>
            </a:r>
            <a:r>
              <a:rPr lang="en-GB" sz="2000" dirty="0">
                <a:latin typeface="Albertus MT Lt" pitchFamily="2" charset="0"/>
              </a:rPr>
              <a:t> Akbar” and then continues by saying it 7 more times and then continues with the normal method of offering prayer.</a:t>
            </a:r>
          </a:p>
          <a:p>
            <a:pPr marL="342900" indent="-342900">
              <a:spcAft>
                <a:spcPts val="3000"/>
              </a:spcAft>
              <a:buFont typeface="Arial" panose="020B0604020202020204" pitchFamily="34" charset="0"/>
              <a:buChar char="•"/>
            </a:pPr>
            <a:r>
              <a:rPr lang="en-GB" sz="2000" dirty="0">
                <a:latin typeface="Albertus MT Lt" pitchFamily="2" charset="0"/>
              </a:rPr>
              <a:t>Then, in the second </a:t>
            </a:r>
            <a:r>
              <a:rPr lang="en-GB" sz="2000" dirty="0" err="1">
                <a:latin typeface="Albertus MT Lt" pitchFamily="2" charset="0"/>
              </a:rPr>
              <a:t>Raka’at</a:t>
            </a:r>
            <a:r>
              <a:rPr lang="en-GB" sz="2000" dirty="0">
                <a:latin typeface="Albertus MT Lt" pitchFamily="2" charset="0"/>
              </a:rPr>
              <a:t>, the Imam gets up from </a:t>
            </a:r>
            <a:r>
              <a:rPr lang="en-GB" sz="2000" dirty="0" err="1">
                <a:latin typeface="Albertus MT Lt" pitchFamily="2" charset="0"/>
              </a:rPr>
              <a:t>Sajdah</a:t>
            </a:r>
            <a:r>
              <a:rPr lang="en-GB" sz="2000" dirty="0">
                <a:latin typeface="Albertus MT Lt" pitchFamily="2" charset="0"/>
              </a:rPr>
              <a:t> by saying “</a:t>
            </a:r>
            <a:r>
              <a:rPr lang="en-GB" sz="2000" dirty="0" err="1">
                <a:latin typeface="Albertus MT Lt" pitchFamily="2" charset="0"/>
              </a:rPr>
              <a:t>Allahu</a:t>
            </a:r>
            <a:r>
              <a:rPr lang="en-GB" sz="2000" dirty="0">
                <a:latin typeface="Albertus MT Lt" pitchFamily="2" charset="0"/>
              </a:rPr>
              <a:t> Akbar” and then continues by saying it a further 5 times and then continues with the normal method of offering prayer. </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7669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284721"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227543" y="1075610"/>
            <a:ext cx="6931025" cy="1384995"/>
          </a:xfrm>
          <a:prstGeom prst="rect">
            <a:avLst/>
          </a:prstGeom>
        </p:spPr>
        <p:txBody>
          <a:bodyPr wrap="square">
            <a:spAutoFit/>
          </a:bodyPr>
          <a:lstStyle/>
          <a:p>
            <a:pPr algn="ctr"/>
            <a:r>
              <a:rPr lang="en-GB" sz="2800" b="1" dirty="0">
                <a:latin typeface="Albertus Medium" panose="020E0602030304020304" pitchFamily="34" charset="0"/>
              </a:rPr>
              <a:t>WHAT ARE THE PRACTICES OF THE HOLY PROPHET MUHAMMAD (SAS) ON THIS DAY?</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460986" y="2506325"/>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540630" y="3201849"/>
            <a:ext cx="6304850" cy="2939266"/>
          </a:xfrm>
          <a:prstGeom prst="rect">
            <a:avLst/>
          </a:prstGeom>
          <a:noFill/>
        </p:spPr>
        <p:txBody>
          <a:bodyPr wrap="square">
            <a:spAutoFit/>
          </a:bodyPr>
          <a:lstStyle/>
          <a:p>
            <a:pPr algn="ctr">
              <a:spcAft>
                <a:spcPts val="3000"/>
              </a:spcAft>
            </a:pPr>
            <a:r>
              <a:rPr lang="en-GB" sz="2000" dirty="0" err="1">
                <a:latin typeface="Albertus MT Lt" pitchFamily="2" charset="0"/>
              </a:rPr>
              <a:t>Hazrat</a:t>
            </a:r>
            <a:r>
              <a:rPr lang="en-GB" sz="2000" dirty="0">
                <a:latin typeface="Albertus MT Lt" pitchFamily="2" charset="0"/>
              </a:rPr>
              <a:t> Anas bin Malik, Allah be pleased with him, narrates:</a:t>
            </a:r>
            <a:br>
              <a:rPr lang="en-GB" sz="2000" dirty="0">
                <a:latin typeface="Albertus MT Lt" pitchFamily="2" charset="0"/>
              </a:rPr>
            </a:br>
            <a:r>
              <a:rPr lang="en-GB" sz="2000" dirty="0">
                <a:latin typeface="Albertus MT Lt" pitchFamily="2" charset="0"/>
              </a:rPr>
              <a:t>That the Holy Prophet, peace and blessings of Allah be upon him, never proceeded (for the prayer) on the Day of Eid-</a:t>
            </a:r>
            <a:r>
              <a:rPr lang="en-GB" sz="2000" dirty="0" err="1">
                <a:latin typeface="Albertus MT Lt" pitchFamily="2" charset="0"/>
              </a:rPr>
              <a:t>ul</a:t>
            </a:r>
            <a:r>
              <a:rPr lang="en-GB" sz="2000" dirty="0">
                <a:latin typeface="Albertus MT Lt" pitchFamily="2" charset="0"/>
              </a:rPr>
              <a:t>-Fitr unless he had eaten some dates. </a:t>
            </a:r>
            <a:r>
              <a:rPr lang="en-GB" sz="2000" dirty="0" err="1">
                <a:latin typeface="Albertus MT Lt" pitchFamily="2" charset="0"/>
              </a:rPr>
              <a:t>Hazrat</a:t>
            </a:r>
            <a:r>
              <a:rPr lang="en-GB" sz="2000" dirty="0">
                <a:latin typeface="Albertus MT Lt" pitchFamily="2" charset="0"/>
              </a:rPr>
              <a:t> </a:t>
            </a:r>
            <a:r>
              <a:rPr lang="en-GB" sz="2000" dirty="0" err="1">
                <a:latin typeface="Albertus MT Lt" pitchFamily="2" charset="0"/>
              </a:rPr>
              <a:t>Anas</a:t>
            </a:r>
            <a:r>
              <a:rPr lang="en-GB" sz="2000" baseline="30000" dirty="0" err="1">
                <a:latin typeface="Albertus MT Lt" pitchFamily="2" charset="0"/>
              </a:rPr>
              <a:t>ra</a:t>
            </a:r>
            <a:r>
              <a:rPr lang="en-GB" sz="2000" dirty="0">
                <a:latin typeface="Albertus MT Lt" pitchFamily="2" charset="0"/>
              </a:rPr>
              <a:t> also narrated that the </a:t>
            </a:r>
            <a:r>
              <a:rPr lang="en-GB" sz="2000" dirty="0" err="1">
                <a:latin typeface="Albertus MT Lt" pitchFamily="2" charset="0"/>
              </a:rPr>
              <a:t>Prophet</a:t>
            </a:r>
            <a:r>
              <a:rPr lang="en-GB" sz="2000" baseline="30000" dirty="0" err="1">
                <a:latin typeface="Albertus MT Lt" pitchFamily="2" charset="0"/>
              </a:rPr>
              <a:t>sas</a:t>
            </a:r>
            <a:r>
              <a:rPr lang="en-GB" sz="2000" dirty="0">
                <a:latin typeface="Albertus MT Lt" pitchFamily="2" charset="0"/>
              </a:rPr>
              <a:t> used to eat odd number of dates. </a:t>
            </a:r>
          </a:p>
          <a:p>
            <a:pPr algn="ctr">
              <a:spcAft>
                <a:spcPts val="3000"/>
              </a:spcAft>
            </a:pPr>
            <a:r>
              <a:rPr lang="en-GB" sz="2000" dirty="0">
                <a:latin typeface="Albertus MT Lt" pitchFamily="2" charset="0"/>
              </a:rPr>
              <a:t>(Sahih Bukhari, Hadith 953)</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4,000+ Free Masjid Al-Nabawi &amp; Masjid Images - Pixabay">
            <a:extLst>
              <a:ext uri="{FF2B5EF4-FFF2-40B4-BE49-F238E27FC236}">
                <a16:creationId xmlns:a16="http://schemas.microsoft.com/office/drawing/2014/main" id="{029A3004-BF5A-0838-C2CD-9A2325F25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719" y="-490979"/>
            <a:ext cx="4907281" cy="735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284721"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55575" y="664130"/>
            <a:ext cx="6931025" cy="1384995"/>
          </a:xfrm>
          <a:prstGeom prst="rect">
            <a:avLst/>
          </a:prstGeom>
        </p:spPr>
        <p:txBody>
          <a:bodyPr wrap="square">
            <a:spAutoFit/>
          </a:bodyPr>
          <a:lstStyle/>
          <a:p>
            <a:pPr algn="ctr"/>
            <a:r>
              <a:rPr lang="en-GB" sz="2800" b="1" dirty="0">
                <a:latin typeface="Albertus Medium" panose="020E0602030304020304" pitchFamily="34" charset="0"/>
              </a:rPr>
              <a:t>WHAT ARE THE PRACTICES OF THE HOLY PROPHET MUHAMMAD (SAW) ON THIS DAY?</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389018" y="2049125"/>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633018" y="2839105"/>
            <a:ext cx="5976137" cy="3939540"/>
          </a:xfrm>
          <a:prstGeom prst="rect">
            <a:avLst/>
          </a:prstGeom>
          <a:noFill/>
        </p:spPr>
        <p:txBody>
          <a:bodyPr wrap="square">
            <a:spAutoFit/>
          </a:bodyPr>
          <a:lstStyle/>
          <a:p>
            <a:pPr algn="ctr">
              <a:spcAft>
                <a:spcPts val="3000"/>
              </a:spcAft>
            </a:pPr>
            <a:r>
              <a:rPr lang="en-GB" sz="2000" dirty="0">
                <a:latin typeface="Albertus MT Lt" pitchFamily="2" charset="0"/>
              </a:rPr>
              <a:t>The Holy </a:t>
            </a:r>
            <a:r>
              <a:rPr lang="en-GB" sz="2000" dirty="0" err="1">
                <a:latin typeface="Albertus MT Lt" pitchFamily="2" charset="0"/>
              </a:rPr>
              <a:t>Prophet</a:t>
            </a:r>
            <a:r>
              <a:rPr lang="en-GB" sz="2000" baseline="30000" dirty="0" err="1">
                <a:latin typeface="Albertus MT Lt" pitchFamily="2" charset="0"/>
              </a:rPr>
              <a:t>sa</a:t>
            </a:r>
            <a:r>
              <a:rPr lang="en-GB" sz="2000" dirty="0">
                <a:latin typeface="Albertus MT Lt" pitchFamily="2" charset="0"/>
              </a:rPr>
              <a:t> has stated that one who offers prayers on the nights of two </a:t>
            </a:r>
            <a:r>
              <a:rPr lang="en-GB" sz="2000" dirty="0" err="1">
                <a:latin typeface="Albertus MT Lt" pitchFamily="2" charset="0"/>
              </a:rPr>
              <a:t>Eids</a:t>
            </a:r>
            <a:r>
              <a:rPr lang="en-GB" sz="2000" dirty="0">
                <a:latin typeface="Albertus MT Lt" pitchFamily="2" charset="0"/>
              </a:rPr>
              <a:t>, his heart will be granted eternal life.</a:t>
            </a:r>
            <a:br>
              <a:rPr lang="en-GB" sz="2000" dirty="0">
                <a:latin typeface="Albertus MT Lt" pitchFamily="2" charset="0"/>
              </a:rPr>
            </a:br>
            <a:r>
              <a:rPr lang="en-GB" sz="2000" dirty="0">
                <a:latin typeface="Albertus MT Lt" pitchFamily="2" charset="0"/>
              </a:rPr>
              <a:t>(</a:t>
            </a:r>
            <a:r>
              <a:rPr lang="en-GB" sz="2000" dirty="0" err="1">
                <a:latin typeface="Albertus MT Lt" pitchFamily="2" charset="0"/>
              </a:rPr>
              <a:t>Sunan</a:t>
            </a:r>
            <a:r>
              <a:rPr lang="en-GB" sz="2000" dirty="0">
                <a:latin typeface="Albertus MT Lt" pitchFamily="2" charset="0"/>
              </a:rPr>
              <a:t> </a:t>
            </a:r>
            <a:r>
              <a:rPr lang="en-GB" sz="2000" dirty="0" err="1">
                <a:latin typeface="Albertus MT Lt" pitchFamily="2" charset="0"/>
              </a:rPr>
              <a:t>Ibn</a:t>
            </a:r>
            <a:r>
              <a:rPr lang="en-GB" sz="2000" dirty="0">
                <a:latin typeface="Albertus MT Lt" pitchFamily="2" charset="0"/>
              </a:rPr>
              <a:t>-e-</a:t>
            </a:r>
            <a:r>
              <a:rPr lang="en-GB" sz="2000" dirty="0" err="1">
                <a:latin typeface="Albertus MT Lt" pitchFamily="2" charset="0"/>
              </a:rPr>
              <a:t>Majah</a:t>
            </a:r>
            <a:r>
              <a:rPr lang="en-GB" sz="2000" dirty="0">
                <a:latin typeface="Albertus MT Lt" pitchFamily="2" charset="0"/>
              </a:rPr>
              <a:t>, Hadith 1782)</a:t>
            </a:r>
          </a:p>
          <a:p>
            <a:pPr algn="ctr">
              <a:spcAft>
                <a:spcPts val="3000"/>
              </a:spcAft>
            </a:pPr>
            <a:r>
              <a:rPr lang="en-GB" sz="2000" dirty="0">
                <a:latin typeface="Albertus MT Lt" pitchFamily="2" charset="0"/>
              </a:rPr>
              <a:t>Narrated Jabir bin `</a:t>
            </a:r>
            <a:r>
              <a:rPr lang="en-GB" sz="2000" dirty="0" err="1">
                <a:latin typeface="Albertus MT Lt" pitchFamily="2" charset="0"/>
              </a:rPr>
              <a:t>Abdullah</a:t>
            </a:r>
            <a:r>
              <a:rPr lang="en-GB" sz="2000" baseline="30000" dirty="0" err="1">
                <a:latin typeface="Albertus MT Lt" pitchFamily="2" charset="0"/>
              </a:rPr>
              <a:t>ra</a:t>
            </a:r>
            <a:r>
              <a:rPr lang="en-GB" sz="2000" dirty="0">
                <a:latin typeface="Albertus MT Lt" pitchFamily="2" charset="0"/>
              </a:rPr>
              <a:t>:</a:t>
            </a:r>
            <a:br>
              <a:rPr lang="en-GB" sz="2000" dirty="0">
                <a:latin typeface="Albertus MT Lt" pitchFamily="2" charset="0"/>
              </a:rPr>
            </a:br>
            <a:r>
              <a:rPr lang="en-GB" sz="2000" dirty="0">
                <a:latin typeface="Albertus MT Lt" pitchFamily="2" charset="0"/>
              </a:rPr>
              <a:t>On the Day of Eid the </a:t>
            </a:r>
            <a:r>
              <a:rPr lang="en-GB" sz="2000" dirty="0" err="1">
                <a:latin typeface="Albertus MT Lt" pitchFamily="2" charset="0"/>
              </a:rPr>
              <a:t>Prophet</a:t>
            </a:r>
            <a:r>
              <a:rPr lang="en-GB" sz="2000" baseline="30000" dirty="0" err="1">
                <a:latin typeface="Albertus MT Lt" pitchFamily="2" charset="0"/>
              </a:rPr>
              <a:t>sas</a:t>
            </a:r>
            <a:r>
              <a:rPr lang="en-GB" sz="2000" dirty="0">
                <a:latin typeface="Albertus MT Lt" pitchFamily="2" charset="0"/>
              </a:rPr>
              <a:t> used to return (after offering the Eid prayer) through a way different from that by which he went.</a:t>
            </a:r>
            <a:br>
              <a:rPr lang="en-GB" sz="2000" dirty="0">
                <a:latin typeface="Albertus MT Lt" pitchFamily="2" charset="0"/>
              </a:rPr>
            </a:br>
            <a:r>
              <a:rPr lang="en-GB" sz="2000" dirty="0">
                <a:latin typeface="Albertus MT Lt" pitchFamily="2" charset="0"/>
              </a:rPr>
              <a:t>(</a:t>
            </a:r>
            <a:r>
              <a:rPr lang="en-GB" sz="2000" dirty="0" err="1">
                <a:latin typeface="Albertus MT Lt" pitchFamily="2" charset="0"/>
              </a:rPr>
              <a:t>Sahih</a:t>
            </a:r>
            <a:r>
              <a:rPr lang="en-GB" sz="2000" dirty="0">
                <a:latin typeface="Albertus MT Lt" pitchFamily="2" charset="0"/>
              </a:rPr>
              <a:t> al-</a:t>
            </a:r>
            <a:r>
              <a:rPr lang="en-GB" sz="2000" dirty="0" err="1">
                <a:latin typeface="Albertus MT Lt" pitchFamily="2" charset="0"/>
              </a:rPr>
              <a:t>Bukhari</a:t>
            </a:r>
            <a:r>
              <a:rPr lang="en-GB" sz="2000" dirty="0">
                <a:latin typeface="Albertus MT Lt" pitchFamily="2" charset="0"/>
              </a:rPr>
              <a:t>, Hadith 986)</a:t>
            </a:r>
          </a:p>
          <a:p>
            <a:pPr algn="ctr">
              <a:spcAft>
                <a:spcPts val="3000"/>
              </a:spcAft>
            </a:pPr>
            <a:endParaRPr lang="en-GB" sz="2000" dirty="0">
              <a:latin typeface="Albertus MT Lt" pitchFamily="2" charset="0"/>
            </a:endParaRP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descr="4,000+ Free Masjid Al-Nabawi &amp; Masjid Images - Pixabay">
            <a:extLst>
              <a:ext uri="{FF2B5EF4-FFF2-40B4-BE49-F238E27FC236}">
                <a16:creationId xmlns:a16="http://schemas.microsoft.com/office/drawing/2014/main" id="{A29D10AC-3D9C-053E-60CD-7EE61F0C0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719" y="-490979"/>
            <a:ext cx="4907281" cy="735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87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722397"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384175" y="542210"/>
            <a:ext cx="6931025" cy="954107"/>
          </a:xfrm>
          <a:prstGeom prst="rect">
            <a:avLst/>
          </a:prstGeom>
        </p:spPr>
        <p:txBody>
          <a:bodyPr wrap="square">
            <a:spAutoFit/>
          </a:bodyPr>
          <a:lstStyle/>
          <a:p>
            <a:pPr algn="ctr"/>
            <a:r>
              <a:rPr lang="en-GB" sz="2800" b="1" dirty="0">
                <a:latin typeface="Albertus Medium" panose="020E0602030304020304" pitchFamily="34" charset="0"/>
              </a:rPr>
              <a:t>HOW SHOULD WE LIVE OUR LIVES ON EID AND AFTER RAMADAN? </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17618" y="1561445"/>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C668BD73-B7A9-1AF6-3C82-1951D27C7445}"/>
              </a:ext>
            </a:extLst>
          </p:cNvPr>
          <p:cNvSpPr txBox="1"/>
          <p:nvPr/>
        </p:nvSpPr>
        <p:spPr>
          <a:xfrm>
            <a:off x="1006206" y="2692118"/>
            <a:ext cx="5585568" cy="3662541"/>
          </a:xfrm>
          <a:prstGeom prst="rect">
            <a:avLst/>
          </a:prstGeom>
          <a:noFill/>
        </p:spPr>
        <p:txBody>
          <a:bodyPr wrap="square">
            <a:spAutoFit/>
          </a:bodyPr>
          <a:lstStyle/>
          <a:p>
            <a:pPr algn="just"/>
            <a:r>
              <a:rPr lang="en-GB" sz="2400" b="1" i="1" dirty="0">
                <a:latin typeface="Garamond" panose="02020404030301010803" pitchFamily="18" charset="0"/>
              </a:rPr>
              <a:t>“Today, by the grace of Allah the Almighty, we are celebrating Eid-</a:t>
            </a:r>
            <a:r>
              <a:rPr lang="en-GB" sz="2400" b="1" i="1" dirty="0" err="1">
                <a:latin typeface="Garamond" panose="02020404030301010803" pitchFamily="18" charset="0"/>
              </a:rPr>
              <a:t>ul</a:t>
            </a:r>
            <a:r>
              <a:rPr lang="en-GB" sz="2400" b="1" i="1" dirty="0">
                <a:latin typeface="Garamond" panose="02020404030301010803" pitchFamily="18" charset="0"/>
              </a:rPr>
              <a:t>-</a:t>
            </a:r>
            <a:r>
              <a:rPr lang="en-GB" sz="2400" b="1" i="1" dirty="0" err="1">
                <a:latin typeface="Garamond" panose="02020404030301010803" pitchFamily="18" charset="0"/>
              </a:rPr>
              <a:t>Fitr</a:t>
            </a:r>
            <a:r>
              <a:rPr lang="en-GB" sz="2400" b="1" i="1" dirty="0">
                <a:latin typeface="Garamond" panose="02020404030301010803" pitchFamily="18" charset="0"/>
              </a:rPr>
              <a:t>. It is a day of joy because we are rejoicing in the good deeds we performed during Ramadan. Thus, this Eid is not just a day of celebration but also a day to pledge that we will continue all the good practices we observed during Ramadan. Only then will it be a true Eid.”</a:t>
            </a:r>
          </a:p>
          <a:p>
            <a:pPr algn="ctr"/>
            <a:r>
              <a:rPr lang="en-US" sz="1600" b="1" dirty="0">
                <a:latin typeface="Garamond" panose="02020404030301010803" pitchFamily="18" charset="0"/>
                <a:cs typeface="Apple Chancery" panose="03020702040506060504" pitchFamily="66" charset="-79"/>
              </a:rPr>
              <a:t>(</a:t>
            </a:r>
            <a:r>
              <a:rPr lang="en-GB" sz="1600" b="1" dirty="0">
                <a:latin typeface="Garamond" panose="02020404030301010803" pitchFamily="18" charset="0"/>
                <a:cs typeface="Apple Chancery" panose="03020702040506060504" pitchFamily="66" charset="-79"/>
              </a:rPr>
              <a:t>Eid Sermon, 1st April 2025</a:t>
            </a:r>
            <a:r>
              <a:rPr lang="en-US" sz="1600" b="1" dirty="0">
                <a:latin typeface="Garamond" panose="02020404030301010803" pitchFamily="18" charset="0"/>
                <a:cs typeface="Apple Chancery" panose="03020702040506060504" pitchFamily="66" charset="-79"/>
              </a:rPr>
              <a:t>)</a:t>
            </a:r>
          </a:p>
        </p:txBody>
      </p:sp>
      <p:sp>
        <p:nvSpPr>
          <p:cNvPr id="11" name="TextBox 10">
            <a:extLst>
              <a:ext uri="{FF2B5EF4-FFF2-40B4-BE49-F238E27FC236}">
                <a16:creationId xmlns:a16="http://schemas.microsoft.com/office/drawing/2014/main" id="{C668BD73-B7A9-1AF6-3C82-1951D27C7445}"/>
              </a:ext>
            </a:extLst>
          </p:cNvPr>
          <p:cNvSpPr txBox="1"/>
          <p:nvPr/>
        </p:nvSpPr>
        <p:spPr>
          <a:xfrm>
            <a:off x="1506519" y="2019722"/>
            <a:ext cx="4584942" cy="400110"/>
          </a:xfrm>
          <a:prstGeom prst="rect">
            <a:avLst/>
          </a:prstGeom>
          <a:noFill/>
        </p:spPr>
        <p:txBody>
          <a:bodyPr wrap="square">
            <a:spAutoFit/>
          </a:bodyPr>
          <a:lstStyle/>
          <a:p>
            <a:pPr lvl="0" algn="ctr"/>
            <a:r>
              <a:rPr lang="en-GB" sz="2000" b="1" dirty="0" err="1">
                <a:latin typeface="Albertus MT Lt" pitchFamily="2" charset="0"/>
              </a:rPr>
              <a:t>Hazrat</a:t>
            </a:r>
            <a:r>
              <a:rPr lang="en-GB" sz="2000" b="1" dirty="0">
                <a:latin typeface="Albertus MT Lt" pitchFamily="2" charset="0"/>
              </a:rPr>
              <a:t> Mirza </a:t>
            </a:r>
            <a:r>
              <a:rPr lang="en-GB" sz="2000" b="1" dirty="0" err="1">
                <a:latin typeface="Albertus MT Lt" pitchFamily="2" charset="0"/>
              </a:rPr>
              <a:t>Masroor</a:t>
            </a:r>
            <a:r>
              <a:rPr lang="en-GB" sz="2000" b="1" dirty="0">
                <a:latin typeface="Albertus MT Lt" pitchFamily="2" charset="0"/>
              </a:rPr>
              <a:t> </a:t>
            </a:r>
            <a:r>
              <a:rPr lang="en-GB" sz="2000" b="1" dirty="0" err="1">
                <a:latin typeface="Albertus MT Lt" pitchFamily="2" charset="0"/>
              </a:rPr>
              <a:t>Ahmad</a:t>
            </a:r>
            <a:r>
              <a:rPr lang="en-GB" sz="2000" b="1" baseline="30000" dirty="0" err="1">
                <a:latin typeface="Albertus MT Lt" pitchFamily="2" charset="0"/>
              </a:rPr>
              <a:t>aba</a:t>
            </a:r>
            <a:r>
              <a:rPr lang="en-GB" sz="2000" b="1" dirty="0">
                <a:latin typeface="Albertus MT Lt" pitchFamily="2" charset="0"/>
              </a:rPr>
              <a:t> said:</a:t>
            </a:r>
          </a:p>
        </p:txBody>
      </p:sp>
      <p:pic>
        <p:nvPicPr>
          <p:cNvPr id="1026" name="Picture 2" descr="Mirza Masroor Ahmad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396" y="0"/>
            <a:ext cx="44696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9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722397"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399415" y="542210"/>
            <a:ext cx="6931025" cy="954107"/>
          </a:xfrm>
          <a:prstGeom prst="rect">
            <a:avLst/>
          </a:prstGeom>
        </p:spPr>
        <p:txBody>
          <a:bodyPr wrap="square">
            <a:spAutoFit/>
          </a:bodyPr>
          <a:lstStyle/>
          <a:p>
            <a:pPr algn="ctr"/>
            <a:r>
              <a:rPr lang="en-GB" sz="2800" b="1" dirty="0">
                <a:latin typeface="Albertus Medium" panose="020E0602030304020304" pitchFamily="34" charset="0"/>
              </a:rPr>
              <a:t>HOW SHOULD WE LIVE OUR LIVES ON EID AND AFTER RAMADAN? </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32858" y="1561445"/>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C668BD73-B7A9-1AF6-3C82-1951D27C7445}"/>
              </a:ext>
            </a:extLst>
          </p:cNvPr>
          <p:cNvSpPr txBox="1"/>
          <p:nvPr/>
        </p:nvSpPr>
        <p:spPr>
          <a:xfrm>
            <a:off x="1249862" y="2722598"/>
            <a:ext cx="5272674" cy="3293209"/>
          </a:xfrm>
          <a:prstGeom prst="rect">
            <a:avLst/>
          </a:prstGeom>
          <a:noFill/>
        </p:spPr>
        <p:txBody>
          <a:bodyPr wrap="square">
            <a:spAutoFit/>
          </a:bodyPr>
          <a:lstStyle/>
          <a:p>
            <a:pPr algn="just"/>
            <a:r>
              <a:rPr lang="en-GB" sz="2400" b="1" i="1" dirty="0">
                <a:latin typeface="Garamond" panose="02020404030301010803" pitchFamily="18" charset="0"/>
              </a:rPr>
              <a:t>“We need to make our Ramadan like a fruitful tree that continuously bears fruit, only then can our Eid be truly celebrated. Allah the Almighty is so merciful to us that He provides us with various opportunities to attain His pleasure, and Ramadan is one of those opportunities.”</a:t>
            </a:r>
          </a:p>
          <a:p>
            <a:pPr algn="just"/>
            <a:r>
              <a:rPr lang="en-GB" sz="1600" b="1" dirty="0">
                <a:latin typeface="Garamond" panose="02020404030301010803" pitchFamily="18" charset="0"/>
                <a:cs typeface="Apple Chancery" panose="03020702040506060504" pitchFamily="66" charset="-79"/>
              </a:rPr>
              <a:t>(Eid Sermon, 10th April 2024)</a:t>
            </a:r>
            <a:endParaRPr lang="en-US" sz="1600" b="1" dirty="0">
              <a:latin typeface="Garamond" panose="02020404030301010803"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C668BD73-B7A9-1AF6-3C82-1951D27C7445}"/>
              </a:ext>
            </a:extLst>
          </p:cNvPr>
          <p:cNvSpPr txBox="1"/>
          <p:nvPr/>
        </p:nvSpPr>
        <p:spPr>
          <a:xfrm>
            <a:off x="938266" y="2019722"/>
            <a:ext cx="5895866" cy="400110"/>
          </a:xfrm>
          <a:prstGeom prst="rect">
            <a:avLst/>
          </a:prstGeom>
          <a:noFill/>
        </p:spPr>
        <p:txBody>
          <a:bodyPr wrap="square">
            <a:spAutoFit/>
          </a:bodyPr>
          <a:lstStyle/>
          <a:p>
            <a:pPr lvl="0" algn="ctr"/>
            <a:r>
              <a:rPr lang="en-GB" sz="2000" b="1" dirty="0">
                <a:latin typeface="Albertus MT Lt" pitchFamily="2" charset="0"/>
              </a:rPr>
              <a:t>At another place, </a:t>
            </a:r>
            <a:r>
              <a:rPr lang="en-GB" sz="2000" b="1" dirty="0" err="1">
                <a:latin typeface="Albertus MT Lt" pitchFamily="2" charset="0"/>
              </a:rPr>
              <a:t>Huzoor</a:t>
            </a:r>
            <a:r>
              <a:rPr lang="en-GB" sz="2000" b="1" dirty="0">
                <a:latin typeface="Albertus MT Lt" pitchFamily="2" charset="0"/>
              </a:rPr>
              <a:t>-e-Anwar (aba) states:</a:t>
            </a:r>
          </a:p>
        </p:txBody>
      </p:sp>
      <p:pic>
        <p:nvPicPr>
          <p:cNvPr id="12" name="Picture 2" descr="Mirza Masroor Ahmad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396" y="0"/>
            <a:ext cx="44696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9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722397" cy="6858000"/>
          </a:xfrm>
          <a:prstGeom prst="rect">
            <a:avLst/>
          </a:prstGeom>
          <a:gradFill flip="none" rotWithShape="1">
            <a:gsLst>
              <a:gs pos="12000">
                <a:srgbClr val="CCD594"/>
              </a:gs>
              <a:gs pos="100000">
                <a:srgbClr val="E4F0B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414655" y="755570"/>
            <a:ext cx="6931025" cy="954107"/>
          </a:xfrm>
          <a:prstGeom prst="rect">
            <a:avLst/>
          </a:prstGeom>
        </p:spPr>
        <p:txBody>
          <a:bodyPr wrap="square">
            <a:spAutoFit/>
          </a:bodyPr>
          <a:lstStyle/>
          <a:p>
            <a:pPr algn="ctr"/>
            <a:r>
              <a:rPr lang="en-GB" sz="2800" b="1" dirty="0">
                <a:latin typeface="Albertus Medium" panose="020E0602030304020304" pitchFamily="34" charset="0"/>
              </a:rPr>
              <a:t>HOW SHOULD WE LIVE OUR LIVES ON EID AND AFTER RAMADAN? </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48098" y="1774805"/>
            <a:ext cx="4362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C668BD73-B7A9-1AF6-3C82-1951D27C7445}"/>
              </a:ext>
            </a:extLst>
          </p:cNvPr>
          <p:cNvSpPr txBox="1"/>
          <p:nvPr/>
        </p:nvSpPr>
        <p:spPr>
          <a:xfrm>
            <a:off x="1036686" y="2905478"/>
            <a:ext cx="5585568" cy="3293209"/>
          </a:xfrm>
          <a:prstGeom prst="rect">
            <a:avLst/>
          </a:prstGeom>
          <a:noFill/>
        </p:spPr>
        <p:txBody>
          <a:bodyPr wrap="square">
            <a:spAutoFit/>
          </a:bodyPr>
          <a:lstStyle/>
          <a:p>
            <a:pPr algn="just"/>
            <a:r>
              <a:rPr lang="en-GB" sz="2400" b="1" i="1" dirty="0">
                <a:latin typeface="Garamond" panose="02020404030301010803" pitchFamily="18" charset="0"/>
              </a:rPr>
              <a:t>“We should always remember that Eid is not just about eating, drinking, and celebrating, but it is about observing piety and fulfilling the rights of Allah and the rights of His creation. Only those who attain this status and make every effort towards it can truly benefit from the blessings of Eid.”</a:t>
            </a:r>
          </a:p>
          <a:p>
            <a:pPr algn="just"/>
            <a:r>
              <a:rPr lang="en-GB" sz="1600" b="1" dirty="0">
                <a:latin typeface="Garamond" panose="02020404030301010803" pitchFamily="18" charset="0"/>
                <a:cs typeface="Apple Chancery" panose="03020702040506060504" pitchFamily="66" charset="-79"/>
              </a:rPr>
              <a:t>(Eid Sermon, 10th April 2024)</a:t>
            </a:r>
            <a:endParaRPr lang="en-US" sz="1600" b="1" dirty="0">
              <a:latin typeface="Garamond" panose="02020404030301010803"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C668BD73-B7A9-1AF6-3C82-1951D27C7445}"/>
              </a:ext>
            </a:extLst>
          </p:cNvPr>
          <p:cNvSpPr txBox="1"/>
          <p:nvPr/>
        </p:nvSpPr>
        <p:spPr>
          <a:xfrm>
            <a:off x="730398" y="2251887"/>
            <a:ext cx="6342081" cy="400110"/>
          </a:xfrm>
          <a:prstGeom prst="rect">
            <a:avLst/>
          </a:prstGeom>
          <a:noFill/>
        </p:spPr>
        <p:txBody>
          <a:bodyPr wrap="square">
            <a:spAutoFit/>
          </a:bodyPr>
          <a:lstStyle/>
          <a:p>
            <a:pPr lvl="0" algn="ctr"/>
            <a:r>
              <a:rPr lang="en-GB" sz="2000" b="1" dirty="0">
                <a:latin typeface="Albertus MT Lt" pitchFamily="2" charset="0"/>
              </a:rPr>
              <a:t>Regarding the Eid day, </a:t>
            </a:r>
            <a:r>
              <a:rPr lang="en-GB" sz="2000" b="1" dirty="0" err="1">
                <a:latin typeface="Albertus MT Lt" pitchFamily="2" charset="0"/>
              </a:rPr>
              <a:t>Huzoor</a:t>
            </a:r>
            <a:r>
              <a:rPr lang="en-GB" sz="2000" b="1" dirty="0">
                <a:latin typeface="Albertus MT Lt" pitchFamily="2" charset="0"/>
              </a:rPr>
              <a:t> (aba) states</a:t>
            </a:r>
          </a:p>
        </p:txBody>
      </p:sp>
      <p:pic>
        <p:nvPicPr>
          <p:cNvPr id="12" name="Picture 2" descr="Mirza Masroor Ahmad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396" y="0"/>
            <a:ext cx="44696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76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13375" y="1588"/>
            <a:ext cx="11940418" cy="6856412"/>
          </a:xfrm>
          <a:prstGeom prst="rect">
            <a:avLst/>
          </a:prstGeom>
        </p:spPr>
      </p:pic>
      <p:sp>
        <p:nvSpPr>
          <p:cNvPr id="6" name="Rectangle 5"/>
          <p:cNvSpPr/>
          <p:nvPr/>
        </p:nvSpPr>
        <p:spPr>
          <a:xfrm>
            <a:off x="0" y="0"/>
            <a:ext cx="7024914" cy="6858000"/>
          </a:xfrm>
          <a:prstGeom prst="rect">
            <a:avLst/>
          </a:prstGeom>
          <a:gradFill flip="none" rotWithShape="1">
            <a:gsLst>
              <a:gs pos="25000">
                <a:srgbClr val="000C46"/>
              </a:gs>
              <a:gs pos="100000">
                <a:srgbClr val="00008A"/>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860403" y="2263943"/>
            <a:ext cx="3304110" cy="584775"/>
          </a:xfrm>
          <a:prstGeom prst="rect">
            <a:avLst/>
          </a:prstGeom>
        </p:spPr>
        <p:txBody>
          <a:bodyPr wrap="none">
            <a:spAutoFit/>
          </a:bodyPr>
          <a:lstStyle/>
          <a:p>
            <a:pPr algn="ctr"/>
            <a:r>
              <a:rPr lang="en-GB" sz="3200" b="1" dirty="0">
                <a:solidFill>
                  <a:schemeClr val="bg1"/>
                </a:solidFill>
                <a:latin typeface="Albertus Medium" panose="020E0602030304020304" pitchFamily="34" charset="0"/>
              </a:rPr>
              <a:t>VIDEOS ON EID</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2002972" y="2906774"/>
            <a:ext cx="301923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535263" y="3249253"/>
            <a:ext cx="5954388" cy="2308324"/>
          </a:xfrm>
          <a:prstGeom prst="rect">
            <a:avLst/>
          </a:prstGeom>
          <a:noFill/>
        </p:spPr>
        <p:txBody>
          <a:bodyPr wrap="square">
            <a:spAutoFit/>
          </a:bodyPr>
          <a:lstStyle/>
          <a:p>
            <a:pPr lvl="0" algn="ctr"/>
            <a:r>
              <a:rPr lang="en-GB" sz="2400" b="1" u="sng" dirty="0">
                <a:hlinkClick r:id="rId3"/>
              </a:rPr>
              <a:t>https://youtu.be/8uEF8aznbiM?si=tgNxxSN4m4SwjcLb</a:t>
            </a:r>
            <a:r>
              <a:rPr lang="en-GB" sz="2400" b="1" u="sng" dirty="0"/>
              <a:t> </a:t>
            </a:r>
            <a:endParaRPr lang="en-GB" sz="2400" dirty="0"/>
          </a:p>
          <a:p>
            <a:pPr lvl="0" algn="ctr"/>
            <a:endParaRPr lang="en-GB" sz="2400" dirty="0"/>
          </a:p>
          <a:p>
            <a:pPr lvl="0" algn="ctr"/>
            <a:r>
              <a:rPr lang="en-GB" sz="2400" b="1" u="sng" dirty="0">
                <a:hlinkClick r:id="rId4"/>
              </a:rPr>
              <a:t>https://youtu.be/YQlDyyQhNPs?si=v1xv3mD1Fgs31y1w</a:t>
            </a:r>
            <a:endParaRPr lang="en-GB" sz="2400" dirty="0"/>
          </a:p>
          <a:p>
            <a:pPr algn="ctr"/>
            <a:r>
              <a:rPr lang="en-GB" sz="2400" b="1" u="sng" dirty="0"/>
              <a:t>(16:58-19:51)</a:t>
            </a:r>
            <a:endParaRPr lang="en-GB" sz="2400" dirty="0"/>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8392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Concluding Prayers!</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Tashahhad</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82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576527" y="14925"/>
            <a:ext cx="6615474" cy="923330"/>
          </a:xfrm>
          <a:prstGeom prst="rect">
            <a:avLst/>
          </a:prstGeom>
          <a:noFill/>
        </p:spPr>
        <p:txBody>
          <a:bodyPr wrap="square" rtlCol="0">
            <a:spAutoFit/>
          </a:bodyPr>
          <a:lstStyle/>
          <a:p>
            <a:pPr algn="ctr"/>
            <a:r>
              <a:rPr lang="en-US" sz="5400" b="1" dirty="0"/>
              <a:t>Concluding Prayers</a:t>
            </a:r>
          </a:p>
        </p:txBody>
      </p:sp>
      <p:sp>
        <p:nvSpPr>
          <p:cNvPr id="8" name="TextBox 7">
            <a:extLst>
              <a:ext uri="{FF2B5EF4-FFF2-40B4-BE49-F238E27FC236}">
                <a16:creationId xmlns:a16="http://schemas.microsoft.com/office/drawing/2014/main" id="{21F8C737-CDB6-3FFD-D460-434E871DD033}"/>
              </a:ext>
            </a:extLst>
          </p:cNvPr>
          <p:cNvSpPr txBox="1"/>
          <p:nvPr/>
        </p:nvSpPr>
        <p:spPr>
          <a:xfrm>
            <a:off x="5702157" y="1290534"/>
            <a:ext cx="6615475" cy="1502976"/>
          </a:xfrm>
          <a:prstGeom prst="rect">
            <a:avLst/>
          </a:prstGeom>
          <a:noFill/>
        </p:spPr>
        <p:txBody>
          <a:bodyPr wrap="square">
            <a:spAutoFit/>
          </a:bodyPr>
          <a:lstStyle/>
          <a:p>
            <a:pPr algn="ctr" rtl="1">
              <a:lnSpc>
                <a:spcPts val="55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رَبَّنَا آتِنَا فِی الدُّنۡیَا حَسَنَۃً وَّ فِی الۡآخِرَۃِ  حَسَنَۃً  وَّ قِنَا عَذَابَ النَّارِ </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460776" y="4353901"/>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856611" y="4693576"/>
            <a:ext cx="6219640" cy="1830758"/>
          </a:xfrm>
          <a:prstGeom prst="rect">
            <a:avLst/>
          </a:prstGeom>
          <a:noFill/>
        </p:spPr>
        <p:txBody>
          <a:bodyPr wrap="square">
            <a:spAutoFit/>
          </a:bodyPr>
          <a:lstStyle/>
          <a:p>
            <a:pPr algn="ctr" rtl="0" fontAlgn="base">
              <a:lnSpc>
                <a:spcPct val="150000"/>
              </a:lnSpc>
            </a:pPr>
            <a:r>
              <a:rPr lang="en-GB" sz="2600" b="0" i="0" u="none" strike="noStrike" dirty="0">
                <a:effectLst/>
              </a:rPr>
              <a:t>Our Lord, grant us good in this world, as well as good in the world to come and protect us from the torment of fire. </a:t>
            </a:r>
            <a:endParaRPr lang="en-US" sz="2600" b="0" i="0" u="none" strike="noStrike" dirty="0">
              <a:effectLst/>
            </a:endParaRPr>
          </a:p>
        </p:txBody>
      </p:sp>
      <p:sp>
        <p:nvSpPr>
          <p:cNvPr id="14" name="TextBox 13">
            <a:extLst>
              <a:ext uri="{FF2B5EF4-FFF2-40B4-BE49-F238E27FC236}">
                <a16:creationId xmlns:a16="http://schemas.microsoft.com/office/drawing/2014/main" id="{F23B13BE-F6E7-686C-9151-5B9CE5346172}"/>
              </a:ext>
            </a:extLst>
          </p:cNvPr>
          <p:cNvSpPr txBox="1"/>
          <p:nvPr/>
        </p:nvSpPr>
        <p:spPr>
          <a:xfrm>
            <a:off x="5702156" y="3076929"/>
            <a:ext cx="6615475" cy="954107"/>
          </a:xfrm>
          <a:prstGeom prst="rect">
            <a:avLst/>
          </a:prstGeom>
          <a:noFill/>
        </p:spPr>
        <p:txBody>
          <a:bodyPr wrap="square">
            <a:spAutoFit/>
          </a:bodyPr>
          <a:lstStyle/>
          <a:p>
            <a:pPr algn="ctr"/>
            <a:r>
              <a:rPr lang="en-GB" sz="2800" dirty="0" err="1"/>
              <a:t>Rabbana</a:t>
            </a:r>
            <a:r>
              <a:rPr lang="en-GB" sz="2800" dirty="0"/>
              <a:t> </a:t>
            </a:r>
            <a:r>
              <a:rPr lang="en-GB" sz="2800" dirty="0" err="1"/>
              <a:t>aatina</a:t>
            </a:r>
            <a:r>
              <a:rPr lang="en-GB" sz="2800" dirty="0"/>
              <a:t> fid </a:t>
            </a:r>
            <a:r>
              <a:rPr lang="en-GB" sz="2800" dirty="0" err="1"/>
              <a:t>dunya</a:t>
            </a:r>
            <a:r>
              <a:rPr lang="en-GB" sz="2800" dirty="0"/>
              <a:t> </a:t>
            </a:r>
            <a:r>
              <a:rPr lang="en-GB" sz="2800" dirty="0" err="1"/>
              <a:t>hasnatan</a:t>
            </a:r>
            <a:r>
              <a:rPr lang="en-GB" sz="2800" dirty="0"/>
              <a:t> </a:t>
            </a:r>
            <a:r>
              <a:rPr lang="en-GB" sz="2800" dirty="0" err="1"/>
              <a:t>wa</a:t>
            </a:r>
            <a:r>
              <a:rPr lang="en-GB" sz="2800" dirty="0"/>
              <a:t> fil </a:t>
            </a:r>
            <a:r>
              <a:rPr lang="en-GB" sz="2800" dirty="0" err="1"/>
              <a:t>aakhirati</a:t>
            </a:r>
            <a:r>
              <a:rPr lang="en-GB" sz="2800" dirty="0"/>
              <a:t> </a:t>
            </a:r>
            <a:r>
              <a:rPr lang="en-GB" sz="2800" dirty="0" err="1"/>
              <a:t>hasanatan</a:t>
            </a:r>
            <a:r>
              <a:rPr lang="en-GB" sz="2800" dirty="0"/>
              <a:t> </a:t>
            </a:r>
            <a:r>
              <a:rPr lang="en-GB" sz="2800" dirty="0" err="1"/>
              <a:t>wa</a:t>
            </a:r>
            <a:r>
              <a:rPr lang="en-GB" sz="2800" dirty="0"/>
              <a:t> </a:t>
            </a:r>
            <a:r>
              <a:rPr lang="en-GB" sz="2800" dirty="0" err="1"/>
              <a:t>qina</a:t>
            </a:r>
            <a:r>
              <a:rPr lang="en-GB" sz="2800" dirty="0"/>
              <a:t> </a:t>
            </a:r>
            <a:r>
              <a:rPr lang="en-GB" sz="2800" dirty="0" err="1"/>
              <a:t>azaban</a:t>
            </a:r>
            <a:r>
              <a:rPr lang="en-GB" sz="2800" dirty="0"/>
              <a:t> </a:t>
            </a:r>
            <a:r>
              <a:rPr lang="en-GB" sz="2800" dirty="0" err="1"/>
              <a:t>nar</a:t>
            </a:r>
            <a:r>
              <a:rPr lang="en-GB" sz="2800" dirty="0"/>
              <a:t>.</a:t>
            </a:r>
            <a:endParaRPr lang="en-GB" sz="2000" i="1" dirty="0"/>
          </a:p>
        </p:txBody>
      </p:sp>
    </p:spTree>
    <p:extLst>
      <p:ext uri="{BB962C8B-B14F-4D97-AF65-F5344CB8AC3E}">
        <p14:creationId xmlns:p14="http://schemas.microsoft.com/office/powerpoint/2010/main" val="323043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0D056-0DB3-3C96-4D26-6D8732B55F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8591C3-419D-71A1-E24F-10F8F3FFA4AA}"/>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1D694B74-6B05-C495-F31D-C45E8C01E3B0}"/>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FA343351-A7E5-000E-0035-420DEE50117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Concluding Prayers!</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975E3FB3-6A7C-7748-019F-F57E511767A6}"/>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Tashahhad</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851A1A49-7274-9413-F0BC-80D8109AD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CCD449C8-AF64-EFCD-B52B-8B7C35308B95}"/>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1041C8B4-A5C5-0F22-9499-4C07E63A35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02" y="-77995"/>
            <a:ext cx="1390377" cy="1390377"/>
          </a:xfrm>
          <a:prstGeom prst="rect">
            <a:avLst/>
          </a:prstGeom>
        </p:spPr>
      </p:pic>
      <p:sp>
        <p:nvSpPr>
          <p:cNvPr id="2" name="TextBox 1">
            <a:extLst>
              <a:ext uri="{FF2B5EF4-FFF2-40B4-BE49-F238E27FC236}">
                <a16:creationId xmlns:a16="http://schemas.microsoft.com/office/drawing/2014/main" id="{F7D3B93D-2C70-0E16-ED5A-DF0AD47ADFC9}"/>
              </a:ext>
            </a:extLst>
          </p:cNvPr>
          <p:cNvSpPr txBox="1"/>
          <p:nvPr/>
        </p:nvSpPr>
        <p:spPr>
          <a:xfrm>
            <a:off x="5576527" y="14925"/>
            <a:ext cx="6615474" cy="923330"/>
          </a:xfrm>
          <a:prstGeom prst="rect">
            <a:avLst/>
          </a:prstGeom>
          <a:noFill/>
        </p:spPr>
        <p:txBody>
          <a:bodyPr wrap="square" rtlCol="0">
            <a:spAutoFit/>
          </a:bodyPr>
          <a:lstStyle/>
          <a:p>
            <a:pPr algn="ctr"/>
            <a:r>
              <a:rPr lang="en-US" sz="5400" b="1" dirty="0"/>
              <a:t>Concluding Prayers</a:t>
            </a:r>
          </a:p>
        </p:txBody>
      </p:sp>
      <p:graphicFrame>
        <p:nvGraphicFramePr>
          <p:cNvPr id="13" name="Table 12">
            <a:extLst>
              <a:ext uri="{FF2B5EF4-FFF2-40B4-BE49-F238E27FC236}">
                <a16:creationId xmlns:a16="http://schemas.microsoft.com/office/drawing/2014/main" id="{E3D08041-EA51-5232-6454-7F76B495AEDA}"/>
              </a:ext>
            </a:extLst>
          </p:cNvPr>
          <p:cNvGraphicFramePr>
            <a:graphicFrameLocks noGrp="1"/>
          </p:cNvGraphicFramePr>
          <p:nvPr>
            <p:extLst>
              <p:ext uri="{D42A27DB-BD31-4B8C-83A1-F6EECF244321}">
                <p14:modId xmlns:p14="http://schemas.microsoft.com/office/powerpoint/2010/main" val="2366117149"/>
              </p:ext>
            </p:extLst>
          </p:nvPr>
        </p:nvGraphicFramePr>
        <p:xfrm>
          <a:off x="5730639" y="1433442"/>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حَسَنَۃً</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فِی الدُّنۡیَا </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آتِنَا</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رَبَّنَا</a:t>
                      </a:r>
                      <a:endParaRPr lang="en-GB" sz="18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1800" b="1" dirty="0">
                          <a:latin typeface="Garamond" panose="02020404030301010803" pitchFamily="18" charset="0"/>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In this world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Grant 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Our Lord</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3" name="Table 2">
            <a:extLst>
              <a:ext uri="{FF2B5EF4-FFF2-40B4-BE49-F238E27FC236}">
                <a16:creationId xmlns:a16="http://schemas.microsoft.com/office/drawing/2014/main" id="{363798DF-DE46-E2EE-7D83-9957B890D5FF}"/>
              </a:ext>
            </a:extLst>
          </p:cNvPr>
          <p:cNvGraphicFramePr>
            <a:graphicFrameLocks noGrp="1"/>
          </p:cNvGraphicFramePr>
          <p:nvPr>
            <p:extLst>
              <p:ext uri="{D42A27DB-BD31-4B8C-83A1-F6EECF244321}">
                <p14:modId xmlns:p14="http://schemas.microsoft.com/office/powerpoint/2010/main" val="3518573955"/>
              </p:ext>
            </p:extLst>
          </p:nvPr>
        </p:nvGraphicFramePr>
        <p:xfrm>
          <a:off x="5730639" y="3170992"/>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 قِنَا </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حَسَنَۃً</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فِی الۡآخِرَۃِ </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a:t>
                      </a:r>
                      <a:endParaRPr lang="en-GB" sz="18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1800" b="1" dirty="0">
                          <a:latin typeface="Garamond" panose="02020404030301010803" pitchFamily="18" charset="0"/>
                        </a:rPr>
                        <a:t>And protect 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In the world to 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2" name="Table 11">
            <a:extLst>
              <a:ext uri="{FF2B5EF4-FFF2-40B4-BE49-F238E27FC236}">
                <a16:creationId xmlns:a16="http://schemas.microsoft.com/office/drawing/2014/main" id="{C76E0CD0-4E04-B5BC-2EF3-9CB08D1864D3}"/>
              </a:ext>
            </a:extLst>
          </p:cNvPr>
          <p:cNvGraphicFramePr>
            <a:graphicFrameLocks noGrp="1"/>
          </p:cNvGraphicFramePr>
          <p:nvPr>
            <p:extLst>
              <p:ext uri="{D42A27DB-BD31-4B8C-83A1-F6EECF244321}">
                <p14:modId xmlns:p14="http://schemas.microsoft.com/office/powerpoint/2010/main" val="3524325803"/>
              </p:ext>
            </p:extLst>
          </p:nvPr>
        </p:nvGraphicFramePr>
        <p:xfrm>
          <a:off x="7312859" y="4972065"/>
          <a:ext cx="316444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النَّارِ </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عَذَابَ</a:t>
                      </a:r>
                      <a:endParaRPr lang="en-GB" sz="18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Of the 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From the torment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Tree>
    <p:extLst>
      <p:ext uri="{BB962C8B-B14F-4D97-AF65-F5344CB8AC3E}">
        <p14:creationId xmlns:p14="http://schemas.microsoft.com/office/powerpoint/2010/main" val="347412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631216"/>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a:t>
            </a:r>
            <a:r>
              <a:rPr lang="en-GB" sz="3600" b="1" dirty="0">
                <a:solidFill>
                  <a:schemeClr val="bg1"/>
                </a:solidFill>
                <a:latin typeface="Garamond" panose="02020404030301010803" pitchFamily="18" charset="0"/>
                <a:cs typeface="Jameel Noori Nastaleeq" panose="02000503000000000004" pitchFamily="2" charset="-78"/>
              </a:rPr>
              <a:t>6</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March</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675120" y="1669268"/>
            <a:ext cx="10023360" cy="516277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30497" y="2140828"/>
            <a:ext cx="7905983" cy="3858236"/>
          </a:xfrm>
          <a:prstGeom prst="rect">
            <a:avLst/>
          </a:prstGeom>
          <a:noFill/>
        </p:spPr>
        <p:txBody>
          <a:bodyPr wrap="square">
            <a:spAutoFit/>
          </a:bodyPr>
          <a:lstStyle/>
          <a:p>
            <a:pPr algn="ctr">
              <a:lnSpc>
                <a:spcPct val="115000"/>
              </a:lnSpc>
              <a:spcAft>
                <a:spcPts val="800"/>
              </a:spcAft>
            </a:pPr>
            <a:r>
              <a:rPr lang="en-GB" sz="2300" kern="100" dirty="0">
                <a:latin typeface="Bahnschrift Condensed" panose="020B0502040204020203" pitchFamily="34" charset="0"/>
                <a:ea typeface="Aptos" panose="020B0004020202020204" pitchFamily="34" charset="0"/>
                <a:cs typeface="Arial" panose="020B0604020202020204" pitchFamily="34" charset="0"/>
              </a:rPr>
              <a:t>Not only did the Holy Prophet(</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300" kern="100" dirty="0">
                <a:latin typeface="Bahnschrift Condensed" panose="020B0502040204020203" pitchFamily="34" charset="0"/>
                <a:ea typeface="Aptos" panose="020B0004020202020204" pitchFamily="34" charset="0"/>
                <a:cs typeface="Arial" panose="020B0604020202020204" pitchFamily="34" charset="0"/>
              </a:rPr>
              <a:t>) himself strive for its establishment, but he established within his companions a passion for the establishment of the unity of God as well, to the extent that they offered many sacrifices to uphold the unity of God.</a:t>
            </a:r>
          </a:p>
          <a:p>
            <a:pPr algn="ctr">
              <a:lnSpc>
                <a:spcPct val="115000"/>
              </a:lnSpc>
              <a:spcAft>
                <a:spcPts val="800"/>
              </a:spcAft>
            </a:pPr>
            <a:r>
              <a:rPr lang="en-GB" sz="2300" kern="100" dirty="0">
                <a:latin typeface="Bahnschrift Condensed" panose="020B0502040204020203" pitchFamily="34" charset="0"/>
                <a:ea typeface="Aptos" panose="020B0004020202020204" pitchFamily="34" charset="0"/>
                <a:cs typeface="Arial" panose="020B0604020202020204" pitchFamily="34" charset="0"/>
              </a:rPr>
              <a:t>The mob of disbelievers pulled the Holy Prophet(</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300" kern="100" dirty="0">
                <a:latin typeface="Bahnschrift Condensed" panose="020B0502040204020203" pitchFamily="34" charset="0"/>
                <a:ea typeface="Aptos" panose="020B0004020202020204" pitchFamily="34" charset="0"/>
                <a:cs typeface="Arial" panose="020B0604020202020204" pitchFamily="34" charset="0"/>
              </a:rPr>
              <a:t>) by the hair on his head and his beard so severely that much of his hair fell out. It was upon this that </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Hazrat</a:t>
            </a:r>
            <a:r>
              <a:rPr lang="en-GB" sz="2300" kern="100" dirty="0">
                <a:latin typeface="Bahnschrift Condensed" panose="020B0502040204020203" pitchFamily="34" charset="0"/>
                <a:ea typeface="Aptos" panose="020B0004020202020204" pitchFamily="34" charset="0"/>
                <a:cs typeface="Arial" panose="020B0604020202020204" pitchFamily="34" charset="0"/>
              </a:rPr>
              <a:t> Abu </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Bakr</a:t>
            </a:r>
            <a:r>
              <a:rPr lang="en-GB" sz="2300" kern="100" dirty="0">
                <a:latin typeface="Bahnschrift Condensed" panose="020B0502040204020203" pitchFamily="34" charset="0"/>
                <a:ea typeface="Aptos" panose="020B0004020202020204" pitchFamily="34" charset="0"/>
                <a:cs typeface="Arial" panose="020B0604020202020204" pitchFamily="34" charset="0"/>
              </a:rPr>
              <a:t>(</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ra</a:t>
            </a:r>
            <a:r>
              <a:rPr lang="en-GB" sz="2300" kern="100" dirty="0">
                <a:latin typeface="Bahnschrift Condensed" panose="020B0502040204020203" pitchFamily="34" charset="0"/>
                <a:ea typeface="Aptos" panose="020B0004020202020204" pitchFamily="34" charset="0"/>
                <a:cs typeface="Arial" panose="020B0604020202020204" pitchFamily="34" charset="0"/>
              </a:rPr>
              <a:t>) came to the Holy Prophet’s (</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300" kern="100" dirty="0">
                <a:latin typeface="Bahnschrift Condensed" panose="020B0502040204020203" pitchFamily="34" charset="0"/>
                <a:ea typeface="Aptos" panose="020B0004020202020204" pitchFamily="34" charset="0"/>
                <a:cs typeface="Arial" panose="020B0604020202020204" pitchFamily="34" charset="0"/>
              </a:rPr>
              <a:t>) defence. The Holy Prophet(</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300" kern="100" dirty="0">
                <a:latin typeface="Bahnschrift Condensed" panose="020B0502040204020203" pitchFamily="34" charset="0"/>
                <a:ea typeface="Aptos" panose="020B0004020202020204" pitchFamily="34" charset="0"/>
                <a:cs typeface="Arial" panose="020B0604020202020204" pitchFamily="34" charset="0"/>
              </a:rPr>
              <a:t>) told </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Hazat</a:t>
            </a:r>
            <a:r>
              <a:rPr lang="en-GB" sz="2300" kern="100" dirty="0">
                <a:latin typeface="Bahnschrift Condensed" panose="020B0502040204020203" pitchFamily="34" charset="0"/>
                <a:ea typeface="Aptos" panose="020B0004020202020204" pitchFamily="34" charset="0"/>
                <a:cs typeface="Arial" panose="020B0604020202020204" pitchFamily="34" charset="0"/>
              </a:rPr>
              <a:t> Abu </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Bakr</a:t>
            </a:r>
            <a:r>
              <a:rPr lang="en-GB" sz="2300" kern="100" dirty="0">
                <a:latin typeface="Bahnschrift Condensed" panose="020B0502040204020203" pitchFamily="34" charset="0"/>
                <a:ea typeface="Aptos" panose="020B0004020202020204" pitchFamily="34" charset="0"/>
                <a:cs typeface="Arial" panose="020B0604020202020204" pitchFamily="34" charset="0"/>
              </a:rPr>
              <a:t>(</a:t>
            </a:r>
            <a:r>
              <a:rPr lang="en-GB" sz="2300" kern="100" dirty="0" err="1">
                <a:latin typeface="Bahnschrift Condensed" panose="020B0502040204020203" pitchFamily="34" charset="0"/>
                <a:ea typeface="Aptos" panose="020B0004020202020204" pitchFamily="34" charset="0"/>
                <a:cs typeface="Arial" panose="020B0604020202020204" pitchFamily="34" charset="0"/>
              </a:rPr>
              <a:t>ra</a:t>
            </a:r>
            <a:r>
              <a:rPr lang="en-GB" sz="2300" kern="100" dirty="0">
                <a:latin typeface="Bahnschrift Condensed" panose="020B0502040204020203" pitchFamily="34" charset="0"/>
                <a:ea typeface="Aptos" panose="020B0004020202020204" pitchFamily="34" charset="0"/>
                <a:cs typeface="Arial" panose="020B0604020202020204" pitchFamily="34" charset="0"/>
              </a:rPr>
              <a:t>) to leave those people, saying, ‘By He in Whose hands is my life, I have been sent to these very people so that I may be sacrificed.</a:t>
            </a:r>
            <a:endParaRPr lang="en-US" sz="2300" kern="100" dirty="0">
              <a:effectLst/>
              <a:latin typeface="Bahnschrift Condensed" panose="020B0502040204020203"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3188725" y="1025715"/>
            <a:ext cx="5501891" cy="954107"/>
          </a:xfrm>
          <a:prstGeom prst="rect">
            <a:avLst/>
          </a:prstGeom>
        </p:spPr>
        <p:txBody>
          <a:bodyPr wrap="square">
            <a:spAutoFit/>
          </a:bodyPr>
          <a:lstStyle/>
          <a:p>
            <a:pPr algn="ctr"/>
            <a:r>
              <a:rPr lang="en-GB" sz="2800" b="1" dirty="0">
                <a:latin typeface="Bahnschrift Condensed" panose="020B0502040204020203" pitchFamily="34" charset="0"/>
                <a:ea typeface="Calibri" panose="020F0502020204030204" pitchFamily="34" charset="0"/>
                <a:cs typeface="Arial" panose="020B0604020202020204" pitchFamily="34" charset="0"/>
              </a:rPr>
              <a:t>The Prophet (</a:t>
            </a:r>
            <a:r>
              <a:rPr lang="en-GB" sz="2800" b="1" dirty="0" err="1">
                <a:latin typeface="Bahnschrift Condensed" panose="020B0502040204020203" pitchFamily="34" charset="0"/>
                <a:ea typeface="Calibri" panose="020F0502020204030204" pitchFamily="34" charset="0"/>
                <a:cs typeface="Arial" panose="020B0604020202020204" pitchFamily="34" charset="0"/>
              </a:rPr>
              <a:t>sa</a:t>
            </a:r>
            <a:r>
              <a:rPr lang="en-GB" sz="2800" b="1" dirty="0">
                <a:latin typeface="Bahnschrift Condensed" panose="020B0502040204020203" pitchFamily="34" charset="0"/>
                <a:ea typeface="Calibri" panose="020F0502020204030204" pitchFamily="34" charset="0"/>
                <a:cs typeface="Arial" panose="020B0604020202020204" pitchFamily="34" charset="0"/>
              </a:rPr>
              <a:t>) as the Guardian and Teacher of </a:t>
            </a:r>
            <a:r>
              <a:rPr lang="en-GB" sz="2800" b="1" dirty="0" err="1">
                <a:latin typeface="Bahnschrift Condensed" panose="020B0502040204020203" pitchFamily="34" charset="0"/>
                <a:ea typeface="Calibri" panose="020F0502020204030204" pitchFamily="34" charset="0"/>
                <a:cs typeface="Arial" panose="020B0604020202020204" pitchFamily="34" charset="0"/>
              </a:rPr>
              <a:t>Tauheed</a:t>
            </a:r>
            <a:endParaRPr lang="en-GB" sz="2800" b="1" dirty="0">
              <a:latin typeface="Bahnschrift Condensed" panose="020B0502040204020203" pitchFamily="34" charset="0"/>
            </a:endParaRPr>
          </a:p>
        </p:txBody>
      </p:sp>
    </p:spTree>
    <p:extLst>
      <p:ext uri="{BB962C8B-B14F-4D97-AF65-F5344CB8AC3E}">
        <p14:creationId xmlns:p14="http://schemas.microsoft.com/office/powerpoint/2010/main" val="1906440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C81FC8F-A27B-33B4-6953-DDDE07B45987}"/>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r="9775"/>
          <a:stretch/>
        </p:blipFill>
        <p:spPr>
          <a:xfrm>
            <a:off x="1066800" y="1783079"/>
            <a:ext cx="9250680" cy="5044441"/>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30497" y="2338948"/>
            <a:ext cx="7905983" cy="3511089"/>
          </a:xfrm>
          <a:prstGeom prst="rect">
            <a:avLst/>
          </a:prstGeom>
          <a:noFill/>
        </p:spPr>
        <p:txBody>
          <a:bodyPr wrap="square">
            <a:spAutoFit/>
          </a:bodyPr>
          <a:lstStyle/>
          <a:p>
            <a:pPr algn="ctr">
              <a:lnSpc>
                <a:spcPct val="115000"/>
              </a:lnSpc>
              <a:spcAft>
                <a:spcPts val="800"/>
              </a:spcAft>
            </a:pPr>
            <a:r>
              <a:rPr lang="en-GB" sz="2800" kern="100" dirty="0" err="1">
                <a:latin typeface="Bahnschrift Condensed" panose="020B0502040204020203" pitchFamily="34" charset="0"/>
                <a:ea typeface="Aptos" panose="020B0004020202020204" pitchFamily="34" charset="0"/>
                <a:cs typeface="Arial" panose="020B0604020202020204" pitchFamily="34" charset="0"/>
              </a:rPr>
              <a:t>Harith</a:t>
            </a:r>
            <a:r>
              <a:rPr lang="en-GB" sz="2800" kern="100" dirty="0">
                <a:latin typeface="Bahnschrift Condensed" panose="020B0502040204020203" pitchFamily="34" charset="0"/>
                <a:ea typeface="Aptos" panose="020B0004020202020204" pitchFamily="34" charset="0"/>
                <a:cs typeface="Arial" panose="020B0604020202020204" pitchFamily="34" charset="0"/>
              </a:rPr>
              <a:t> bin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Harith</a:t>
            </a:r>
            <a:r>
              <a:rPr lang="en-GB" sz="2800" kern="100" dirty="0">
                <a:latin typeface="Bahnschrift Condensed" panose="020B0502040204020203" pitchFamily="34" charset="0"/>
                <a:ea typeface="Aptos" panose="020B0004020202020204" pitchFamily="34" charset="0"/>
                <a:cs typeface="Arial" panose="020B0604020202020204" pitchFamily="34" charset="0"/>
              </a:rPr>
              <a:t>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Ghamdi</a:t>
            </a:r>
            <a:r>
              <a:rPr lang="en-GB" sz="2800" kern="100" dirty="0">
                <a:latin typeface="Bahnschrift Condensed" panose="020B0502040204020203" pitchFamily="34" charset="0"/>
                <a:ea typeface="Aptos" panose="020B0004020202020204" pitchFamily="34" charset="0"/>
                <a:cs typeface="Arial" panose="020B0604020202020204" pitchFamily="34" charset="0"/>
              </a:rPr>
              <a:t> saw the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Quraish</a:t>
            </a:r>
            <a:r>
              <a:rPr lang="en-GB" sz="2800" kern="100" dirty="0">
                <a:latin typeface="Bahnschrift Condensed" panose="020B0502040204020203" pitchFamily="34" charset="0"/>
                <a:ea typeface="Aptos" panose="020B0004020202020204" pitchFamily="34" charset="0"/>
                <a:cs typeface="Arial" panose="020B0604020202020204" pitchFamily="34" charset="0"/>
              </a:rPr>
              <a:t> inflicting cruelties upon the Holy Prophet(</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800" kern="100" dirty="0">
                <a:latin typeface="Bahnschrift Condensed" panose="020B0502040204020203" pitchFamily="34" charset="0"/>
                <a:ea typeface="Aptos" panose="020B0004020202020204" pitchFamily="34" charset="0"/>
                <a:cs typeface="Arial" panose="020B0604020202020204" pitchFamily="34" charset="0"/>
              </a:rPr>
              <a:t>), and he asked his father who those people were. His father replied that they had gathered around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Sabi</a:t>
            </a:r>
            <a:r>
              <a:rPr lang="en-GB" sz="2800" kern="100" dirty="0">
                <a:latin typeface="Bahnschrift Condensed" panose="020B0502040204020203" pitchFamily="34" charset="0"/>
                <a:ea typeface="Aptos" panose="020B0004020202020204" pitchFamily="34" charset="0"/>
                <a:cs typeface="Arial" panose="020B0604020202020204" pitchFamily="34" charset="0"/>
              </a:rPr>
              <a:t>’, a name which the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Quraish</a:t>
            </a:r>
            <a:r>
              <a:rPr lang="en-GB" sz="2800" kern="100" dirty="0">
                <a:latin typeface="Bahnschrift Condensed" panose="020B0502040204020203" pitchFamily="34" charset="0"/>
                <a:ea typeface="Aptos" panose="020B0004020202020204" pitchFamily="34" charset="0"/>
                <a:cs typeface="Arial" panose="020B0604020202020204" pitchFamily="34" charset="0"/>
              </a:rPr>
              <a:t> had given the Holy Prophet(</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800" kern="100" dirty="0">
                <a:latin typeface="Bahnschrift Condensed" panose="020B0502040204020203" pitchFamily="34" charset="0"/>
                <a:ea typeface="Aptos" panose="020B0004020202020204" pitchFamily="34" charset="0"/>
                <a:cs typeface="Arial" panose="020B0604020202020204" pitchFamily="34" charset="0"/>
              </a:rPr>
              <a:t>) to deride him. </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Harith</a:t>
            </a:r>
            <a:r>
              <a:rPr lang="en-GB" sz="2800" kern="100" dirty="0">
                <a:latin typeface="Bahnschrift Condensed" panose="020B0502040204020203" pitchFamily="34" charset="0"/>
                <a:ea typeface="Aptos" panose="020B0004020202020204" pitchFamily="34" charset="0"/>
                <a:cs typeface="Arial" panose="020B0604020202020204" pitchFamily="34" charset="0"/>
              </a:rPr>
              <a:t> says he went to take a closer look and found the Holy Prophet(</a:t>
            </a:r>
            <a:r>
              <a:rPr lang="en-GB" sz="28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800" kern="100" dirty="0">
                <a:latin typeface="Bahnschrift Condensed" panose="020B0502040204020203" pitchFamily="34" charset="0"/>
                <a:ea typeface="Aptos" panose="020B0004020202020204" pitchFamily="34" charset="0"/>
                <a:cs typeface="Arial" panose="020B0604020202020204" pitchFamily="34" charset="0"/>
              </a:rPr>
              <a:t>) encouraging the people to believe in One God, even as they continued to cause him trouble.</a:t>
            </a:r>
            <a:endParaRPr lang="en-US" sz="2800" kern="100" dirty="0">
              <a:effectLst/>
              <a:latin typeface="Bahnschrift Condensed" panose="020B0502040204020203"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3188725" y="1025715"/>
            <a:ext cx="5501891" cy="954107"/>
          </a:xfrm>
          <a:prstGeom prst="rect">
            <a:avLst/>
          </a:prstGeom>
        </p:spPr>
        <p:txBody>
          <a:bodyPr wrap="square">
            <a:spAutoFit/>
          </a:bodyPr>
          <a:lstStyle/>
          <a:p>
            <a:pPr algn="ctr"/>
            <a:r>
              <a:rPr lang="en-GB" sz="2800" b="1" dirty="0">
                <a:latin typeface="Bahnschrift Condensed" panose="020B0502040204020203" pitchFamily="34" charset="0"/>
                <a:ea typeface="Calibri" panose="020F0502020204030204" pitchFamily="34" charset="0"/>
                <a:cs typeface="Arial" panose="020B0604020202020204" pitchFamily="34" charset="0"/>
              </a:rPr>
              <a:t>The Prophet (</a:t>
            </a:r>
            <a:r>
              <a:rPr lang="en-GB" sz="2800" b="1" dirty="0" err="1">
                <a:latin typeface="Bahnschrift Condensed" panose="020B0502040204020203" pitchFamily="34" charset="0"/>
                <a:ea typeface="Calibri" panose="020F0502020204030204" pitchFamily="34" charset="0"/>
                <a:cs typeface="Arial" panose="020B0604020202020204" pitchFamily="34" charset="0"/>
              </a:rPr>
              <a:t>sa</a:t>
            </a:r>
            <a:r>
              <a:rPr lang="en-GB" sz="2800" b="1" dirty="0">
                <a:latin typeface="Bahnschrift Condensed" panose="020B0502040204020203" pitchFamily="34" charset="0"/>
                <a:ea typeface="Calibri" panose="020F0502020204030204" pitchFamily="34" charset="0"/>
                <a:cs typeface="Arial" panose="020B0604020202020204" pitchFamily="34" charset="0"/>
              </a:rPr>
              <a:t>) as the Guardian and Teacher of </a:t>
            </a:r>
            <a:r>
              <a:rPr lang="en-GB" sz="2800" b="1" dirty="0" err="1">
                <a:latin typeface="Bahnschrift Condensed" panose="020B0502040204020203" pitchFamily="34" charset="0"/>
                <a:ea typeface="Calibri" panose="020F0502020204030204" pitchFamily="34" charset="0"/>
                <a:cs typeface="Arial" panose="020B0604020202020204" pitchFamily="34" charset="0"/>
              </a:rPr>
              <a:t>Tauheed</a:t>
            </a:r>
            <a:endParaRPr lang="en-GB" sz="2800" b="1" dirty="0">
              <a:latin typeface="Bahnschrift Condensed" panose="020B0502040204020203" pitchFamily="34" charset="0"/>
            </a:endParaRPr>
          </a:p>
        </p:txBody>
      </p:sp>
    </p:spTree>
    <p:extLst>
      <p:ext uri="{BB962C8B-B14F-4D97-AF65-F5344CB8AC3E}">
        <p14:creationId xmlns:p14="http://schemas.microsoft.com/office/powerpoint/2010/main" val="3489821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853440" y="1700888"/>
            <a:ext cx="10850880" cy="4471865"/>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1828800" y="2210893"/>
            <a:ext cx="8454623" cy="3065455"/>
          </a:xfrm>
          <a:prstGeom prst="rect">
            <a:avLst/>
          </a:prstGeom>
          <a:noFill/>
        </p:spPr>
        <p:txBody>
          <a:bodyPr wrap="square">
            <a:spAutoFit/>
          </a:bodyPr>
          <a:lstStyle/>
          <a:p>
            <a:pPr algn="ctr">
              <a:lnSpc>
                <a:spcPct val="115000"/>
              </a:lnSpc>
              <a:spcAft>
                <a:spcPts val="800"/>
              </a:spcAft>
            </a:pPr>
            <a:r>
              <a:rPr lang="en-GB" sz="2400" kern="100" dirty="0">
                <a:latin typeface="Bahnschrift Condensed" panose="020B0502040204020203" pitchFamily="34" charset="0"/>
                <a:ea typeface="Aptos" panose="020B0004020202020204" pitchFamily="34" charset="0"/>
                <a:cs typeface="Arial" panose="020B0604020202020204" pitchFamily="34" charset="0"/>
              </a:rPr>
              <a:t>Here is the famous incident from the Battle of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Uhud</a:t>
            </a:r>
            <a:r>
              <a:rPr lang="en-GB" sz="2400" kern="100" dirty="0">
                <a:latin typeface="Bahnschrift Condensed" panose="020B0502040204020203" pitchFamily="34" charset="0"/>
                <a:ea typeface="Aptos" panose="020B0004020202020204" pitchFamily="34" charset="0"/>
                <a:cs typeface="Arial" panose="020B0604020202020204" pitchFamily="34" charset="0"/>
              </a:rPr>
              <a:t>, when Abu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Sufyan</a:t>
            </a:r>
            <a:r>
              <a:rPr lang="en-GB" sz="2400" kern="100" dirty="0">
                <a:latin typeface="Bahnschrift Condensed" panose="020B0502040204020203" pitchFamily="34" charset="0"/>
                <a:ea typeface="Aptos" panose="020B0004020202020204" pitchFamily="34" charset="0"/>
                <a:cs typeface="Arial" panose="020B0604020202020204" pitchFamily="34" charset="0"/>
              </a:rPr>
              <a:t> was calling out saying that the Holy Prophet(</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400" kern="100" dirty="0">
                <a:latin typeface="Bahnschrift Condensed" panose="020B0502040204020203" pitchFamily="34" charset="0"/>
                <a:ea typeface="Aptos" panose="020B0004020202020204" pitchFamily="34" charset="0"/>
                <a:cs typeface="Arial" panose="020B0604020202020204" pitchFamily="34" charset="0"/>
              </a:rPr>
              <a:t>),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Hazrat</a:t>
            </a:r>
            <a:r>
              <a:rPr lang="en-GB" sz="2400" kern="100" dirty="0">
                <a:latin typeface="Bahnschrift Condensed" panose="020B0502040204020203" pitchFamily="34" charset="0"/>
                <a:ea typeface="Aptos" panose="020B0004020202020204" pitchFamily="34" charset="0"/>
                <a:cs typeface="Arial" panose="020B0604020202020204" pitchFamily="34" charset="0"/>
              </a:rPr>
              <a:t> Abu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Bakr</a:t>
            </a:r>
            <a:r>
              <a:rPr lang="en-GB" sz="2400" kern="100" dirty="0">
                <a:latin typeface="Bahnschrift Condensed" panose="020B0502040204020203" pitchFamily="34" charset="0"/>
                <a:ea typeface="Aptos" panose="020B0004020202020204" pitchFamily="34" charset="0"/>
                <a:cs typeface="Arial" panose="020B0604020202020204" pitchFamily="34" charset="0"/>
              </a:rPr>
              <a:t>(</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ra</a:t>
            </a:r>
            <a:r>
              <a:rPr lang="en-GB" sz="2400" kern="100" dirty="0">
                <a:latin typeface="Bahnschrift Condensed" panose="020B0502040204020203" pitchFamily="34" charset="0"/>
                <a:ea typeface="Aptos" panose="020B0004020202020204" pitchFamily="34" charset="0"/>
                <a:cs typeface="Arial" panose="020B0604020202020204" pitchFamily="34" charset="0"/>
              </a:rPr>
              <a:t>) and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Hazrat</a:t>
            </a:r>
            <a:r>
              <a:rPr lang="en-GB" sz="2400" kern="100" dirty="0">
                <a:latin typeface="Bahnschrift Condensed" panose="020B0502040204020203" pitchFamily="34" charset="0"/>
                <a:ea typeface="Aptos" panose="020B0004020202020204" pitchFamily="34" charset="0"/>
                <a:cs typeface="Arial" panose="020B0604020202020204" pitchFamily="34" charset="0"/>
              </a:rPr>
              <a:t> Umar(</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ra</a:t>
            </a:r>
            <a:r>
              <a:rPr lang="en-GB" sz="2400" kern="100" dirty="0">
                <a:latin typeface="Bahnschrift Condensed" panose="020B0502040204020203" pitchFamily="34" charset="0"/>
                <a:ea typeface="Aptos" panose="020B0004020202020204" pitchFamily="34" charset="0"/>
                <a:cs typeface="Arial" panose="020B0604020202020204" pitchFamily="34" charset="0"/>
              </a:rPr>
              <a:t>) had been killed. As he proclaimed this, the Holy Prophet(</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400" kern="100" dirty="0">
                <a:latin typeface="Bahnschrift Condensed" panose="020B0502040204020203" pitchFamily="34" charset="0"/>
                <a:ea typeface="Aptos" panose="020B0004020202020204" pitchFamily="34" charset="0"/>
                <a:cs typeface="Arial" panose="020B0604020202020204" pitchFamily="34" charset="0"/>
              </a:rPr>
              <a:t>) instructed his companions to remain silent. Then, Abu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Sufyan</a:t>
            </a:r>
            <a:r>
              <a:rPr lang="en-GB" sz="2400" kern="100" dirty="0">
                <a:latin typeface="Bahnschrift Condensed" panose="020B0502040204020203" pitchFamily="34" charset="0"/>
                <a:ea typeface="Aptos" panose="020B0004020202020204" pitchFamily="34" charset="0"/>
                <a:cs typeface="Arial" panose="020B0604020202020204" pitchFamily="34" charset="0"/>
              </a:rPr>
              <a:t> went on to raise slogans with the names of the </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Makkan</a:t>
            </a:r>
            <a:r>
              <a:rPr lang="en-GB" sz="2400" kern="100" dirty="0">
                <a:latin typeface="Bahnschrift Condensed" panose="020B0502040204020203" pitchFamily="34" charset="0"/>
                <a:ea typeface="Aptos" panose="020B0004020202020204" pitchFamily="34" charset="0"/>
                <a:cs typeface="Arial" panose="020B0604020202020204" pitchFamily="34" charset="0"/>
              </a:rPr>
              <a:t> idols. This was unbearable for the Holy Prophet(</a:t>
            </a:r>
            <a:r>
              <a:rPr lang="en-GB" sz="2400" kern="100" dirty="0" err="1">
                <a:latin typeface="Bahnschrift Condensed" panose="020B0502040204020203" pitchFamily="34" charset="0"/>
                <a:ea typeface="Aptos" panose="020B0004020202020204" pitchFamily="34" charset="0"/>
                <a:cs typeface="Arial" panose="020B0604020202020204" pitchFamily="34" charset="0"/>
              </a:rPr>
              <a:t>sa</a:t>
            </a:r>
            <a:r>
              <a:rPr lang="en-GB" sz="2400" kern="100" dirty="0">
                <a:latin typeface="Bahnschrift Condensed" panose="020B0502040204020203" pitchFamily="34" charset="0"/>
                <a:ea typeface="Aptos" panose="020B0004020202020204" pitchFamily="34" charset="0"/>
                <a:cs typeface="Arial" panose="020B0604020202020204" pitchFamily="34" charset="0"/>
              </a:rPr>
              <a:t>) and so at that point he instructed his companions to respond by saying that Allah is the Highest, the Most Magnificent and that there was no helper except Allah.</a:t>
            </a:r>
            <a:endParaRPr lang="en-US" sz="2400" kern="100" dirty="0">
              <a:effectLst/>
              <a:latin typeface="Bahnschrift Condensed" panose="020B0502040204020203"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3188725" y="1025715"/>
            <a:ext cx="5501891" cy="954107"/>
          </a:xfrm>
          <a:prstGeom prst="rect">
            <a:avLst/>
          </a:prstGeom>
        </p:spPr>
        <p:txBody>
          <a:bodyPr wrap="square">
            <a:spAutoFit/>
          </a:bodyPr>
          <a:lstStyle/>
          <a:p>
            <a:pPr algn="ctr"/>
            <a:r>
              <a:rPr lang="en-GB" sz="2800" b="1" dirty="0">
                <a:latin typeface="Bahnschrift Condensed" panose="020B0502040204020203" pitchFamily="34" charset="0"/>
                <a:ea typeface="Calibri" panose="020F0502020204030204" pitchFamily="34" charset="0"/>
                <a:cs typeface="Arial" panose="020B0604020202020204" pitchFamily="34" charset="0"/>
              </a:rPr>
              <a:t>The Prophet (</a:t>
            </a:r>
            <a:r>
              <a:rPr lang="en-GB" sz="2800" b="1" dirty="0" err="1">
                <a:latin typeface="Bahnschrift Condensed" panose="020B0502040204020203" pitchFamily="34" charset="0"/>
                <a:ea typeface="Calibri" panose="020F0502020204030204" pitchFamily="34" charset="0"/>
                <a:cs typeface="Arial" panose="020B0604020202020204" pitchFamily="34" charset="0"/>
              </a:rPr>
              <a:t>sa</a:t>
            </a:r>
            <a:r>
              <a:rPr lang="en-GB" sz="2800" b="1" dirty="0">
                <a:latin typeface="Bahnschrift Condensed" panose="020B0502040204020203" pitchFamily="34" charset="0"/>
                <a:ea typeface="Calibri" panose="020F0502020204030204" pitchFamily="34" charset="0"/>
                <a:cs typeface="Arial" panose="020B0604020202020204" pitchFamily="34" charset="0"/>
              </a:rPr>
              <a:t>) as the Guardian and Teacher of </a:t>
            </a:r>
            <a:r>
              <a:rPr lang="en-GB" sz="2800" b="1" dirty="0" err="1">
                <a:latin typeface="Bahnschrift Condensed" panose="020B0502040204020203" pitchFamily="34" charset="0"/>
                <a:ea typeface="Calibri" panose="020F0502020204030204" pitchFamily="34" charset="0"/>
                <a:cs typeface="Arial" panose="020B0604020202020204" pitchFamily="34" charset="0"/>
              </a:rPr>
              <a:t>Tauheed</a:t>
            </a:r>
            <a:endParaRPr lang="en-GB" sz="2800" b="1" dirty="0">
              <a:latin typeface="Bahnschrift Condensed" panose="020B0502040204020203" pitchFamily="34" charset="0"/>
            </a:endParaRPr>
          </a:p>
        </p:txBody>
      </p:sp>
      <p:pic>
        <p:nvPicPr>
          <p:cNvPr id="7"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650" y="5373471"/>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316609" y="5413519"/>
            <a:ext cx="1321151" cy="1321151"/>
          </a:xfrm>
          <a:prstGeom prst="rect">
            <a:avLst/>
          </a:prstGeom>
        </p:spPr>
      </p:pic>
      <p:sp>
        <p:nvSpPr>
          <p:cNvPr id="9" name="TextBox 8">
            <a:extLst>
              <a:ext uri="{FF2B5EF4-FFF2-40B4-BE49-F238E27FC236}">
                <a16:creationId xmlns:a16="http://schemas.microsoft.com/office/drawing/2014/main" id="{66E272C4-8F0E-5B58-ED54-14E8341576A7}"/>
              </a:ext>
            </a:extLst>
          </p:cNvPr>
          <p:cNvSpPr txBox="1"/>
          <p:nvPr/>
        </p:nvSpPr>
        <p:spPr>
          <a:xfrm>
            <a:off x="677323" y="6017834"/>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Tree>
    <p:extLst>
      <p:ext uri="{BB962C8B-B14F-4D97-AF65-F5344CB8AC3E}">
        <p14:creationId xmlns:p14="http://schemas.microsoft.com/office/powerpoint/2010/main" val="320016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64811" y="2407917"/>
            <a:ext cx="6827134" cy="2000548"/>
          </a:xfrm>
          <a:prstGeom prst="rect">
            <a:avLst/>
          </a:prstGeom>
          <a:noFill/>
        </p:spPr>
        <p:txBody>
          <a:bodyPr wrap="square">
            <a:spAutoFit/>
          </a:bodyPr>
          <a:lstStyle/>
          <a:p>
            <a:pPr algn="ctr"/>
            <a:r>
              <a:rPr lang="en-US" sz="6200" b="1" dirty="0">
                <a:solidFill>
                  <a:schemeClr val="bg1"/>
                </a:solidFill>
                <a:latin typeface="Garamond" panose="02020404030301010803" pitchFamily="18" charset="0"/>
                <a:cs typeface="Apple Chancery" panose="03020702040506060504" pitchFamily="66" charset="-79"/>
              </a:rPr>
              <a:t>LEARNING</a:t>
            </a:r>
          </a:p>
          <a:p>
            <a:pPr algn="ctr"/>
            <a:r>
              <a:rPr lang="en-US" sz="6200" b="1" dirty="0">
                <a:solidFill>
                  <a:schemeClr val="bg1"/>
                </a:solidFill>
                <a:latin typeface="Garamond" panose="02020404030301010803" pitchFamily="18"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227494" y="2590759"/>
            <a:ext cx="6623959" cy="646331"/>
          </a:xfrm>
          <a:prstGeom prst="rect">
            <a:avLst/>
          </a:prstGeom>
          <a:noFill/>
        </p:spPr>
        <p:txBody>
          <a:bodyPr wrap="square">
            <a:spAutoFit/>
          </a:bodyPr>
          <a:lstStyle/>
          <a:p>
            <a:pPr algn="ctr"/>
            <a:r>
              <a:rPr lang="en-GB" sz="3600" b="1" dirty="0">
                <a:latin typeface="Garamond" panose="02020404030301010803" pitchFamily="18" charset="0"/>
              </a:rPr>
              <a:t>RAMADAN CHALLENGE!</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7" y="2743748"/>
            <a:ext cx="5969231" cy="2616101"/>
          </a:xfrm>
          <a:prstGeom prst="rect">
            <a:avLst/>
          </a:prstGeom>
          <a:noFill/>
        </p:spPr>
        <p:txBody>
          <a:bodyPr wrap="square">
            <a:spAutoFit/>
          </a:bodyPr>
          <a:lstStyle/>
          <a:p>
            <a:pPr algn="ctr"/>
            <a:endParaRPr lang="en-GB" sz="3600" dirty="0">
              <a:solidFill>
                <a:srgbClr val="C00000"/>
              </a:solidFill>
              <a:latin typeface="Garamond" panose="02020404030301010803" pitchFamily="18" charset="0"/>
            </a:endParaRP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Send us updates on your progress so far! We would love to see you completing the Daily Quests!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908" y="1611239"/>
            <a:ext cx="3593984" cy="4851300"/>
          </a:xfrm>
          <a:prstGeom prst="rect">
            <a:avLst/>
          </a:prstGeom>
          <a:noFill/>
          <a:ln>
            <a:noFill/>
          </a:ln>
        </p:spPr>
      </p:pic>
    </p:spTree>
    <p:extLst>
      <p:ext uri="{BB962C8B-B14F-4D97-AF65-F5344CB8AC3E}">
        <p14:creationId xmlns:p14="http://schemas.microsoft.com/office/powerpoint/2010/main" val="327441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097" y="2609431"/>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159351" y="337981"/>
            <a:ext cx="6229536" cy="2554545"/>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ts val="6000"/>
              </a:lnSpc>
            </a:pP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قُلۡ بِفَضۡلِ اللّٰہِ وَبِرَحۡمَتِہٖ فَبِذٰلِکَ فَلۡیَفۡرَحُوۡا ؕ ہُوَ خَیۡرٌ مِّمَّا یَجۡمَعُوۡنَ ﴿۵۹</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2123499" y="3254103"/>
            <a:ext cx="23012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68BD73-B7A9-1AF6-3C82-1951D27C7445}"/>
              </a:ext>
            </a:extLst>
          </p:cNvPr>
          <p:cNvSpPr txBox="1"/>
          <p:nvPr/>
        </p:nvSpPr>
        <p:spPr>
          <a:xfrm>
            <a:off x="481335" y="3365875"/>
            <a:ext cx="5585568" cy="2862322"/>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just"/>
            <a:r>
              <a:rPr lang="en-GB" sz="2400" b="1" i="1" dirty="0">
                <a:solidFill>
                  <a:schemeClr val="bg1"/>
                </a:solidFill>
                <a:latin typeface="Garamond" panose="02020404030301010803" pitchFamily="18" charset="0"/>
              </a:rPr>
              <a:t>Say, ‘All this is through the grace of Allah and through His mercy; therein, therefore, let them rejoice. That is better than what they hoard.’</a:t>
            </a:r>
            <a:endParaRPr lang="en-US" sz="2000" b="1" dirty="0">
              <a:solidFill>
                <a:schemeClr val="bg1"/>
              </a:solidFill>
              <a:latin typeface="Garamond" panose="02020404030301010803" pitchFamily="18" charset="0"/>
              <a:cs typeface="Apple Chancery" panose="03020702040506060504" pitchFamily="66" charset="-79"/>
            </a:endParaRPr>
          </a:p>
          <a:p>
            <a:pPr algn="ctr">
              <a:lnSpc>
                <a:spcPct val="150000"/>
              </a:lnSpc>
            </a:pPr>
            <a:r>
              <a:rPr lang="en-US" sz="1600" b="1" dirty="0">
                <a:solidFill>
                  <a:schemeClr val="bg1"/>
                </a:solidFill>
                <a:latin typeface="Garamond" panose="02020404030301010803" pitchFamily="18" charset="0"/>
                <a:cs typeface="Apple Chancery" panose="03020702040506060504" pitchFamily="66" charset="-79"/>
              </a:rPr>
              <a:t>(The Holy Quran, Surah </a:t>
            </a:r>
            <a:r>
              <a:rPr lang="en-US" sz="1600" b="1" dirty="0" err="1">
                <a:solidFill>
                  <a:schemeClr val="bg1"/>
                </a:solidFill>
                <a:latin typeface="Garamond" panose="02020404030301010803" pitchFamily="18" charset="0"/>
                <a:cs typeface="Apple Chancery" panose="03020702040506060504" pitchFamily="66" charset="-79"/>
              </a:rPr>
              <a:t>Yunus</a:t>
            </a:r>
            <a:r>
              <a:rPr lang="en-US" sz="1600" b="1" dirty="0">
                <a:solidFill>
                  <a:schemeClr val="bg1"/>
                </a:solidFill>
                <a:latin typeface="Garamond" panose="02020404030301010803" pitchFamily="18" charset="0"/>
                <a:cs typeface="Apple Chancery" panose="03020702040506060504" pitchFamily="66" charset="-79"/>
              </a:rPr>
              <a:t>, 10:59)</a:t>
            </a:r>
          </a:p>
        </p:txBody>
      </p: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584308" y="1788326"/>
            <a:ext cx="11002656" cy="2123658"/>
          </a:xfrm>
          <a:prstGeom prst="rect">
            <a:avLst/>
          </a:prstGeom>
          <a:noFill/>
        </p:spPr>
        <p:txBody>
          <a:bodyPr wrap="square">
            <a:spAutoFit/>
          </a:bodyPr>
          <a:lstStyle/>
          <a:p>
            <a:pPr algn="ctr" rtl="1">
              <a:lnSpc>
                <a:spcPct val="150000"/>
              </a:lnSpc>
            </a:pPr>
            <a:r>
              <a:rPr lang="ar-SA" sz="4400" dirty="0">
                <a:latin typeface="ManzoorNaskh" panose="02000500000000000000" pitchFamily="2" charset="-78"/>
                <a:ea typeface="ManzoorNaskh" panose="02000500000000000000" pitchFamily="2" charset="-78"/>
                <a:cs typeface="ManzoorNaskh" panose="02000500000000000000" pitchFamily="2" charset="-78"/>
              </a:rPr>
              <a:t>عَنْ عَبْدِ اللّ</a:t>
            </a:r>
            <a:r>
              <a:rPr lang="ur-PK" sz="4400" dirty="0">
                <a:latin typeface="ManzoorNaskh" panose="02000500000000000000" pitchFamily="2" charset="-78"/>
                <a:ea typeface="ManzoorNaskh" panose="02000500000000000000" pitchFamily="2" charset="-78"/>
                <a:cs typeface="ManzoorNaskh" panose="02000500000000000000" pitchFamily="2" charset="-78"/>
              </a:rPr>
              <a:t>ٰہِ</a:t>
            </a:r>
            <a:r>
              <a:rPr lang="ar-SA" sz="4400" dirty="0">
                <a:latin typeface="ManzoorNaskh" panose="02000500000000000000" pitchFamily="2" charset="-78"/>
                <a:ea typeface="ManzoorNaskh" panose="02000500000000000000" pitchFamily="2" charset="-78"/>
                <a:cs typeface="ManzoorNaskh" panose="02000500000000000000" pitchFamily="2" charset="-78"/>
              </a:rPr>
              <a:t> بْنِ عُمَرَ،‏.‏ أَنَّ رَسُولَ اللّ</a:t>
            </a:r>
            <a:r>
              <a:rPr lang="ur-PK" sz="4400" dirty="0">
                <a:latin typeface="ManzoorNaskh" panose="02000500000000000000" pitchFamily="2" charset="-78"/>
                <a:ea typeface="ManzoorNaskh" panose="02000500000000000000" pitchFamily="2" charset="-78"/>
                <a:cs typeface="ManzoorNaskh" panose="02000500000000000000" pitchFamily="2" charset="-78"/>
              </a:rPr>
              <a:t>ٰہِ</a:t>
            </a:r>
            <a:r>
              <a:rPr lang="ar-SA" sz="4400" dirty="0">
                <a:latin typeface="ManzoorNaskh" panose="02000500000000000000" pitchFamily="2" charset="-78"/>
                <a:ea typeface="ManzoorNaskh" panose="02000500000000000000" pitchFamily="2" charset="-78"/>
                <a:cs typeface="ManzoorNaskh" panose="02000500000000000000" pitchFamily="2" charset="-78"/>
              </a:rPr>
              <a:t> ص</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ل</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ى الل</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ه</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 ع</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ل</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ي</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ه</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 و</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س</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ل</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م</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 كَانَ يُصَلِّي فِي ال</a:t>
            </a:r>
            <a:r>
              <a:rPr lang="ur-PK" sz="4400" dirty="0">
                <a:latin typeface="ManzoorNaskh" panose="02000500000000000000" pitchFamily="2" charset="-78"/>
                <a:ea typeface="ManzoorNaskh" panose="02000500000000000000" pitchFamily="2" charset="-78"/>
                <a:cs typeface="ManzoorNaskh" panose="02000500000000000000" pitchFamily="2" charset="-78"/>
              </a:rPr>
              <a:t>ْ</a:t>
            </a:r>
            <a:r>
              <a:rPr lang="ar-SA" sz="4400" dirty="0">
                <a:latin typeface="ManzoorNaskh" panose="02000500000000000000" pitchFamily="2" charset="-78"/>
                <a:ea typeface="ManzoorNaskh" panose="02000500000000000000" pitchFamily="2" charset="-78"/>
                <a:cs typeface="ManzoorNaskh" panose="02000500000000000000" pitchFamily="2" charset="-78"/>
              </a:rPr>
              <a:t>أَضْحَى وَالْفِطْرِ، ثُمَّ يَخْطُبُ بَعْدَ الصَّلاَةِ‏</a:t>
            </a:r>
          </a:p>
        </p:txBody>
      </p:sp>
      <p:sp>
        <p:nvSpPr>
          <p:cNvPr id="12" name="TextBox 11">
            <a:extLst>
              <a:ext uri="{FF2B5EF4-FFF2-40B4-BE49-F238E27FC236}">
                <a16:creationId xmlns:a16="http://schemas.microsoft.com/office/drawing/2014/main" id="{F23F8014-31EB-119B-00ED-149EFB124A4D}"/>
              </a:ext>
            </a:extLst>
          </p:cNvPr>
          <p:cNvSpPr txBox="1"/>
          <p:nvPr/>
        </p:nvSpPr>
        <p:spPr>
          <a:xfrm>
            <a:off x="1120140" y="4396509"/>
            <a:ext cx="9951720" cy="1908215"/>
          </a:xfrm>
          <a:prstGeom prst="rect">
            <a:avLst/>
          </a:prstGeom>
          <a:solidFill>
            <a:schemeClr val="bg1">
              <a:lumMod val="85000"/>
            </a:schemeClr>
          </a:solidFill>
        </p:spPr>
        <p:txBody>
          <a:bodyPr wrap="square">
            <a:spAutoFit/>
          </a:bodyPr>
          <a:lstStyle/>
          <a:p>
            <a:pPr algn="ctr"/>
            <a:r>
              <a:rPr lang="en-GB" sz="2800" b="1" dirty="0" err="1"/>
              <a:t>ʿAn</a:t>
            </a:r>
            <a:r>
              <a:rPr lang="en-GB" sz="2800" b="1" dirty="0"/>
              <a:t> </a:t>
            </a:r>
            <a:r>
              <a:rPr lang="en-GB" sz="2800" b="1" dirty="0" err="1"/>
              <a:t>ʿAbdillāh</a:t>
            </a:r>
            <a:r>
              <a:rPr lang="en-GB" sz="2800" b="1" dirty="0"/>
              <a:t> </a:t>
            </a:r>
            <a:r>
              <a:rPr lang="en-GB" sz="2800" b="1" dirty="0" err="1"/>
              <a:t>ibn</a:t>
            </a:r>
            <a:r>
              <a:rPr lang="en-GB" sz="2800" b="1" dirty="0"/>
              <a:t> </a:t>
            </a:r>
            <a:r>
              <a:rPr lang="en-GB" sz="2800" b="1" dirty="0" err="1"/>
              <a:t>ʿUmar</a:t>
            </a:r>
            <a:r>
              <a:rPr lang="en-GB" sz="2800" b="1" dirty="0"/>
              <a:t>, </a:t>
            </a:r>
            <a:r>
              <a:rPr lang="en-GB" sz="2800" b="1" dirty="0" err="1"/>
              <a:t>anna</a:t>
            </a:r>
            <a:r>
              <a:rPr lang="en-GB" sz="2800" b="1" dirty="0"/>
              <a:t> </a:t>
            </a:r>
            <a:r>
              <a:rPr lang="en-GB" sz="2800" b="1" dirty="0" err="1"/>
              <a:t>Rasūlallāh</a:t>
            </a:r>
            <a:r>
              <a:rPr lang="en-GB" sz="2800" b="1" dirty="0"/>
              <a:t> </a:t>
            </a:r>
            <a:r>
              <a:rPr lang="en-GB" sz="2800" b="1" dirty="0" err="1"/>
              <a:t>ṣallallāhu</a:t>
            </a:r>
            <a:r>
              <a:rPr lang="en-GB" sz="2800" b="1" dirty="0"/>
              <a:t> </a:t>
            </a:r>
            <a:r>
              <a:rPr lang="en-GB" sz="2800" b="1" dirty="0" err="1"/>
              <a:t>ʿalayhi</a:t>
            </a:r>
            <a:r>
              <a:rPr lang="en-GB" sz="2800" b="1" dirty="0"/>
              <a:t> </a:t>
            </a:r>
            <a:r>
              <a:rPr lang="en-GB" sz="2800" b="1" dirty="0" err="1"/>
              <a:t>wa</a:t>
            </a:r>
            <a:r>
              <a:rPr lang="en-GB" sz="2800" b="1" dirty="0"/>
              <a:t> </a:t>
            </a:r>
            <a:r>
              <a:rPr lang="en-GB" sz="2800" b="1" dirty="0" err="1"/>
              <a:t>sallam</a:t>
            </a:r>
            <a:r>
              <a:rPr lang="en-GB" sz="2800" b="1" dirty="0"/>
              <a:t> </a:t>
            </a:r>
            <a:r>
              <a:rPr lang="en-GB" sz="2800" b="1" dirty="0" err="1"/>
              <a:t>kāna</a:t>
            </a:r>
            <a:r>
              <a:rPr lang="en-GB" sz="2800" b="1" dirty="0"/>
              <a:t> </a:t>
            </a:r>
            <a:r>
              <a:rPr lang="en-GB" sz="2800" b="1" dirty="0" err="1"/>
              <a:t>yuṣallī</a:t>
            </a:r>
            <a:r>
              <a:rPr lang="en-GB" sz="2800" b="1" dirty="0"/>
              <a:t> </a:t>
            </a:r>
            <a:r>
              <a:rPr lang="en-GB" sz="2800" b="1" dirty="0" err="1"/>
              <a:t>fī</a:t>
            </a:r>
            <a:r>
              <a:rPr lang="en-GB" sz="2800" b="1" dirty="0"/>
              <a:t> al-</a:t>
            </a:r>
            <a:r>
              <a:rPr lang="en-GB" sz="2800" b="1" dirty="0" err="1"/>
              <a:t>Aḍḥā</a:t>
            </a:r>
            <a:r>
              <a:rPr lang="en-GB" sz="2800" b="1" dirty="0"/>
              <a:t> </a:t>
            </a:r>
            <a:r>
              <a:rPr lang="en-GB" sz="2800" b="1" dirty="0" err="1"/>
              <a:t>wa</a:t>
            </a:r>
            <a:r>
              <a:rPr lang="en-GB" sz="2800" b="1" dirty="0"/>
              <a:t> al-</a:t>
            </a:r>
            <a:r>
              <a:rPr lang="en-GB" sz="2800" b="1" dirty="0" err="1"/>
              <a:t>Fiṭr</a:t>
            </a:r>
            <a:r>
              <a:rPr lang="en-GB" sz="2800" b="1" dirty="0"/>
              <a:t>, </a:t>
            </a:r>
            <a:r>
              <a:rPr lang="en-GB" sz="2800" b="1" dirty="0" err="1"/>
              <a:t>thumma</a:t>
            </a:r>
            <a:r>
              <a:rPr lang="en-GB" sz="2800" b="1" dirty="0"/>
              <a:t> </a:t>
            </a:r>
            <a:r>
              <a:rPr lang="en-GB" sz="2800" b="1" dirty="0" err="1"/>
              <a:t>yakhṭubu</a:t>
            </a:r>
            <a:r>
              <a:rPr lang="en-GB" sz="2800" b="1" dirty="0"/>
              <a:t> </a:t>
            </a:r>
            <a:r>
              <a:rPr lang="en-GB" sz="2800" b="1" dirty="0" err="1"/>
              <a:t>baʿda</a:t>
            </a:r>
            <a:r>
              <a:rPr lang="en-GB" sz="2800" b="1" dirty="0"/>
              <a:t> </a:t>
            </a:r>
            <a:r>
              <a:rPr lang="en-GB" sz="2800" b="1" dirty="0" err="1"/>
              <a:t>aṣ-ṣalāh</a:t>
            </a:r>
            <a:r>
              <a:rPr lang="en-GB" sz="2800" b="1" dirty="0"/>
              <a:t>.</a:t>
            </a:r>
          </a:p>
          <a:p>
            <a:pPr algn="ctr"/>
            <a:endParaRPr lang="en-GB" sz="1100" b="1" i="1" dirty="0"/>
          </a:p>
          <a:p>
            <a:pPr algn="ctr"/>
            <a:r>
              <a:rPr lang="en-GB" sz="2000" b="1" i="1" dirty="0"/>
              <a:t>(</a:t>
            </a:r>
            <a:r>
              <a:rPr lang="it-IT" sz="2000" b="1" i="1" dirty="0"/>
              <a:t>Sahih Al Bukhari, Hadith 957</a:t>
            </a:r>
            <a:r>
              <a:rPr lang="en-GB" sz="2000" b="1" i="1" dirty="0"/>
              <a:t>)</a:t>
            </a:r>
          </a:p>
        </p:txBody>
      </p:sp>
    </p:spTree>
    <p:extLst>
      <p:ext uri="{BB962C8B-B14F-4D97-AF65-F5344CB8AC3E}">
        <p14:creationId xmlns:p14="http://schemas.microsoft.com/office/powerpoint/2010/main" val="404456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2" name="TextBox 11">
            <a:extLst>
              <a:ext uri="{FF2B5EF4-FFF2-40B4-BE49-F238E27FC236}">
                <a16:creationId xmlns:a16="http://schemas.microsoft.com/office/drawing/2014/main" id="{F23F8014-31EB-119B-00ED-149EFB124A4D}"/>
              </a:ext>
            </a:extLst>
          </p:cNvPr>
          <p:cNvSpPr txBox="1"/>
          <p:nvPr/>
        </p:nvSpPr>
        <p:spPr>
          <a:xfrm>
            <a:off x="380998" y="2112716"/>
            <a:ext cx="11216640" cy="646331"/>
          </a:xfrm>
          <a:prstGeom prst="rect">
            <a:avLst/>
          </a:prstGeom>
          <a:noFill/>
        </p:spPr>
        <p:txBody>
          <a:bodyPr wrap="square">
            <a:spAutoFit/>
          </a:bodyPr>
          <a:lstStyle/>
          <a:p>
            <a:pPr algn="ctr"/>
            <a:r>
              <a:rPr lang="en-GB" sz="3600" b="1"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745845" y="3385863"/>
            <a:ext cx="10486945" cy="2246769"/>
          </a:xfrm>
          <a:prstGeom prst="rect">
            <a:avLst/>
          </a:prstGeom>
          <a:solidFill>
            <a:schemeClr val="bg2">
              <a:lumMod val="85000"/>
            </a:schemeClr>
          </a:solidFill>
        </p:spPr>
        <p:txBody>
          <a:bodyPr wrap="square">
            <a:spAutoFit/>
          </a:bodyPr>
          <a:lstStyle/>
          <a:p>
            <a:pPr algn="ctr"/>
            <a:r>
              <a:rPr lang="en-GB" sz="3200" b="1" dirty="0"/>
              <a:t>Narrated `Abdullah bin `Umar:</a:t>
            </a:r>
            <a:endParaRPr lang="en-GB" sz="3200" dirty="0"/>
          </a:p>
          <a:p>
            <a:pPr algn="ctr"/>
            <a:r>
              <a:rPr lang="en-GB" sz="3200" dirty="0"/>
              <a:t>Allah's Messenger (</a:t>
            </a:r>
            <a:r>
              <a:rPr lang="ar-SA" sz="3200" dirty="0"/>
              <a:t>ﷺ</a:t>
            </a:r>
            <a:r>
              <a:rPr lang="en-GB" sz="3200" dirty="0"/>
              <a:t>) used to offer the prayer of `Id-</a:t>
            </a:r>
            <a:r>
              <a:rPr lang="en-GB" sz="3200" dirty="0" err="1"/>
              <a:t>ul</a:t>
            </a:r>
            <a:r>
              <a:rPr lang="en-GB" sz="3200" dirty="0"/>
              <a:t>-</a:t>
            </a:r>
            <a:r>
              <a:rPr lang="en-GB" sz="3200" dirty="0" err="1"/>
              <a:t>Adha</a:t>
            </a:r>
            <a:r>
              <a:rPr lang="en-GB" sz="3200" dirty="0"/>
              <a:t> and `Id-</a:t>
            </a:r>
            <a:r>
              <a:rPr lang="en-GB" sz="3200" dirty="0" err="1"/>
              <a:t>ul</a:t>
            </a:r>
            <a:r>
              <a:rPr lang="en-GB" sz="3200" dirty="0"/>
              <a:t>-</a:t>
            </a:r>
            <a:r>
              <a:rPr lang="en-GB" sz="3200" dirty="0" err="1"/>
              <a:t>Fitr</a:t>
            </a:r>
            <a:r>
              <a:rPr lang="en-GB" sz="3200" dirty="0"/>
              <a:t> and then deliver the </a:t>
            </a:r>
            <a:r>
              <a:rPr lang="en-GB" sz="3200" dirty="0" err="1"/>
              <a:t>Khutba</a:t>
            </a:r>
            <a:r>
              <a:rPr lang="en-GB" sz="3200" dirty="0"/>
              <a:t> after the prayer. </a:t>
            </a:r>
          </a:p>
          <a:p>
            <a:pPr algn="ctr"/>
            <a:br>
              <a:rPr lang="en-GB" sz="2400" dirty="0"/>
            </a:br>
            <a:r>
              <a:rPr lang="en-GB" sz="2000" b="1" i="1" dirty="0"/>
              <a:t>(</a:t>
            </a:r>
            <a:r>
              <a:rPr lang="it-IT" sz="2000" b="1" i="1" dirty="0"/>
              <a:t>Sahih Al Bukhari, Hadith 1165</a:t>
            </a:r>
            <a:r>
              <a:rPr lang="en-GB" sz="2000" b="1" i="1" dirty="0"/>
              <a:t>)</a:t>
            </a:r>
          </a:p>
        </p:txBody>
      </p:sp>
    </p:spTree>
    <p:extLst>
      <p:ext uri="{BB962C8B-B14F-4D97-AF65-F5344CB8AC3E}">
        <p14:creationId xmlns:p14="http://schemas.microsoft.com/office/powerpoint/2010/main" val="203238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29632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31147" y="22430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98309" y="4101220"/>
            <a:ext cx="4581792" cy="2185214"/>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000" b="1" u="none" strike="noStrike" dirty="0">
                <a:solidFill>
                  <a:schemeClr val="bg1"/>
                </a:solidFill>
                <a:latin typeface="Garamond" panose="02020404030301010803" pitchFamily="18" charset="0"/>
                <a:cs typeface="Jameel Noori Nastaleeq" panose="02000503000000000004" pitchFamily="2" charset="-78"/>
              </a:rPr>
              <a:t>What is</a:t>
            </a:r>
            <a:br>
              <a:rPr lang="en-US" sz="4000" b="1" u="none" strike="noStrike" dirty="0">
                <a:solidFill>
                  <a:schemeClr val="bg1"/>
                </a:solidFill>
                <a:latin typeface="Garamond" panose="02020404030301010803" pitchFamily="18" charset="0"/>
                <a:cs typeface="Jameel Noori Nastaleeq" panose="02000503000000000004" pitchFamily="2" charset="-78"/>
              </a:rPr>
            </a:br>
            <a:r>
              <a:rPr lang="en-US" sz="4000" b="1" u="none" strike="noStrike" dirty="0" err="1">
                <a:solidFill>
                  <a:schemeClr val="bg1"/>
                </a:solidFill>
                <a:latin typeface="Garamond" panose="02020404030301010803" pitchFamily="18" charset="0"/>
                <a:cs typeface="Jameel Noori Nastaleeq" panose="02000503000000000004" pitchFamily="2" charset="-78"/>
              </a:rPr>
              <a:t>Eid-ul-Fitr</a:t>
            </a:r>
            <a:r>
              <a:rPr lang="en-US" sz="4000" b="1" u="none" strike="noStrike" dirty="0">
                <a:solidFill>
                  <a:schemeClr val="bg1"/>
                </a:solidFill>
                <a:latin typeface="Garamond" panose="02020404030301010803" pitchFamily="18" charset="0"/>
                <a:cs typeface="Jameel Noori Nastaleeq" panose="02000503000000000004" pitchFamily="2" charset="-78"/>
              </a:rPr>
              <a:t>?</a:t>
            </a:r>
            <a:endParaRPr lang="en-US" sz="2800" b="1"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 Eid Prayer Mandatory? Understanding Its Obligatory Nature in Islam -  Studio Arabi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703" y="0"/>
            <a:ext cx="1028197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613375" cy="6858000"/>
          </a:xfrm>
          <a:prstGeom prst="rect">
            <a:avLst/>
          </a:prstGeom>
          <a:gradFill flip="none" rotWithShape="1">
            <a:gsLst>
              <a:gs pos="25000">
                <a:srgbClr val="005C09"/>
              </a:gs>
              <a:gs pos="100000">
                <a:srgbClr val="00C81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030264" y="737432"/>
            <a:ext cx="4552848" cy="584775"/>
          </a:xfrm>
          <a:prstGeom prst="rect">
            <a:avLst/>
          </a:prstGeom>
        </p:spPr>
        <p:txBody>
          <a:bodyPr wrap="none">
            <a:spAutoFit/>
          </a:bodyPr>
          <a:lstStyle/>
          <a:p>
            <a:pPr algn="ctr"/>
            <a:r>
              <a:rPr lang="en-GB" sz="3200" b="1" dirty="0">
                <a:solidFill>
                  <a:schemeClr val="bg1"/>
                </a:solidFill>
                <a:latin typeface="Albertus Medium" panose="020E0602030304020304" pitchFamily="34" charset="0"/>
              </a:rPr>
              <a:t>WHAT IS EID-UL-FITR?</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259146" y="1437355"/>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42507" y="2030657"/>
            <a:ext cx="5928361" cy="3570208"/>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Eid-</a:t>
            </a:r>
            <a:r>
              <a:rPr lang="en-GB" sz="2200" dirty="0" err="1">
                <a:solidFill>
                  <a:schemeClr val="bg1"/>
                </a:solidFill>
                <a:latin typeface="Albertus MT Lt" pitchFamily="2" charset="0"/>
              </a:rPr>
              <a:t>ul</a:t>
            </a:r>
            <a:r>
              <a:rPr lang="en-GB" sz="2200" dirty="0">
                <a:solidFill>
                  <a:schemeClr val="bg1"/>
                </a:solidFill>
                <a:latin typeface="Albertus MT Lt" pitchFamily="2" charset="0"/>
              </a:rPr>
              <a:t>-</a:t>
            </a:r>
            <a:r>
              <a:rPr lang="en-GB" sz="2200" dirty="0" err="1">
                <a:solidFill>
                  <a:schemeClr val="bg1"/>
                </a:solidFill>
                <a:latin typeface="Albertus MT Lt" pitchFamily="2" charset="0"/>
              </a:rPr>
              <a:t>Fitr</a:t>
            </a:r>
            <a:r>
              <a:rPr lang="en-GB" sz="2200" dirty="0">
                <a:solidFill>
                  <a:schemeClr val="bg1"/>
                </a:solidFill>
                <a:latin typeface="Albertus MT Lt" pitchFamily="2" charset="0"/>
              </a:rPr>
              <a:t> is one of the Muslim Celebrations celebrated at the end of the month of Ramadan.</a:t>
            </a:r>
          </a:p>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On this day, Muslims all over the world go to the Mosque and offer 2 </a:t>
            </a:r>
            <a:r>
              <a:rPr lang="en-GB" sz="2200" dirty="0" err="1">
                <a:solidFill>
                  <a:schemeClr val="bg1"/>
                </a:solidFill>
                <a:latin typeface="Albertus MT Lt" pitchFamily="2" charset="0"/>
              </a:rPr>
              <a:t>Raka’at</a:t>
            </a:r>
            <a:r>
              <a:rPr lang="en-GB" sz="2200" dirty="0">
                <a:solidFill>
                  <a:schemeClr val="bg1"/>
                </a:solidFill>
                <a:latin typeface="Albertus MT Lt" pitchFamily="2" charset="0"/>
              </a:rPr>
              <a:t> of prayer called Eid prayer and then listen to a sermon.</a:t>
            </a:r>
          </a:p>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Then, they spend the rest of the day with family and friends.</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4650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d mubarak Images - Free Download on Freepik">
            <a:extLst>
              <a:ext uri="{FF2B5EF4-FFF2-40B4-BE49-F238E27FC236}">
                <a16:creationId xmlns:a16="http://schemas.microsoft.com/office/drawing/2014/main" id="{8F5E095C-E534-CEE0-DD0B-3DBAEF0E7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375" y="0"/>
            <a:ext cx="6853825" cy="68538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792686" cy="6858000"/>
          </a:xfrm>
          <a:prstGeom prst="rect">
            <a:avLst/>
          </a:prstGeom>
          <a:gradFill flip="none" rotWithShape="1">
            <a:gsLst>
              <a:gs pos="25000">
                <a:srgbClr val="F6D29E"/>
              </a:gs>
              <a:gs pos="100000">
                <a:srgbClr val="F6EEE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765175" y="706467"/>
            <a:ext cx="5038824" cy="1077218"/>
          </a:xfrm>
          <a:prstGeom prst="rect">
            <a:avLst/>
          </a:prstGeom>
        </p:spPr>
        <p:txBody>
          <a:bodyPr wrap="square">
            <a:spAutoFit/>
          </a:bodyPr>
          <a:lstStyle/>
          <a:p>
            <a:pPr algn="ctr"/>
            <a:r>
              <a:rPr lang="en-GB" sz="3200" b="1" dirty="0">
                <a:latin typeface="Albertus Medium" panose="020E0602030304020304" pitchFamily="34" charset="0"/>
              </a:rPr>
              <a:t>WHAT IS THE PURPOSE OF EID?</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237050" y="1820633"/>
            <a:ext cx="4095074" cy="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7975" y="2413417"/>
            <a:ext cx="5913121" cy="3570208"/>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latin typeface="Albertus MT Lt" pitchFamily="2" charset="0"/>
              </a:rPr>
              <a:t>The purpose of Eid is not just to have fun and enjoy with close relatives.</a:t>
            </a:r>
          </a:p>
          <a:p>
            <a:pPr marL="342900" indent="-342900">
              <a:spcAft>
                <a:spcPts val="3000"/>
              </a:spcAft>
              <a:buFont typeface="Arial" panose="020B0604020202020204" pitchFamily="34" charset="0"/>
              <a:buChar char="•"/>
            </a:pPr>
            <a:r>
              <a:rPr lang="en-GB" sz="2200" dirty="0">
                <a:latin typeface="Albertus MT Lt" pitchFamily="2" charset="0"/>
              </a:rPr>
              <a:t>The essence of this month is showing thankfulness to Allah the Almighty that they were able to witness another month of Ramadan.</a:t>
            </a:r>
          </a:p>
          <a:p>
            <a:pPr marL="342900" indent="-342900">
              <a:spcAft>
                <a:spcPts val="3000"/>
              </a:spcAft>
              <a:buFont typeface="Arial" panose="020B0604020202020204" pitchFamily="34" charset="0"/>
              <a:buChar char="•"/>
            </a:pPr>
            <a:r>
              <a:rPr lang="en-GB" sz="2200" dirty="0">
                <a:latin typeface="Albertus MT Lt" pitchFamily="2" charset="0"/>
              </a:rPr>
              <a:t>They should also give money to charity which is known as </a:t>
            </a:r>
            <a:r>
              <a:rPr lang="en-GB" sz="2200" dirty="0" err="1">
                <a:latin typeface="Albertus MT Lt" pitchFamily="2" charset="0"/>
              </a:rPr>
              <a:t>Sadaqat-ul-Fitr</a:t>
            </a:r>
            <a:r>
              <a:rPr lang="en-GB" sz="2200" dirty="0">
                <a:latin typeface="Albertus MT Lt" pitchFamily="2" charset="0"/>
              </a:rPr>
              <a:t> or </a:t>
            </a:r>
            <a:r>
              <a:rPr lang="en-GB" sz="2200" dirty="0" err="1">
                <a:latin typeface="Albertus MT Lt" pitchFamily="2" charset="0"/>
              </a:rPr>
              <a:t>Fitrana</a:t>
            </a:r>
            <a:r>
              <a:rPr lang="en-GB" sz="2200" dirty="0">
                <a:latin typeface="Albertus MT Lt" pitchFamily="2" charset="0"/>
              </a:rPr>
              <a:t>.</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21597163"/>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purl.org/dc/elements/1.1/"/>
    <ds:schemaRef ds:uri="http://schemas.microsoft.com/office/2006/metadata/properties"/>
    <ds:schemaRef ds:uri="http://purl.org/dc/dcmitype/"/>
    <ds:schemaRef ds:uri="http://www.w3.org/XML/1998/namespace"/>
    <ds:schemaRef ds:uri="http://schemas.microsoft.com/office/2006/documentManagement/types"/>
    <ds:schemaRef ds:uri="http://schemas.microsoft.com/sharepoint/v3"/>
    <ds:schemaRef ds:uri="http://purl.org/dc/terms/"/>
    <ds:schemaRef ds:uri="http://schemas.microsoft.com/office/infopath/2007/PartnerControls"/>
    <ds:schemaRef ds:uri="230e9df3-be65-4c73-a93b-d1236ebd677e"/>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537</TotalTime>
  <Words>2004</Words>
  <Application>Microsoft Office PowerPoint</Application>
  <PresentationFormat>Widescreen</PresentationFormat>
  <Paragraphs>187</Paragraphs>
  <Slides>28</Slides>
  <Notes>22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Albertus Medium</vt:lpstr>
      <vt:lpstr>Albertus MT Lt</vt:lpstr>
      <vt:lpstr>Apple Chancery</vt:lpstr>
      <vt:lpstr>Arial</vt:lpstr>
      <vt:lpstr>Avenir Book</vt:lpstr>
      <vt:lpstr>Bahnschrift Condensed</vt:lpstr>
      <vt:lpstr>Calibri</vt:lpstr>
      <vt:lpstr>Calisto MT</vt:lpstr>
      <vt:lpstr>Christmas Stories</vt:lpstr>
      <vt:lpstr>Garamond</vt:lpstr>
      <vt:lpstr>Garamond Premr Pro</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Bea farrukh</cp:lastModifiedBy>
  <cp:revision>60</cp:revision>
  <dcterms:created xsi:type="dcterms:W3CDTF">2023-12-07T18:40:21Z</dcterms:created>
  <dcterms:modified xsi:type="dcterms:W3CDTF">2026-03-21T13:02:17Z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