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279" r:id="rId5"/>
    <p:sldId id="312" r:id="rId6"/>
    <p:sldId id="311" r:id="rId7"/>
    <p:sldId id="280" r:id="rId8"/>
    <p:sldId id="370" r:id="rId9"/>
    <p:sldId id="350" r:id="rId10"/>
    <p:sldId id="281" r:id="rId11"/>
    <p:sldId id="321" r:id="rId12"/>
    <p:sldId id="329" r:id="rId13"/>
    <p:sldId id="352" r:id="rId14"/>
    <p:sldId id="353" r:id="rId15"/>
    <p:sldId id="371" r:id="rId16"/>
    <p:sldId id="372" r:id="rId17"/>
    <p:sldId id="356" r:id="rId18"/>
    <p:sldId id="283" r:id="rId19"/>
    <p:sldId id="282" r:id="rId20"/>
    <p:sldId id="373" r:id="rId21"/>
    <p:sldId id="305" r:id="rId22"/>
    <p:sldId id="375" r:id="rId23"/>
    <p:sldId id="377" r:id="rId24"/>
    <p:sldId id="378" r:id="rId25"/>
    <p:sldId id="323" r:id="rId26"/>
    <p:sldId id="315" r:id="rId27"/>
    <p:sldId id="34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15C"/>
    <a:srgbClr val="E1E1E1"/>
    <a:srgbClr val="041119"/>
    <a:srgbClr val="F01725"/>
    <a:srgbClr val="370001"/>
    <a:srgbClr val="1F1E19"/>
    <a:srgbClr val="492F23"/>
    <a:srgbClr val="62311F"/>
    <a:srgbClr val="FEF1C5"/>
    <a:srgbClr val="4762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5" autoAdjust="0"/>
    <p:restoredTop sz="84242" autoAdjust="0"/>
  </p:normalViewPr>
  <p:slideViewPr>
    <p:cSldViewPr snapToGrid="0">
      <p:cViewPr varScale="1">
        <p:scale>
          <a:sx n="93" d="100"/>
          <a:sy n="93" d="100"/>
        </p:scale>
        <p:origin x="1482" y="84"/>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3/25/2026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3/25/2026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56EFB-D80A-8F52-E64C-83CD00AC5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7BE59-EB2D-A0BD-AA90-ADACA746415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D8297E-5CC2-B385-9A1F-A7D4492CF5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2B9684-5D12-97E2-4970-278AD4ECD111}"/>
              </a:ext>
            </a:extLst>
          </p:cNvPr>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156397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18</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3B747-F0FB-8A59-FB0E-68BC63BA9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9B1EC-5134-7D6C-91AB-B3F663E879B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5840456-F2E3-7C05-878A-9D26BB181E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5D4F59-6C8F-C3E6-E850-64B85B9EB09A}"/>
              </a:ext>
            </a:extLst>
          </p:cNvPr>
          <p:cNvSpPr>
            <a:spLocks noGrp="1"/>
          </p:cNvSpPr>
          <p:nvPr>
            <p:ph type="sldNum" sz="quarter" idx="5"/>
          </p:nvPr>
        </p:nvSpPr>
        <p:spPr/>
        <p:txBody>
          <a:bodyPr/>
          <a:lstStyle/>
          <a:p>
            <a:fld id="{12513E26-82E6-4B7D-A776-6470B7826FD7}" type="slidenum">
              <a:rPr lang="en-US" smtClean="0"/>
              <a:t>19</a:t>
            </a:fld>
            <a:endParaRPr lang="en-US"/>
          </a:p>
        </p:txBody>
      </p:sp>
    </p:spTree>
    <p:extLst>
      <p:ext uri="{BB962C8B-B14F-4D97-AF65-F5344CB8AC3E}">
        <p14:creationId xmlns:p14="http://schemas.microsoft.com/office/powerpoint/2010/main" val="208434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C792-9455-95EA-FF47-171B139E6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61126-76A8-ADBA-9A14-BCCA5DC106E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514D8AE-B231-D0D6-E1A0-C9C295DEA3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42ACDC-829B-BE7C-169E-5D376C317547}"/>
              </a:ext>
            </a:extLst>
          </p:cNvPr>
          <p:cNvSpPr>
            <a:spLocks noGrp="1"/>
          </p:cNvSpPr>
          <p:nvPr>
            <p:ph type="sldNum" sz="quarter" idx="5"/>
          </p:nvPr>
        </p:nvSpPr>
        <p:spPr/>
        <p:txBody>
          <a:bodyPr/>
          <a:lstStyle/>
          <a:p>
            <a:fld id="{12513E26-82E6-4B7D-A776-6470B7826FD7}" type="slidenum">
              <a:rPr lang="en-US" smtClean="0"/>
              <a:t>20</a:t>
            </a:fld>
            <a:endParaRPr lang="en-US"/>
          </a:p>
        </p:txBody>
      </p:sp>
    </p:spTree>
    <p:extLst>
      <p:ext uri="{BB962C8B-B14F-4D97-AF65-F5344CB8AC3E}">
        <p14:creationId xmlns:p14="http://schemas.microsoft.com/office/powerpoint/2010/main" val="3289642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A070-AC58-B45D-2D65-30DE0B616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1EC8B-9FB3-1F56-A9A0-57B252CC8EC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1E425C0-F1C0-E122-129A-FF0AD30C6F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F396C5-A91E-7B3C-70E3-9D7928C7173A}"/>
              </a:ext>
            </a:extLst>
          </p:cNvPr>
          <p:cNvSpPr>
            <a:spLocks noGrp="1"/>
          </p:cNvSpPr>
          <p:nvPr>
            <p:ph type="sldNum" sz="quarter" idx="5"/>
          </p:nvPr>
        </p:nvSpPr>
        <p:spPr/>
        <p:txBody>
          <a:bodyPr/>
          <a:lstStyle/>
          <a:p>
            <a:fld id="{12513E26-82E6-4B7D-A776-6470B7826FD7}" type="slidenum">
              <a:rPr lang="en-US" smtClean="0"/>
              <a:t>21</a:t>
            </a:fld>
            <a:endParaRPr lang="en-US"/>
          </a:p>
        </p:txBody>
      </p:sp>
    </p:spTree>
    <p:extLst>
      <p:ext uri="{BB962C8B-B14F-4D97-AF65-F5344CB8AC3E}">
        <p14:creationId xmlns:p14="http://schemas.microsoft.com/office/powerpoint/2010/main" val="310170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FD7B-6EE9-DE51-137F-BC3EE8792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2FFFA-1777-2AB0-D73F-1A82D2CB259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362FD9B-9905-CB01-BE9C-89129613AC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7715EA-5E4F-45F3-DA48-77CD6AD06596}"/>
              </a:ext>
            </a:extLst>
          </p:cNvPr>
          <p:cNvSpPr>
            <a:spLocks noGrp="1"/>
          </p:cNvSpPr>
          <p:nvPr>
            <p:ph type="sldNum" sz="quarter" idx="5"/>
          </p:nvPr>
        </p:nvSpPr>
        <p:spPr/>
        <p:txBody>
          <a:bodyPr/>
          <a:lstStyle/>
          <a:p>
            <a:fld id="{12513E26-82E6-4B7D-A776-6470B7826FD7}" type="slidenum">
              <a:rPr lang="en-US" smtClean="0"/>
              <a:t>22</a:t>
            </a:fld>
            <a:endParaRPr lang="en-US"/>
          </a:p>
        </p:txBody>
      </p:sp>
    </p:spTree>
    <p:extLst>
      <p:ext uri="{BB962C8B-B14F-4D97-AF65-F5344CB8AC3E}">
        <p14:creationId xmlns:p14="http://schemas.microsoft.com/office/powerpoint/2010/main" val="1261037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23</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24</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9BA7-5AFD-1095-3281-81F89E6F9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47DC2-624F-EC31-2E89-EBFEBA5ABDA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5FE9DE4-EB66-957D-F28F-D18A14CAEB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EC76C2-E273-0A64-04E9-7EF01F05A4F5}"/>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2364335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310670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1854204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51233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3/25/2026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3/25/2026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3/25/2026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3/25/2026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3/25/2026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3/25/2026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3/25/2026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3/25/2026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hyperlink" Target="http://www.atfal.org.uk/talim"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youtu.be/9_CtMhFio0c?si=U3RY_xZkpydSEPEt"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7.svg"/><Relationship Id="rId11" Type="http://schemas.openxmlformats.org/officeDocument/2006/relationships/image" Target="../media/image42.sv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sv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hyperlink" Target="https://commons.wikimedia.org/wiki/File:Post-it-note-white-bg.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3.jpeg"/><Relationship Id="rId5" Type="http://schemas.microsoft.com/office/2007/relationships/hdphoto" Target="../media/hdphoto3.wdp"/><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8.jp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4.jpeg"/><Relationship Id="rId5" Type="http://schemas.openxmlformats.org/officeDocument/2006/relationships/hyperlink" Target="https://www.youtube.com/watch?v=jJNZWtJUBic" TargetMode="External"/><Relationship Id="rId4" Type="http://schemas.openxmlformats.org/officeDocument/2006/relationships/hyperlink" Target="https://commons.wikimedia.org/wiki/File:Post-it-note-white-bg.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sv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atfal.org.uk/taleem"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gradFill>
            <a:gsLst>
              <a:gs pos="0">
                <a:schemeClr val="accent3">
                  <a:lumMod val="75000"/>
                </a:schemeClr>
              </a:gs>
              <a:gs pos="100000">
                <a:schemeClr val="accent5">
                  <a:lumMod val="75000"/>
                </a:schemeClr>
              </a:gs>
            </a:gsLst>
            <a:lin ang="27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building with snow on it&#10;&#10;Description automatically generated">
            <a:extLst>
              <a:ext uri="{FF2B5EF4-FFF2-40B4-BE49-F238E27FC236}">
                <a16:creationId xmlns:a16="http://schemas.microsoft.com/office/drawing/2014/main" id="{65E5D5CA-E6A4-B28D-6110-D1C063F9955E}"/>
              </a:ext>
            </a:extLst>
          </p:cNvPr>
          <p:cNvPicPr>
            <a:picLocks noGrp="1" noChangeAspect="1"/>
          </p:cNvPicPr>
          <p:nvPr>
            <p:ph type="pic" idx="1"/>
          </p:nvPr>
        </p:nvPicPr>
        <p:blipFill>
          <a:blip r:embed="rId3"/>
          <a:srcRect l="9684" t="8360" r="4621" b="8360"/>
          <a:stretch/>
        </p:blipFill>
        <p:spPr>
          <a:xfrm>
            <a:off x="6153395" y="-118533"/>
            <a:ext cx="6017877" cy="6986786"/>
          </a:xfrm>
          <a:ln w="38100">
            <a:solidFill>
              <a:srgbClr val="C1E9E7"/>
            </a:solidFill>
          </a:ln>
        </p:spPr>
      </p:pic>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4"/>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653302"/>
            <a:ext cx="6827134" cy="1754326"/>
          </a:xfrm>
          <a:prstGeom prst="rect">
            <a:avLst/>
          </a:prstGeom>
          <a:noFill/>
        </p:spPr>
        <p:txBody>
          <a:bodyPr wrap="square">
            <a:spAutoFit/>
          </a:bodyPr>
          <a:lstStyle/>
          <a:p>
            <a:pPr algn="ctr"/>
            <a:r>
              <a:rPr lang="en-US" sz="5400" b="1" dirty="0">
                <a:solidFill>
                  <a:srgbClr val="017282"/>
                </a:solidFill>
                <a:latin typeface="Garamond" panose="02020404030301010803" pitchFamily="18" charset="0"/>
              </a:rPr>
              <a:t>WEEKLY </a:t>
            </a:r>
          </a:p>
          <a:p>
            <a:pPr algn="ctr"/>
            <a:r>
              <a:rPr lang="en-US" sz="5400" b="1" dirty="0">
                <a:solidFill>
                  <a:srgbClr val="017282"/>
                </a:solidFill>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225461" y="5417058"/>
            <a:ext cx="6264322"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5">
              <a:extLst>
                <a:ext uri="{96DAC541-7B7A-43D3-8B79-37D633B846F1}">
                  <asvg:svgBlip xmlns:asvg="http://schemas.microsoft.com/office/drawing/2016/SVG/main" r:embed="rId6"/>
                </a:ext>
              </a:extLst>
            </a:blip>
            <a:srcRect l="33333" t="29205" r="32991" b="37786"/>
            <a:stretch/>
          </p:blipFill>
          <p:spPr>
            <a:xfrm>
              <a:off x="1506375" y="5666163"/>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44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188889" y="6056545"/>
                <a:ext cx="2371831"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694773" y="5652744"/>
                <a:ext cx="3152368" cy="369332"/>
              </a:xfrm>
              <a:prstGeom prst="rect">
                <a:avLst/>
              </a:prstGeom>
              <a:noFill/>
            </p:spPr>
            <p:txBody>
              <a:bodyPr wrap="square">
                <a:spAutoFit/>
              </a:bodyPr>
              <a:lstStyle/>
              <a:p>
                <a:pPr algn="ctr"/>
                <a:r>
                  <a:rPr lang="en-GB" sz="1800" b="1" dirty="0">
                    <a:solidFill>
                      <a:schemeClr val="bg1"/>
                    </a:solidFill>
                    <a:hlinkClick r:id="rId9">
                      <a:extLst>
                        <a:ext uri="{A12FA001-AC4F-418D-AE19-62706E023703}">
                          <ahyp:hlinkClr xmlns:ahyp="http://schemas.microsoft.com/office/drawing/2018/hyperlinkcolor" val="tx"/>
                        </a:ext>
                      </a:extLst>
                    </a:hlinkClick>
                  </a:rPr>
                  <a:t>www.atfal.org.uk/talim</a:t>
                </a:r>
                <a:endParaRPr lang="en-GB" sz="1800" b="1" dirty="0">
                  <a:solidFill>
                    <a:schemeClr val="bg1"/>
                  </a:solidFill>
                </a:endParaRP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latin typeface="Garamond" panose="02020404030301010803" pitchFamily="18" charset="0"/>
              </a:rPr>
              <a:t>(March – Week 4)</a:t>
            </a:r>
          </a:p>
        </p:txBody>
      </p:sp>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929862" cy="6858000"/>
          </a:xfrm>
          <a:prstGeom prst="rect">
            <a:avLst/>
          </a:prstGeom>
          <a:gradFill flip="none" rotWithShape="1">
            <a:gsLst>
              <a:gs pos="25000">
                <a:srgbClr val="476274"/>
              </a:gs>
              <a:gs pos="100000">
                <a:srgbClr val="FEF1C5"/>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502936" y="647213"/>
            <a:ext cx="5803999" cy="1569660"/>
          </a:xfrm>
          <a:prstGeom prst="rect">
            <a:avLst/>
          </a:prstGeom>
        </p:spPr>
        <p:txBody>
          <a:bodyPr wrap="square">
            <a:spAutoFit/>
          </a:bodyPr>
          <a:lstStyle/>
          <a:p>
            <a:pPr algn="ctr"/>
            <a:r>
              <a:rPr lang="en-GB" sz="3200" b="1" dirty="0">
                <a:solidFill>
                  <a:schemeClr val="bg1"/>
                </a:solidFill>
                <a:latin typeface="Albertus Medium" panose="020E0602030304020304" pitchFamily="34" charset="0"/>
              </a:rPr>
              <a:t>What does the phrase “OUR PARADISE LIES IN OUR GOD” mean in this context?</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13250" y="2232113"/>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854760" y="2611537"/>
            <a:ext cx="5100349" cy="3570208"/>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solidFill>
                  <a:schemeClr val="bg1"/>
                </a:solidFill>
                <a:latin typeface="Albertus MT Lt" pitchFamily="2" charset="0"/>
              </a:rPr>
              <a:t>The phrase means that to obtain paradise, we need to obtain God.</a:t>
            </a:r>
          </a:p>
          <a:p>
            <a:pPr marL="342900" indent="-342900">
              <a:spcAft>
                <a:spcPts val="3000"/>
              </a:spcAft>
              <a:buFont typeface="Arial" panose="020B0604020202020204" pitchFamily="34" charset="0"/>
              <a:buChar char="•"/>
            </a:pPr>
            <a:r>
              <a:rPr lang="en-GB" sz="2200" dirty="0">
                <a:solidFill>
                  <a:schemeClr val="bg1"/>
                </a:solidFill>
                <a:latin typeface="Albertus MT Lt" pitchFamily="2" charset="0"/>
              </a:rPr>
              <a:t>This means that our relationship and connection with Allah the Almighty will depend on whether we attain paradise in the afterlife. </a:t>
            </a:r>
          </a:p>
          <a:p>
            <a:pPr marL="342900" indent="-342900">
              <a:spcAft>
                <a:spcPts val="3000"/>
              </a:spcAft>
              <a:buFont typeface="Arial" panose="020B0604020202020204" pitchFamily="34" charset="0"/>
              <a:buChar char="•"/>
            </a:pPr>
            <a:r>
              <a:rPr lang="en-GB" sz="2200" dirty="0">
                <a:solidFill>
                  <a:schemeClr val="bg1"/>
                </a:solidFill>
                <a:latin typeface="Albertus MT Lt" pitchFamily="2" charset="0"/>
              </a:rPr>
              <a:t>Another meaning of this is that our “happiness” also lies in our God.</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4E5B15B6-FA63-0EDA-32CE-1767F892D207}"/>
              </a:ext>
            </a:extLst>
          </p:cNvPr>
          <p:cNvPicPr>
            <a:picLocks noChangeAspect="1"/>
          </p:cNvPicPr>
          <p:nvPr/>
        </p:nvPicPr>
        <p:blipFill>
          <a:blip r:embed="rId2"/>
          <a:stretch>
            <a:fillRect/>
          </a:stretch>
        </p:blipFill>
        <p:spPr>
          <a:xfrm>
            <a:off x="6929862" y="0"/>
            <a:ext cx="4900041" cy="6858000"/>
          </a:xfrm>
          <a:prstGeom prst="rect">
            <a:avLst/>
          </a:prstGeom>
        </p:spPr>
      </p:pic>
    </p:spTree>
    <p:extLst>
      <p:ext uri="{BB962C8B-B14F-4D97-AF65-F5344CB8AC3E}">
        <p14:creationId xmlns:p14="http://schemas.microsoft.com/office/powerpoint/2010/main" val="2021597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6879772" cy="6858000"/>
          </a:xfrm>
          <a:prstGeom prst="rect">
            <a:avLst/>
          </a:prstGeom>
          <a:gradFill flip="none" rotWithShape="1">
            <a:gsLst>
              <a:gs pos="12000">
                <a:srgbClr val="62311F"/>
              </a:gs>
              <a:gs pos="100000">
                <a:srgbClr val="1F1E19"/>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796438" y="639385"/>
            <a:ext cx="5079759" cy="954107"/>
          </a:xfrm>
          <a:prstGeom prst="rect">
            <a:avLst/>
          </a:prstGeom>
        </p:spPr>
        <p:txBody>
          <a:bodyPr wrap="square">
            <a:spAutoFit/>
          </a:bodyPr>
          <a:lstStyle/>
          <a:p>
            <a:pPr algn="ctr"/>
            <a:r>
              <a:rPr lang="en-GB" sz="2800" b="1" dirty="0">
                <a:solidFill>
                  <a:schemeClr val="bg1"/>
                </a:solidFill>
                <a:latin typeface="Albertus Medium" panose="020E0602030304020304" pitchFamily="34" charset="0"/>
              </a:rPr>
              <a:t>How can we “SEE AND FIND BEAUTY IN GOD ALMIGHTY”?</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414115" y="2045545"/>
            <a:ext cx="37871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653052" y="2202660"/>
            <a:ext cx="5397228" cy="3631763"/>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000" dirty="0">
                <a:solidFill>
                  <a:schemeClr val="bg1"/>
                </a:solidFill>
                <a:latin typeface="Albertus MT Lt" pitchFamily="2" charset="0"/>
              </a:rPr>
              <a:t>We cannot physically see God Almighty with our eyes.</a:t>
            </a:r>
          </a:p>
          <a:p>
            <a:pPr marL="342900" indent="-342900">
              <a:spcAft>
                <a:spcPts val="3000"/>
              </a:spcAft>
              <a:buFont typeface="Arial" panose="020B0604020202020204" pitchFamily="34" charset="0"/>
              <a:buChar char="•"/>
            </a:pPr>
            <a:r>
              <a:rPr lang="en-GB" sz="2000" dirty="0">
                <a:solidFill>
                  <a:schemeClr val="bg1"/>
                </a:solidFill>
                <a:latin typeface="Albertus MT Lt" pitchFamily="2" charset="0"/>
              </a:rPr>
              <a:t>We should take the metaphorical meaning that through prayers and establishing a living connection with God Almighty, we can find God.</a:t>
            </a:r>
          </a:p>
          <a:p>
            <a:pPr marL="342900" indent="-342900">
              <a:spcAft>
                <a:spcPts val="3000"/>
              </a:spcAft>
              <a:buFont typeface="Arial" panose="020B0604020202020204" pitchFamily="34" charset="0"/>
              <a:buChar char="•"/>
            </a:pPr>
            <a:r>
              <a:rPr lang="en-GB" sz="2000" dirty="0">
                <a:solidFill>
                  <a:schemeClr val="bg1"/>
                </a:solidFill>
                <a:latin typeface="Albertus MT Lt" pitchFamily="2" charset="0"/>
              </a:rPr>
              <a:t>Once we find God through Him having accepted our prayers, we can see the beauties and characteristics that are present in God.</a:t>
            </a: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Human Eye Pictures | Download Free Images on Unsplash">
            <a:extLst>
              <a:ext uri="{FF2B5EF4-FFF2-40B4-BE49-F238E27FC236}">
                <a16:creationId xmlns:a16="http://schemas.microsoft.com/office/drawing/2014/main" id="{7059ABD2-1839-0A6F-675F-ED9DCF07F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225" y="0"/>
            <a:ext cx="5311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37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B84B8-4BA5-10CA-B6A5-9CBBF1E092B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A01439D-4502-4D04-4C47-0458154E79F7}"/>
              </a:ext>
            </a:extLst>
          </p:cNvPr>
          <p:cNvSpPr/>
          <p:nvPr/>
        </p:nvSpPr>
        <p:spPr>
          <a:xfrm>
            <a:off x="-1" y="0"/>
            <a:ext cx="6879772" cy="6858000"/>
          </a:xfrm>
          <a:prstGeom prst="rect">
            <a:avLst/>
          </a:prstGeom>
          <a:gradFill flip="none" rotWithShape="1">
            <a:gsLst>
              <a:gs pos="12000">
                <a:srgbClr val="370001"/>
              </a:gs>
              <a:gs pos="100000">
                <a:srgbClr val="F01725"/>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a:extLst>
              <a:ext uri="{FF2B5EF4-FFF2-40B4-BE49-F238E27FC236}">
                <a16:creationId xmlns:a16="http://schemas.microsoft.com/office/drawing/2014/main" id="{DF840F16-B097-D1F3-3F39-1E7FE1C131EB}"/>
              </a:ext>
            </a:extLst>
          </p:cNvPr>
          <p:cNvSpPr/>
          <p:nvPr/>
        </p:nvSpPr>
        <p:spPr>
          <a:xfrm>
            <a:off x="796438" y="410785"/>
            <a:ext cx="5079759" cy="1384995"/>
          </a:xfrm>
          <a:prstGeom prst="rect">
            <a:avLst/>
          </a:prstGeom>
        </p:spPr>
        <p:txBody>
          <a:bodyPr wrap="square">
            <a:spAutoFit/>
          </a:bodyPr>
          <a:lstStyle/>
          <a:p>
            <a:pPr algn="ctr"/>
            <a:r>
              <a:rPr lang="en-GB" sz="2800" b="1" dirty="0">
                <a:solidFill>
                  <a:schemeClr val="bg1"/>
                </a:solidFill>
                <a:latin typeface="Albertus Medium" panose="020E0602030304020304" pitchFamily="34" charset="0"/>
              </a:rPr>
              <a:t>Who is referred to by the words “WEALTH,” RUBY” and “FOUNTAIN OF LIFE”?</a:t>
            </a:r>
          </a:p>
        </p:txBody>
      </p:sp>
      <p:cxnSp>
        <p:nvCxnSpPr>
          <p:cNvPr id="8" name="Straight Connector 7">
            <a:extLst>
              <a:ext uri="{FF2B5EF4-FFF2-40B4-BE49-F238E27FC236}">
                <a16:creationId xmlns:a16="http://schemas.microsoft.com/office/drawing/2014/main" id="{04C64960-AEA4-EC2F-8226-C605268D46FF}"/>
              </a:ext>
            </a:extLst>
          </p:cNvPr>
          <p:cNvCxnSpPr/>
          <p:nvPr/>
        </p:nvCxnSpPr>
        <p:spPr>
          <a:xfrm>
            <a:off x="1444938" y="1885097"/>
            <a:ext cx="37871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3FB056-28FD-6541-4504-5476280D111B}"/>
              </a:ext>
            </a:extLst>
          </p:cNvPr>
          <p:cNvSpPr txBox="1"/>
          <p:nvPr/>
        </p:nvSpPr>
        <p:spPr>
          <a:xfrm>
            <a:off x="277495" y="2126460"/>
            <a:ext cx="6336665" cy="470898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GB" sz="2000" dirty="0">
                <a:solidFill>
                  <a:schemeClr val="bg1"/>
                </a:solidFill>
                <a:latin typeface="Albertus MT Lt" pitchFamily="2" charset="0"/>
              </a:rPr>
              <a:t>The words “Wealth, Ruby and Fountain of Life” refer to God Almighty.</a:t>
            </a:r>
          </a:p>
          <a:p>
            <a:pPr marL="342900" indent="-342900">
              <a:spcAft>
                <a:spcPts val="1200"/>
              </a:spcAft>
              <a:buFont typeface="Arial" panose="020B0604020202020204" pitchFamily="34" charset="0"/>
              <a:buChar char="•"/>
            </a:pPr>
            <a:r>
              <a:rPr lang="en-GB" sz="2000" dirty="0">
                <a:solidFill>
                  <a:schemeClr val="bg1"/>
                </a:solidFill>
                <a:latin typeface="Albertus MT Lt" pitchFamily="2" charset="0"/>
              </a:rPr>
              <a:t>The passage continues by stating that “one may have to lay down one’s life in order to precure it.”</a:t>
            </a:r>
          </a:p>
          <a:p>
            <a:pPr marL="342900" indent="-342900">
              <a:spcAft>
                <a:spcPts val="1200"/>
              </a:spcAft>
              <a:buFont typeface="Arial" panose="020B0604020202020204" pitchFamily="34" charset="0"/>
              <a:buChar char="•"/>
            </a:pPr>
            <a:r>
              <a:rPr lang="en-GB" sz="2000" dirty="0">
                <a:solidFill>
                  <a:schemeClr val="bg1"/>
                </a:solidFill>
                <a:latin typeface="Albertus MT Lt" pitchFamily="2" charset="0"/>
              </a:rPr>
              <a:t>This refers to a person having attained the status of martyr to obtain and receive the love of Allah the Almighty.</a:t>
            </a:r>
          </a:p>
          <a:p>
            <a:pPr marL="342900" indent="-342900">
              <a:spcAft>
                <a:spcPts val="1200"/>
              </a:spcAft>
              <a:buFont typeface="Arial" panose="020B0604020202020204" pitchFamily="34" charset="0"/>
              <a:buChar char="•"/>
            </a:pPr>
            <a:r>
              <a:rPr lang="en-GB" sz="2000" dirty="0">
                <a:solidFill>
                  <a:schemeClr val="bg1"/>
                </a:solidFill>
                <a:latin typeface="Albertus MT Lt" pitchFamily="2" charset="0"/>
              </a:rPr>
              <a:t>A person may have to go to the extreme end of sacrificing himself just so that he can attain paradise through God Almighty.</a:t>
            </a:r>
          </a:p>
          <a:p>
            <a:pPr marL="342900" indent="-342900">
              <a:spcAft>
                <a:spcPts val="1200"/>
              </a:spcAft>
              <a:buFont typeface="Arial" panose="020B0604020202020204" pitchFamily="34" charset="0"/>
              <a:buChar char="•"/>
            </a:pPr>
            <a:r>
              <a:rPr lang="en-GB" sz="2000" dirty="0">
                <a:solidFill>
                  <a:schemeClr val="bg1"/>
                </a:solidFill>
                <a:latin typeface="Albertus MT Lt" pitchFamily="2" charset="0"/>
              </a:rPr>
              <a:t>A person may have to lose himself in the remembrance and worship of Allah so that he attains “The Ruby.”</a:t>
            </a:r>
          </a:p>
        </p:txBody>
      </p:sp>
      <p:sp>
        <p:nvSpPr>
          <p:cNvPr id="2" name="AutoShape 2" descr="Lailatul Qadr: It's Significance. – Al-Iman Light">
            <a:extLst>
              <a:ext uri="{FF2B5EF4-FFF2-40B4-BE49-F238E27FC236}">
                <a16:creationId xmlns:a16="http://schemas.microsoft.com/office/drawing/2014/main" id="{1DB7D497-A561-352A-37FD-2E58591002EA}"/>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0" name="Picture 2" descr="The Ruby Gemstone. Everything you ever needed to know about rubies">
            <a:extLst>
              <a:ext uri="{FF2B5EF4-FFF2-40B4-BE49-F238E27FC236}">
                <a16:creationId xmlns:a16="http://schemas.microsoft.com/office/drawing/2014/main" id="{66D4A352-D706-317F-04DA-937B37F57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94" r="32100"/>
          <a:stretch>
            <a:fillRect/>
          </a:stretch>
        </p:blipFill>
        <p:spPr bwMode="auto">
          <a:xfrm>
            <a:off x="6879771" y="0"/>
            <a:ext cx="53122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635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C490F-F3DD-54D8-92DE-641039F593F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6C4F7F-930F-FFD7-6114-0754E40DCBE6}"/>
              </a:ext>
            </a:extLst>
          </p:cNvPr>
          <p:cNvSpPr/>
          <p:nvPr/>
        </p:nvSpPr>
        <p:spPr>
          <a:xfrm>
            <a:off x="259079" y="0"/>
            <a:ext cx="6879772" cy="6858000"/>
          </a:xfrm>
          <a:prstGeom prst="rect">
            <a:avLst/>
          </a:prstGeom>
          <a:gradFill flip="none" rotWithShape="1">
            <a:gsLst>
              <a:gs pos="12000">
                <a:schemeClr val="tx1"/>
              </a:gs>
              <a:gs pos="100000">
                <a:schemeClr val="tx1">
                  <a:lumMod val="85000"/>
                  <a:lumOff val="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a:extLst>
              <a:ext uri="{FF2B5EF4-FFF2-40B4-BE49-F238E27FC236}">
                <a16:creationId xmlns:a16="http://schemas.microsoft.com/office/drawing/2014/main" id="{589DAABB-3CB5-B046-CA66-9D3DFF566381}"/>
              </a:ext>
            </a:extLst>
          </p:cNvPr>
          <p:cNvSpPr/>
          <p:nvPr/>
        </p:nvSpPr>
        <p:spPr>
          <a:xfrm>
            <a:off x="1055518" y="502225"/>
            <a:ext cx="5079759" cy="954107"/>
          </a:xfrm>
          <a:prstGeom prst="rect">
            <a:avLst/>
          </a:prstGeom>
        </p:spPr>
        <p:txBody>
          <a:bodyPr wrap="square">
            <a:spAutoFit/>
          </a:bodyPr>
          <a:lstStyle/>
          <a:p>
            <a:pPr algn="ctr"/>
            <a:r>
              <a:rPr lang="en-GB" sz="2800" b="1" dirty="0">
                <a:solidFill>
                  <a:schemeClr val="bg1"/>
                </a:solidFill>
                <a:latin typeface="Albertus Medium" panose="020E0602030304020304" pitchFamily="34" charset="0"/>
              </a:rPr>
              <a:t>What is the OVERALL message of this Quote?</a:t>
            </a:r>
          </a:p>
        </p:txBody>
      </p:sp>
      <p:cxnSp>
        <p:nvCxnSpPr>
          <p:cNvPr id="8" name="Straight Connector 7">
            <a:extLst>
              <a:ext uri="{FF2B5EF4-FFF2-40B4-BE49-F238E27FC236}">
                <a16:creationId xmlns:a16="http://schemas.microsoft.com/office/drawing/2014/main" id="{5058C915-B623-DD53-ACEE-81DD5B557632}"/>
              </a:ext>
            </a:extLst>
          </p:cNvPr>
          <p:cNvCxnSpPr/>
          <p:nvPr/>
        </p:nvCxnSpPr>
        <p:spPr>
          <a:xfrm>
            <a:off x="1704018" y="1626017"/>
            <a:ext cx="37871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3BFE5C-9EA0-9440-89A2-1D31653D4E15}"/>
              </a:ext>
            </a:extLst>
          </p:cNvPr>
          <p:cNvSpPr txBox="1"/>
          <p:nvPr/>
        </p:nvSpPr>
        <p:spPr>
          <a:xfrm>
            <a:off x="698772" y="1821660"/>
            <a:ext cx="5945868" cy="4708981"/>
          </a:xfrm>
          <a:prstGeom prst="rect">
            <a:avLst/>
          </a:prstGeom>
          <a:noFill/>
        </p:spPr>
        <p:txBody>
          <a:bodyPr wrap="square">
            <a:spAutoFit/>
          </a:bodyPr>
          <a:lstStyle/>
          <a:p>
            <a:pPr marL="342900" indent="-342900">
              <a:spcAft>
                <a:spcPts val="2400"/>
              </a:spcAft>
              <a:buFont typeface="Arial" panose="020B0604020202020204" pitchFamily="34" charset="0"/>
              <a:buChar char="•"/>
            </a:pPr>
            <a:r>
              <a:rPr lang="en-GB" sz="2000" dirty="0">
                <a:solidFill>
                  <a:schemeClr val="bg1"/>
                </a:solidFill>
                <a:latin typeface="Albertus MT Lt" pitchFamily="2" charset="0"/>
              </a:rPr>
              <a:t>The overall message is that the Promised Messiah (as) explains that our happiness in this world and attaining paradise is through God Almighty alone.</a:t>
            </a:r>
          </a:p>
          <a:p>
            <a:pPr marL="342900" indent="-342900">
              <a:spcAft>
                <a:spcPts val="2400"/>
              </a:spcAft>
              <a:buFont typeface="Arial" panose="020B0604020202020204" pitchFamily="34" charset="0"/>
              <a:buChar char="•"/>
            </a:pPr>
            <a:r>
              <a:rPr lang="en-GB" sz="2000" dirty="0">
                <a:solidFill>
                  <a:schemeClr val="bg1"/>
                </a:solidFill>
                <a:latin typeface="Albertus MT Lt" pitchFamily="2" charset="0"/>
              </a:rPr>
              <a:t>This is because he is the only One that leads us towards the right path so that we can find Him.</a:t>
            </a:r>
          </a:p>
          <a:p>
            <a:pPr marL="342900" indent="-342900">
              <a:spcAft>
                <a:spcPts val="2400"/>
              </a:spcAft>
              <a:buFont typeface="Arial" panose="020B0604020202020204" pitchFamily="34" charset="0"/>
              <a:buChar char="•"/>
            </a:pPr>
            <a:r>
              <a:rPr lang="en-GB" sz="2000" dirty="0">
                <a:solidFill>
                  <a:schemeClr val="bg1"/>
                </a:solidFill>
                <a:latin typeface="Albertus MT Lt" pitchFamily="2" charset="0"/>
              </a:rPr>
              <a:t>The Promised Messiah (as) then explains that we can find Him through prayers and sacrificing our life, wealth and time for His sake.</a:t>
            </a:r>
          </a:p>
          <a:p>
            <a:pPr marL="342900" indent="-342900">
              <a:spcAft>
                <a:spcPts val="2400"/>
              </a:spcAft>
              <a:buFont typeface="Arial" panose="020B0604020202020204" pitchFamily="34" charset="0"/>
              <a:buChar char="•"/>
            </a:pPr>
            <a:r>
              <a:rPr lang="en-GB" sz="2000" dirty="0">
                <a:solidFill>
                  <a:schemeClr val="bg1"/>
                </a:solidFill>
                <a:latin typeface="Albertus MT Lt" pitchFamily="2" charset="0"/>
              </a:rPr>
              <a:t>At the end, the Promised Messiah (as) desires to spread this to everyone so that they are able to behold God Almighty as well and partake in the blessings. </a:t>
            </a:r>
          </a:p>
        </p:txBody>
      </p:sp>
      <p:sp>
        <p:nvSpPr>
          <p:cNvPr id="2" name="AutoShape 2" descr="Lailatul Qadr: It's Significance. – Al-Iman Light">
            <a:extLst>
              <a:ext uri="{FF2B5EF4-FFF2-40B4-BE49-F238E27FC236}">
                <a16:creationId xmlns:a16="http://schemas.microsoft.com/office/drawing/2014/main" id="{0CF8358A-081B-87B1-1976-841F362FEAAF}"/>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Mirza Ghulam Ahmad - Wikipedia">
            <a:extLst>
              <a:ext uri="{FF2B5EF4-FFF2-40B4-BE49-F238E27FC236}">
                <a16:creationId xmlns:a16="http://schemas.microsoft.com/office/drawing/2014/main" id="{2904D76A-9315-BA55-6BE0-C4EEAF760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519" y="0"/>
            <a:ext cx="4757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99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690360" cy="6858000"/>
          </a:xfrm>
          <a:prstGeom prst="rect">
            <a:avLst/>
          </a:prstGeom>
          <a:gradFill flip="none" rotWithShape="1">
            <a:gsLst>
              <a:gs pos="15000">
                <a:srgbClr val="041119"/>
              </a:gs>
              <a:gs pos="100000">
                <a:srgbClr val="25515C"/>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7" name="Rectangle 6"/>
          <p:cNvSpPr/>
          <p:nvPr/>
        </p:nvSpPr>
        <p:spPr>
          <a:xfrm>
            <a:off x="732338" y="2039317"/>
            <a:ext cx="5180782" cy="1077218"/>
          </a:xfrm>
          <a:prstGeom prst="rect">
            <a:avLst/>
          </a:prstGeom>
        </p:spPr>
        <p:txBody>
          <a:bodyPr wrap="square">
            <a:spAutoFit/>
          </a:bodyPr>
          <a:lstStyle/>
          <a:p>
            <a:pPr algn="ctr"/>
            <a:r>
              <a:rPr lang="en-GB" sz="3200" b="1" dirty="0">
                <a:solidFill>
                  <a:schemeClr val="bg1"/>
                </a:solidFill>
                <a:latin typeface="Albertus Medium" panose="020E0602030304020304" pitchFamily="34" charset="0"/>
              </a:rPr>
              <a:t>A VIDEO ON OUR THEME OF THE YEAR</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820092" y="3287774"/>
            <a:ext cx="301923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52383" y="3630253"/>
            <a:ext cx="5954388" cy="830997"/>
          </a:xfrm>
          <a:prstGeom prst="rect">
            <a:avLst/>
          </a:prstGeom>
          <a:noFill/>
        </p:spPr>
        <p:txBody>
          <a:bodyPr wrap="square">
            <a:spAutoFit/>
          </a:bodyPr>
          <a:lstStyle/>
          <a:p>
            <a:pPr lvl="0" algn="ctr"/>
            <a:r>
              <a:rPr lang="en-GB" sz="2400" b="1" u="sng" dirty="0">
                <a:hlinkClick r:id="rId2"/>
              </a:rPr>
              <a:t>https://youtu.be/9_CtMhFio0c?si=U3RY_xZkpydSEPEt</a:t>
            </a:r>
            <a:endParaRPr lang="en-GB" sz="2400" dirty="0"/>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AMYA UK (@UKMuslimYouth) / Posts / X">
            <a:extLst>
              <a:ext uri="{FF2B5EF4-FFF2-40B4-BE49-F238E27FC236}">
                <a16:creationId xmlns:a16="http://schemas.microsoft.com/office/drawing/2014/main" id="{D282C52A-FFC3-DFAC-C991-264736DBC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36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92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52317" y="1441858"/>
            <a:ext cx="6827134" cy="1200329"/>
          </a:xfrm>
          <a:prstGeom prst="rect">
            <a:avLst/>
          </a:prstGeom>
          <a:noFill/>
        </p:spPr>
        <p:txBody>
          <a:bodyPr wrap="square">
            <a:spAutoFit/>
          </a:bodyPr>
          <a:lstStyle/>
          <a:p>
            <a:pPr algn="ctr"/>
            <a:r>
              <a:rPr lang="en-US" sz="7200" b="1" dirty="0">
                <a:solidFill>
                  <a:schemeClr val="bg1"/>
                </a:solidFill>
                <a:latin typeface="Calisto MT" panose="02040603050505030304" pitchFamily="18" charset="0"/>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Calisto MT" panose="02040603050505030304" pitchFamily="18" charset="0"/>
                <a:cs typeface="Apple Chancery" panose="03020702040506060504" pitchFamily="66" charset="-79"/>
              </a:rPr>
              <a:t>Lets Recap a part of our </a:t>
            </a:r>
            <a:r>
              <a:rPr lang="en-GB" sz="3200" dirty="0" err="1">
                <a:solidFill>
                  <a:schemeClr val="bg1"/>
                </a:solidFill>
                <a:latin typeface="Calisto MT" panose="02040603050505030304" pitchFamily="18" charset="0"/>
                <a:cs typeface="Apple Chancery" panose="03020702040506060504" pitchFamily="66" charset="-79"/>
              </a:rPr>
              <a:t>Tashahhud</a:t>
            </a:r>
            <a:r>
              <a:rPr lang="en-GB" sz="3200" dirty="0">
                <a:solidFill>
                  <a:schemeClr val="bg1"/>
                </a:solidFill>
                <a:latin typeface="Calisto MT" panose="02040603050505030304" pitchFamily="18" charset="0"/>
                <a:cs typeface="Apple Chancery" panose="03020702040506060504" pitchFamily="66" charset="-79"/>
              </a:rPr>
              <a:t> Prayers!</a:t>
            </a:r>
            <a:endParaRPr lang="en-US" sz="3200" dirty="0">
              <a:solidFill>
                <a:schemeClr val="bg1"/>
              </a:solidFill>
              <a:latin typeface="Calisto MT" panose="02040603050505030304"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1384995"/>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a:solidFill>
                  <a:schemeClr val="bg1"/>
                </a:solidFill>
                <a:latin typeface="Garamond" panose="02020404030301010803" pitchFamily="18" charset="0"/>
                <a:cs typeface="Apple Chancery" panose="03020702040506060504" pitchFamily="66" charset="-79"/>
              </a:rPr>
              <a:t>Concluding Prayers of </a:t>
            </a:r>
            <a:r>
              <a:rPr lang="en-US" sz="2800" b="1" dirty="0" err="1">
                <a:solidFill>
                  <a:schemeClr val="bg1"/>
                </a:solidFill>
                <a:latin typeface="Garamond" panose="02020404030301010803" pitchFamily="18" charset="0"/>
                <a:cs typeface="Apple Chancery" panose="03020702040506060504" pitchFamily="66" charset="-79"/>
              </a:rPr>
              <a:t>Hazrat</a:t>
            </a:r>
            <a:r>
              <a:rPr lang="en-US" sz="2800" b="1" dirty="0">
                <a:solidFill>
                  <a:schemeClr val="bg1"/>
                </a:solidFill>
                <a:latin typeface="Garamond" panose="02020404030301010803" pitchFamily="18" charset="0"/>
                <a:cs typeface="Apple Chancery" panose="03020702040506060504" pitchFamily="66" charset="-79"/>
              </a:rPr>
              <a:t> </a:t>
            </a:r>
            <a:r>
              <a:rPr lang="en-US" sz="2800" b="1" dirty="0" err="1">
                <a:solidFill>
                  <a:schemeClr val="bg1"/>
                </a:solidFill>
                <a:latin typeface="Garamond" panose="02020404030301010803" pitchFamily="18" charset="0"/>
                <a:cs typeface="Apple Chancery" panose="03020702040506060504" pitchFamily="66" charset="-79"/>
              </a:rPr>
              <a:t>Ibrahim</a:t>
            </a:r>
            <a:r>
              <a:rPr lang="en-US" sz="2800" b="1" baseline="30000" dirty="0" err="1">
                <a:solidFill>
                  <a:schemeClr val="bg1"/>
                </a:solidFill>
                <a:latin typeface="Garamond" panose="02020404030301010803" pitchFamily="18" charset="0"/>
                <a:cs typeface="Apple Chancery" panose="03020702040506060504" pitchFamily="66" charset="-79"/>
              </a:rPr>
              <a:t>as</a:t>
            </a:r>
            <a:r>
              <a:rPr lang="en-US" sz="2800" b="1" dirty="0">
                <a:solidFill>
                  <a:schemeClr val="bg1"/>
                </a:solidFill>
                <a:latin typeface="Garamond" panose="02020404030301010803" pitchFamily="18" charset="0"/>
                <a:cs typeface="Apple Chancery" panose="03020702040506060504" pitchFamily="66" charset="-79"/>
              </a:rPr>
              <a:t>.</a:t>
            </a: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963689" y="3927244"/>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82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5576527" y="121605"/>
            <a:ext cx="6615474" cy="923330"/>
          </a:xfrm>
          <a:prstGeom prst="rect">
            <a:avLst/>
          </a:prstGeom>
          <a:noFill/>
        </p:spPr>
        <p:txBody>
          <a:bodyPr wrap="square" rtlCol="0">
            <a:spAutoFit/>
          </a:bodyPr>
          <a:lstStyle/>
          <a:p>
            <a:pPr algn="ctr"/>
            <a:r>
              <a:rPr lang="en-US" sz="5400" b="1" dirty="0" err="1"/>
              <a:t>Tashahhud</a:t>
            </a:r>
            <a:endParaRPr lang="en-US" sz="5400" b="1" dirty="0"/>
          </a:p>
        </p:txBody>
      </p:sp>
      <p:sp>
        <p:nvSpPr>
          <p:cNvPr id="8" name="TextBox 7">
            <a:extLst>
              <a:ext uri="{FF2B5EF4-FFF2-40B4-BE49-F238E27FC236}">
                <a16:creationId xmlns:a16="http://schemas.microsoft.com/office/drawing/2014/main" id="{21F8C737-CDB6-3FFD-D460-434E871DD033}"/>
              </a:ext>
            </a:extLst>
          </p:cNvPr>
          <p:cNvSpPr txBox="1"/>
          <p:nvPr/>
        </p:nvSpPr>
        <p:spPr>
          <a:xfrm>
            <a:off x="5595477" y="1290534"/>
            <a:ext cx="6615475" cy="1502976"/>
          </a:xfrm>
          <a:prstGeom prst="rect">
            <a:avLst/>
          </a:prstGeom>
          <a:noFill/>
        </p:spPr>
        <p:txBody>
          <a:bodyPr wrap="square">
            <a:spAutoFit/>
          </a:bodyPr>
          <a:lstStyle/>
          <a:p>
            <a:pPr algn="ctr" rtl="1">
              <a:lnSpc>
                <a:spcPts val="5500"/>
              </a:lnSpc>
            </a:pPr>
            <a:r>
              <a:rPr lang="ur-PK" sz="3600" dirty="0">
                <a:latin typeface="ManzoorNaskh" panose="02000500000000000000" pitchFamily="2" charset="-78"/>
                <a:ea typeface="ManzoorNaskh" panose="02000500000000000000" pitchFamily="2" charset="-78"/>
                <a:cs typeface="ManzoorNaskh" panose="02000500000000000000" pitchFamily="2" charset="-78"/>
              </a:rPr>
              <a:t> أَشْهَدُ أَنْ لَا إِلٰهَ إِلَّا اللَّهُ، وَأَشْهَدُ أَنَّ مُحَمَّدًا عَبْدُهُ وَرَسُوْلُهُ</a:t>
            </a:r>
            <a:endParaRPr lang="ar-SA" sz="3600" dirty="0">
              <a:latin typeface="ManzoorNaskh" panose="02000500000000000000" pitchFamily="2" charset="-78"/>
              <a:ea typeface="ManzoorNaskh" panose="02000500000000000000" pitchFamily="2" charset="-78"/>
              <a:cs typeface="ManzoorNaskh" panose="02000500000000000000" pitchFamily="2" charset="-78"/>
            </a:endParaRPr>
          </a:p>
        </p:txBody>
      </p:sp>
      <p:sp>
        <p:nvSpPr>
          <p:cNvPr id="9" name="TextBox 8">
            <a:extLst>
              <a:ext uri="{FF2B5EF4-FFF2-40B4-BE49-F238E27FC236}">
                <a16:creationId xmlns:a16="http://schemas.microsoft.com/office/drawing/2014/main" id="{0AD11F3D-DF15-A203-0BBD-A265F45D5A30}"/>
              </a:ext>
            </a:extLst>
          </p:cNvPr>
          <p:cNvSpPr txBox="1"/>
          <p:nvPr/>
        </p:nvSpPr>
        <p:spPr>
          <a:xfrm>
            <a:off x="5460776" y="4353901"/>
            <a:ext cx="6615475" cy="400110"/>
          </a:xfrm>
          <a:prstGeom prst="rect">
            <a:avLst/>
          </a:prstGeom>
          <a:noFill/>
        </p:spPr>
        <p:txBody>
          <a:bodyPr wrap="square">
            <a:spAutoFit/>
          </a:bodyPr>
          <a:lstStyle/>
          <a:p>
            <a:pPr algn="ctr"/>
            <a:r>
              <a:rPr lang="en-GB" sz="2000"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856611" y="4693576"/>
            <a:ext cx="6219640" cy="1830758"/>
          </a:xfrm>
          <a:prstGeom prst="rect">
            <a:avLst/>
          </a:prstGeom>
          <a:noFill/>
        </p:spPr>
        <p:txBody>
          <a:bodyPr wrap="square">
            <a:spAutoFit/>
          </a:bodyPr>
          <a:lstStyle/>
          <a:p>
            <a:pPr algn="ctr" rtl="0" fontAlgn="base">
              <a:lnSpc>
                <a:spcPct val="150000"/>
              </a:lnSpc>
            </a:pPr>
            <a:r>
              <a:rPr lang="en-GB" sz="2600" b="0" i="0" u="none" strike="noStrike" dirty="0">
                <a:effectLst/>
              </a:rPr>
              <a:t>I bear witness that there is none worthy of worship except Allah and I bear witness that </a:t>
            </a:r>
            <a:r>
              <a:rPr lang="en-GB" sz="2600" b="0" i="0" u="none" strike="noStrike" dirty="0" err="1">
                <a:effectLst/>
              </a:rPr>
              <a:t>Muhammad</a:t>
            </a:r>
            <a:r>
              <a:rPr lang="en-GB" sz="2600" b="0" i="0" u="none" strike="noStrike" baseline="30000" dirty="0" err="1">
                <a:effectLst/>
              </a:rPr>
              <a:t>sa</a:t>
            </a:r>
            <a:r>
              <a:rPr lang="en-GB" sz="2600" b="0" i="0" u="none" strike="noStrike" baseline="30000" dirty="0">
                <a:effectLst/>
              </a:rPr>
              <a:t> </a:t>
            </a:r>
            <a:r>
              <a:rPr lang="en-GB" sz="2600" b="0" i="0" u="none" strike="noStrike" dirty="0">
                <a:effectLst/>
              </a:rPr>
              <a:t>is </a:t>
            </a:r>
            <a:r>
              <a:rPr lang="en-GB" sz="2600" dirty="0"/>
              <a:t>his servant and messenger.</a:t>
            </a:r>
            <a:endParaRPr lang="en-US" sz="2600" b="0" i="0" u="none" strike="noStrike" dirty="0">
              <a:effectLst/>
            </a:endParaRPr>
          </a:p>
        </p:txBody>
      </p:sp>
      <p:sp>
        <p:nvSpPr>
          <p:cNvPr id="14" name="TextBox 13">
            <a:extLst>
              <a:ext uri="{FF2B5EF4-FFF2-40B4-BE49-F238E27FC236}">
                <a16:creationId xmlns:a16="http://schemas.microsoft.com/office/drawing/2014/main" id="{F23B13BE-F6E7-686C-9151-5B9CE5346172}"/>
              </a:ext>
            </a:extLst>
          </p:cNvPr>
          <p:cNvSpPr txBox="1"/>
          <p:nvPr/>
        </p:nvSpPr>
        <p:spPr>
          <a:xfrm>
            <a:off x="5580236" y="3076929"/>
            <a:ext cx="6615475" cy="954107"/>
          </a:xfrm>
          <a:prstGeom prst="rect">
            <a:avLst/>
          </a:prstGeom>
          <a:noFill/>
        </p:spPr>
        <p:txBody>
          <a:bodyPr wrap="square">
            <a:spAutoFit/>
          </a:bodyPr>
          <a:lstStyle/>
          <a:p>
            <a:pPr algn="ctr"/>
            <a:r>
              <a:rPr lang="en-GB" sz="2800" dirty="0" err="1"/>
              <a:t>Ashhadu</a:t>
            </a:r>
            <a:r>
              <a:rPr lang="en-GB" sz="2800" dirty="0"/>
              <a:t> an </a:t>
            </a:r>
            <a:r>
              <a:rPr lang="en-GB" sz="2800" dirty="0" err="1"/>
              <a:t>lā</a:t>
            </a:r>
            <a:r>
              <a:rPr lang="en-GB" sz="2800" dirty="0"/>
              <a:t> </a:t>
            </a:r>
            <a:r>
              <a:rPr lang="en-GB" sz="2800" dirty="0" err="1"/>
              <a:t>ilāha</a:t>
            </a:r>
            <a:r>
              <a:rPr lang="en-GB" sz="2800" dirty="0"/>
              <a:t> </a:t>
            </a:r>
            <a:r>
              <a:rPr lang="en-GB" sz="2800" dirty="0" err="1"/>
              <a:t>illā</a:t>
            </a:r>
            <a:r>
              <a:rPr lang="en-GB" sz="2800" dirty="0"/>
              <a:t> </a:t>
            </a:r>
            <a:r>
              <a:rPr lang="en-GB" sz="2800" dirty="0" err="1"/>
              <a:t>Allāh</a:t>
            </a:r>
            <a:r>
              <a:rPr lang="en-GB" sz="2800" dirty="0"/>
              <a:t>, </a:t>
            </a:r>
            <a:r>
              <a:rPr lang="en-GB" sz="2800" dirty="0" err="1"/>
              <a:t>wa</a:t>
            </a:r>
            <a:r>
              <a:rPr lang="en-GB" sz="2800" dirty="0"/>
              <a:t> </a:t>
            </a:r>
            <a:r>
              <a:rPr lang="en-GB" sz="2800" dirty="0" err="1"/>
              <a:t>ashhadu</a:t>
            </a:r>
            <a:r>
              <a:rPr lang="en-GB" sz="2800" dirty="0"/>
              <a:t> anna </a:t>
            </a:r>
            <a:r>
              <a:rPr lang="en-GB" sz="2800" dirty="0" err="1"/>
              <a:t>Muḥammadan</a:t>
            </a:r>
            <a:r>
              <a:rPr lang="en-GB" sz="2800" dirty="0"/>
              <a:t> </a:t>
            </a:r>
            <a:r>
              <a:rPr lang="en-GB" sz="2800" dirty="0" err="1"/>
              <a:t>ʿabduhu</a:t>
            </a:r>
            <a:r>
              <a:rPr lang="en-GB" sz="2800" dirty="0"/>
              <a:t> </a:t>
            </a:r>
            <a:r>
              <a:rPr lang="en-GB" sz="2800" dirty="0" err="1"/>
              <a:t>wa</a:t>
            </a:r>
            <a:r>
              <a:rPr lang="en-GB" sz="2800" dirty="0"/>
              <a:t> </a:t>
            </a:r>
            <a:r>
              <a:rPr lang="en-GB" sz="2800" dirty="0" err="1"/>
              <a:t>rasūluh</a:t>
            </a:r>
            <a:endParaRPr lang="en-GB" sz="2000" i="1" dirty="0"/>
          </a:p>
        </p:txBody>
      </p:sp>
    </p:spTree>
    <p:extLst>
      <p:ext uri="{BB962C8B-B14F-4D97-AF65-F5344CB8AC3E}">
        <p14:creationId xmlns:p14="http://schemas.microsoft.com/office/powerpoint/2010/main" val="3230434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2AD23-2A96-CAE6-01D3-90FC4BAB8B8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A0909FD-25FC-F788-C72B-1F78B543E07A}"/>
              </a:ext>
            </a:extLst>
          </p:cNvPr>
          <p:cNvSpPr>
            <a:spLocks/>
          </p:cNvSpPr>
          <p:nvPr/>
        </p:nvSpPr>
        <p:spPr>
          <a:xfrm>
            <a:off x="-259215" y="-118533"/>
            <a:ext cx="5835741"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7DBD5DC4-D67C-1DB8-2273-E4203B467891}"/>
              </a:ext>
            </a:extLst>
          </p:cNvPr>
          <p:cNvSpPr txBox="1"/>
          <p:nvPr/>
        </p:nvSpPr>
        <p:spPr>
          <a:xfrm>
            <a:off x="-652317" y="1441858"/>
            <a:ext cx="6827134" cy="1200329"/>
          </a:xfrm>
          <a:prstGeom prst="rect">
            <a:avLst/>
          </a:prstGeom>
          <a:noFill/>
        </p:spPr>
        <p:txBody>
          <a:bodyPr wrap="square">
            <a:spAutoFit/>
          </a:bodyPr>
          <a:lstStyle/>
          <a:p>
            <a:pPr algn="ctr"/>
            <a:r>
              <a:rPr lang="en-US" sz="7200" b="1" dirty="0">
                <a:solidFill>
                  <a:schemeClr val="bg1"/>
                </a:solidFill>
                <a:latin typeface="Calisto MT" panose="02040603050505030304" pitchFamily="18" charset="0"/>
                <a:cs typeface="Apple Chancery" panose="03020702040506060504" pitchFamily="66" charset="-79"/>
              </a:rPr>
              <a:t>SALAT</a:t>
            </a:r>
          </a:p>
        </p:txBody>
      </p:sp>
      <p:sp>
        <p:nvSpPr>
          <p:cNvPr id="7" name="TextBox 6">
            <a:extLst>
              <a:ext uri="{FF2B5EF4-FFF2-40B4-BE49-F238E27FC236}">
                <a16:creationId xmlns:a16="http://schemas.microsoft.com/office/drawing/2014/main" id="{42FCB3D6-B62B-C8CD-9F4B-72CBC23F7A60}"/>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Calisto MT" panose="02040603050505030304" pitchFamily="18" charset="0"/>
                <a:cs typeface="Apple Chancery" panose="03020702040506060504" pitchFamily="66" charset="-79"/>
              </a:rPr>
              <a:t>Lets Recap a part of our </a:t>
            </a:r>
            <a:r>
              <a:rPr lang="en-GB" sz="3200" dirty="0" err="1">
                <a:solidFill>
                  <a:schemeClr val="bg1"/>
                </a:solidFill>
                <a:latin typeface="Calisto MT" panose="02040603050505030304" pitchFamily="18" charset="0"/>
                <a:cs typeface="Apple Chancery" panose="03020702040506060504" pitchFamily="66" charset="-79"/>
              </a:rPr>
              <a:t>Tashahhud</a:t>
            </a:r>
            <a:r>
              <a:rPr lang="en-GB" sz="3200" dirty="0">
                <a:solidFill>
                  <a:schemeClr val="bg1"/>
                </a:solidFill>
                <a:latin typeface="Calisto MT" panose="02040603050505030304" pitchFamily="18" charset="0"/>
                <a:cs typeface="Apple Chancery" panose="03020702040506060504" pitchFamily="66" charset="-79"/>
              </a:rPr>
              <a:t> Prayers!</a:t>
            </a:r>
            <a:endParaRPr lang="en-US" sz="3200" dirty="0">
              <a:solidFill>
                <a:schemeClr val="bg1"/>
              </a:solidFill>
              <a:latin typeface="Calisto MT" panose="02040603050505030304" pitchFamily="18" charset="0"/>
              <a:cs typeface="Apple Chancery" panose="03020702040506060504" pitchFamily="66" charset="-79"/>
            </a:endParaRPr>
          </a:p>
        </p:txBody>
      </p:sp>
      <p:sp>
        <p:nvSpPr>
          <p:cNvPr id="11" name="TextBox 10">
            <a:extLst>
              <a:ext uri="{FF2B5EF4-FFF2-40B4-BE49-F238E27FC236}">
                <a16:creationId xmlns:a16="http://schemas.microsoft.com/office/drawing/2014/main" id="{604821AE-C0A2-CF3E-0CB5-30481821E28F}"/>
              </a:ext>
            </a:extLst>
          </p:cNvPr>
          <p:cNvSpPr txBox="1"/>
          <p:nvPr/>
        </p:nvSpPr>
        <p:spPr>
          <a:xfrm>
            <a:off x="1288367" y="4914478"/>
            <a:ext cx="3785008" cy="1384995"/>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a:solidFill>
                  <a:schemeClr val="bg1"/>
                </a:solidFill>
                <a:latin typeface="Garamond" panose="02020404030301010803" pitchFamily="18" charset="0"/>
                <a:cs typeface="Apple Chancery" panose="03020702040506060504" pitchFamily="66" charset="-79"/>
              </a:rPr>
              <a:t>Concluding Prayers of </a:t>
            </a:r>
            <a:r>
              <a:rPr lang="en-US" sz="2800" b="1" dirty="0" err="1">
                <a:solidFill>
                  <a:schemeClr val="bg1"/>
                </a:solidFill>
                <a:latin typeface="Garamond" panose="02020404030301010803" pitchFamily="18" charset="0"/>
                <a:cs typeface="Apple Chancery" panose="03020702040506060504" pitchFamily="66" charset="-79"/>
              </a:rPr>
              <a:t>Hazrat</a:t>
            </a:r>
            <a:r>
              <a:rPr lang="en-US" sz="2800" b="1" dirty="0">
                <a:solidFill>
                  <a:schemeClr val="bg1"/>
                </a:solidFill>
                <a:latin typeface="Garamond" panose="02020404030301010803" pitchFamily="18" charset="0"/>
                <a:cs typeface="Apple Chancery" panose="03020702040506060504" pitchFamily="66" charset="-79"/>
              </a:rPr>
              <a:t> </a:t>
            </a:r>
            <a:r>
              <a:rPr lang="en-US" sz="2800" b="1" dirty="0" err="1">
                <a:solidFill>
                  <a:schemeClr val="bg1"/>
                </a:solidFill>
                <a:latin typeface="Garamond" panose="02020404030301010803" pitchFamily="18" charset="0"/>
                <a:cs typeface="Apple Chancery" panose="03020702040506060504" pitchFamily="66" charset="-79"/>
              </a:rPr>
              <a:t>Ibrahim</a:t>
            </a:r>
            <a:r>
              <a:rPr lang="en-US" sz="2800" b="1" baseline="30000" dirty="0" err="1">
                <a:solidFill>
                  <a:schemeClr val="bg1"/>
                </a:solidFill>
                <a:latin typeface="Garamond" panose="02020404030301010803" pitchFamily="18" charset="0"/>
                <a:cs typeface="Apple Chancery" panose="03020702040506060504" pitchFamily="66" charset="-79"/>
              </a:rPr>
              <a:t>as</a:t>
            </a:r>
            <a:r>
              <a:rPr lang="en-US" sz="2800" b="1" dirty="0">
                <a:solidFill>
                  <a:schemeClr val="bg1"/>
                </a:solidFill>
                <a:latin typeface="Garamond" panose="02020404030301010803" pitchFamily="18" charset="0"/>
                <a:cs typeface="Apple Chancery" panose="03020702040506060504" pitchFamily="66" charset="-79"/>
              </a:rPr>
              <a:t>.</a:t>
            </a:r>
          </a:p>
        </p:txBody>
      </p:sp>
      <p:pic>
        <p:nvPicPr>
          <p:cNvPr id="15" name="Graphic 14" descr="Stopwatch 75% with solid fill">
            <a:extLst>
              <a:ext uri="{FF2B5EF4-FFF2-40B4-BE49-F238E27FC236}">
                <a16:creationId xmlns:a16="http://schemas.microsoft.com/office/drawing/2014/main" id="{645351C5-6FEA-467F-0C0A-194F7D65CA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6AC7D1D0-5C3F-132E-EE7C-C186885FEE8C}"/>
              </a:ext>
            </a:extLst>
          </p:cNvPr>
          <p:cNvCxnSpPr>
            <a:cxnSpLocks/>
          </p:cNvCxnSpPr>
          <p:nvPr/>
        </p:nvCxnSpPr>
        <p:spPr>
          <a:xfrm>
            <a:off x="963689" y="3927244"/>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E5980B39-A0A6-FB1B-E04C-419EFB51CB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827" y="-77995"/>
            <a:ext cx="1390377" cy="1390377"/>
          </a:xfrm>
          <a:prstGeom prst="rect">
            <a:avLst/>
          </a:prstGeom>
        </p:spPr>
      </p:pic>
      <p:graphicFrame>
        <p:nvGraphicFramePr>
          <p:cNvPr id="3" name="Table 2">
            <a:extLst>
              <a:ext uri="{FF2B5EF4-FFF2-40B4-BE49-F238E27FC236}">
                <a16:creationId xmlns:a16="http://schemas.microsoft.com/office/drawing/2014/main" id="{93253F32-2D6C-C0D5-98A6-FEEF49BBC38A}"/>
              </a:ext>
            </a:extLst>
          </p:cNvPr>
          <p:cNvGraphicFramePr>
            <a:graphicFrameLocks noGrp="1"/>
          </p:cNvGraphicFramePr>
          <p:nvPr>
            <p:extLst>
              <p:ext uri="{D42A27DB-BD31-4B8C-83A1-F6EECF244321}">
                <p14:modId xmlns:p14="http://schemas.microsoft.com/office/powerpoint/2010/main" val="1992451989"/>
              </p:ext>
            </p:extLst>
          </p:nvPr>
        </p:nvGraphicFramePr>
        <p:xfrm>
          <a:off x="5715399" y="1143000"/>
          <a:ext cx="6328880" cy="1757226"/>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878613">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إِلٰهَ</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لَا</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أَنْ</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أَشْهَدُ</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78613">
                <a:tc>
                  <a:txBody>
                    <a:bodyPr/>
                    <a:lstStyle/>
                    <a:p>
                      <a:pPr algn="ctr"/>
                      <a:r>
                        <a:rPr lang="en-GB" sz="1800" b="1" dirty="0">
                          <a:latin typeface="Garamond" panose="02020404030301010803" pitchFamily="18" charset="0"/>
                        </a:rPr>
                        <a:t>Worthy of worship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(there is) 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I bear witness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
        <p:nvSpPr>
          <p:cNvPr id="12" name="TextBox 11">
            <a:extLst>
              <a:ext uri="{FF2B5EF4-FFF2-40B4-BE49-F238E27FC236}">
                <a16:creationId xmlns:a16="http://schemas.microsoft.com/office/drawing/2014/main" id="{2D7DFDFB-9A9A-EF12-9F19-D5C28867FD75}"/>
              </a:ext>
            </a:extLst>
          </p:cNvPr>
          <p:cNvSpPr txBox="1"/>
          <p:nvPr/>
        </p:nvSpPr>
        <p:spPr>
          <a:xfrm>
            <a:off x="5576527" y="121605"/>
            <a:ext cx="6615474" cy="923330"/>
          </a:xfrm>
          <a:prstGeom prst="rect">
            <a:avLst/>
          </a:prstGeom>
          <a:noFill/>
        </p:spPr>
        <p:txBody>
          <a:bodyPr wrap="square" rtlCol="0">
            <a:spAutoFit/>
          </a:bodyPr>
          <a:lstStyle/>
          <a:p>
            <a:pPr algn="ctr"/>
            <a:r>
              <a:rPr lang="en-US" sz="5400" b="1" dirty="0" err="1"/>
              <a:t>Tashahhud</a:t>
            </a:r>
            <a:endParaRPr lang="en-US" sz="5400" b="1" dirty="0"/>
          </a:p>
        </p:txBody>
      </p:sp>
      <p:graphicFrame>
        <p:nvGraphicFramePr>
          <p:cNvPr id="13" name="Table 12">
            <a:extLst>
              <a:ext uri="{FF2B5EF4-FFF2-40B4-BE49-F238E27FC236}">
                <a16:creationId xmlns:a16="http://schemas.microsoft.com/office/drawing/2014/main" id="{DF8933C1-BC35-8424-7147-3D5C9EBCC82E}"/>
              </a:ext>
            </a:extLst>
          </p:cNvPr>
          <p:cNvGraphicFramePr>
            <a:graphicFrameLocks noGrp="1"/>
          </p:cNvGraphicFramePr>
          <p:nvPr>
            <p:extLst>
              <p:ext uri="{D42A27DB-BD31-4B8C-83A1-F6EECF244321}">
                <p14:modId xmlns:p14="http://schemas.microsoft.com/office/powerpoint/2010/main" val="2754762794"/>
              </p:ext>
            </p:extLst>
          </p:nvPr>
        </p:nvGraphicFramePr>
        <p:xfrm>
          <a:off x="5715399" y="3020092"/>
          <a:ext cx="6328880" cy="1757226"/>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1943807450"/>
                    </a:ext>
                  </a:extLst>
                </a:gridCol>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878613">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أَنَّ</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وَأَشْهَدُ</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اللَّهُ</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إِلَّا</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78613">
                <a:tc>
                  <a:txBody>
                    <a:bodyPr/>
                    <a:lstStyle/>
                    <a:p>
                      <a:pPr algn="ctr"/>
                      <a:r>
                        <a:rPr lang="en-GB" sz="1800" b="1" dirty="0">
                          <a:latin typeface="Garamond" panose="02020404030301010803" pitchFamily="18" charset="0"/>
                        </a:rPr>
                        <a:t>That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 I bear witness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Garamond" panose="02020404030301010803" pitchFamily="18" charset="0"/>
                        </a:rPr>
                        <a:t>Except</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6" name="Table 15">
            <a:extLst>
              <a:ext uri="{FF2B5EF4-FFF2-40B4-BE49-F238E27FC236}">
                <a16:creationId xmlns:a16="http://schemas.microsoft.com/office/drawing/2014/main" id="{F48D644F-CFA0-B742-61EE-73D7F7CF85BA}"/>
              </a:ext>
            </a:extLst>
          </p:cNvPr>
          <p:cNvGraphicFramePr>
            <a:graphicFrameLocks noGrp="1"/>
          </p:cNvGraphicFramePr>
          <p:nvPr>
            <p:extLst>
              <p:ext uri="{D42A27DB-BD31-4B8C-83A1-F6EECF244321}">
                <p14:modId xmlns:p14="http://schemas.microsoft.com/office/powerpoint/2010/main" val="1810568552"/>
              </p:ext>
            </p:extLst>
          </p:nvPr>
        </p:nvGraphicFramePr>
        <p:xfrm>
          <a:off x="6507879" y="4898532"/>
          <a:ext cx="4746660" cy="1757226"/>
        </p:xfrm>
        <a:graphic>
          <a:graphicData uri="http://schemas.openxmlformats.org/drawingml/2006/table">
            <a:tbl>
              <a:tblPr firstRow="1" bandRow="1">
                <a:tableStyleId>{5A111915-BE36-4E01-A7E5-04B1672EAD32}</a:tableStyleId>
              </a:tblPr>
              <a:tblGrid>
                <a:gridCol w="1582220">
                  <a:extLst>
                    <a:ext uri="{9D8B030D-6E8A-4147-A177-3AD203B41FA5}">
                      <a16:colId xmlns:a16="http://schemas.microsoft.com/office/drawing/2014/main" val="3350180030"/>
                    </a:ext>
                  </a:extLst>
                </a:gridCol>
                <a:gridCol w="1582220">
                  <a:extLst>
                    <a:ext uri="{9D8B030D-6E8A-4147-A177-3AD203B41FA5}">
                      <a16:colId xmlns:a16="http://schemas.microsoft.com/office/drawing/2014/main" val="3015703636"/>
                    </a:ext>
                  </a:extLst>
                </a:gridCol>
                <a:gridCol w="1582220">
                  <a:extLst>
                    <a:ext uri="{9D8B030D-6E8A-4147-A177-3AD203B41FA5}">
                      <a16:colId xmlns:a16="http://schemas.microsoft.com/office/drawing/2014/main" val="4159018897"/>
                    </a:ext>
                  </a:extLst>
                </a:gridCol>
              </a:tblGrid>
              <a:tr h="878613">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وَرَسُولُهُ</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عَبْدُهُ</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err="1">
                          <a:solidFill>
                            <a:schemeClr val="tx1"/>
                          </a:solidFill>
                          <a:latin typeface="ManzoorNaskh" panose="02000500000000000000" pitchFamily="2" charset="-78"/>
                          <a:ea typeface="ManzoorNaskh" panose="02000500000000000000" pitchFamily="2" charset="-78"/>
                          <a:cs typeface="ManzoorNaskh" panose="02000500000000000000" pitchFamily="2" charset="-78"/>
                        </a:rPr>
                        <a:t>مُحَمَّدًا</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78613">
                <a:tc>
                  <a:txBody>
                    <a:bodyPr/>
                    <a:lstStyle/>
                    <a:p>
                      <a:pPr algn="ctr"/>
                      <a:r>
                        <a:rPr lang="en-GB" sz="2000" b="1" dirty="0">
                          <a:latin typeface="Garamond" panose="02020404030301010803" pitchFamily="18" charset="0"/>
                        </a:rPr>
                        <a:t>And His messenger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His servant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atin typeface="Garamond" panose="02020404030301010803" pitchFamily="18" charset="0"/>
                        </a:rPr>
                        <a:t>Muhammad</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spTree>
    <p:extLst>
      <p:ext uri="{BB962C8B-B14F-4D97-AF65-F5344CB8AC3E}">
        <p14:creationId xmlns:p14="http://schemas.microsoft.com/office/powerpoint/2010/main" val="2596682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EID</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631216"/>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20</a:t>
            </a:r>
            <a:r>
              <a:rPr lang="en-GB" sz="3600" b="1" u="none" strike="noStrike" baseline="30000" dirty="0">
                <a:solidFill>
                  <a:schemeClr val="bg1"/>
                </a:solidFill>
                <a:latin typeface="Garamond" panose="02020404030301010803" pitchFamily="18" charset="0"/>
                <a:cs typeface="Jameel Noori Nastaleeq" panose="02000503000000000004" pitchFamily="2" charset="-78"/>
              </a:rPr>
              <a:t>th</a:t>
            </a:r>
            <a:r>
              <a:rPr lang="en-GB" sz="3600" b="1" u="none" strike="noStrike" dirty="0">
                <a:solidFill>
                  <a:schemeClr val="bg1"/>
                </a:solidFill>
                <a:latin typeface="Garamond" panose="02020404030301010803" pitchFamily="18" charset="0"/>
                <a:cs typeface="Jameel Noori Nastaleeq" panose="02000503000000000004" pitchFamily="2" charset="-78"/>
              </a:rPr>
              <a:t> March</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5ED20-C914-95CC-9B2F-880BD540614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B79FCCA-7E26-AA50-A982-5436642C524E}"/>
              </a:ext>
            </a:extLst>
          </p:cNvPr>
          <p:cNvPicPr>
            <a:picLocks noChangeAspect="1"/>
          </p:cNvPicPr>
          <p:nvPr/>
        </p:nvPicPr>
        <p:blipFill rotWithShape="1">
          <a:blip r:embed="rId3">
            <a:duotone>
              <a:schemeClr val="accent5">
                <a:shade val="45000"/>
                <a:satMod val="135000"/>
              </a:schemeClr>
              <a:prstClr val="white"/>
            </a:duotone>
            <a:extLst>
              <a:ext uri="{837473B0-CC2E-450A-ABE3-18F120FF3D39}">
                <a1611:picAttrSrcUrl xmlns:a1611="http://schemas.microsoft.com/office/drawing/2016/11/main" r:id="rId4"/>
              </a:ext>
            </a:extLst>
          </a:blip>
          <a:srcRect r="8878"/>
          <a:stretch/>
        </p:blipFill>
        <p:spPr>
          <a:xfrm>
            <a:off x="1524000" y="1979822"/>
            <a:ext cx="8656320" cy="4207618"/>
          </a:xfrm>
          <a:prstGeom prst="rect">
            <a:avLst/>
          </a:prstGeom>
        </p:spPr>
      </p:pic>
      <p:sp>
        <p:nvSpPr>
          <p:cNvPr id="5" name="TextBox 4">
            <a:extLst>
              <a:ext uri="{FF2B5EF4-FFF2-40B4-BE49-F238E27FC236}">
                <a16:creationId xmlns:a16="http://schemas.microsoft.com/office/drawing/2014/main" id="{5DF03CAC-EBBA-44AB-8033-2918E71514C7}"/>
              </a:ext>
            </a:extLst>
          </p:cNvPr>
          <p:cNvSpPr txBox="1"/>
          <p:nvPr/>
        </p:nvSpPr>
        <p:spPr>
          <a:xfrm>
            <a:off x="2320057" y="2491348"/>
            <a:ext cx="7460941" cy="3042371"/>
          </a:xfrm>
          <a:prstGeom prst="rect">
            <a:avLst/>
          </a:prstGeom>
          <a:noFill/>
        </p:spPr>
        <p:txBody>
          <a:bodyPr wrap="square">
            <a:spAutoFit/>
          </a:bodyPr>
          <a:lstStyle/>
          <a:p>
            <a:pPr algn="ctr">
              <a:lnSpc>
                <a:spcPct val="115000"/>
              </a:lnSpc>
              <a:spcAft>
                <a:spcPts val="800"/>
              </a:spcAft>
            </a:pPr>
            <a:r>
              <a:rPr lang="en-GB" sz="2800" b="1" kern="100" dirty="0" err="1">
                <a:latin typeface="Garamond" panose="02020404030301010803" pitchFamily="18" charset="0"/>
                <a:ea typeface="Aptos" panose="020B0004020202020204" pitchFamily="34" charset="0"/>
                <a:cs typeface="Arial" panose="020B0604020202020204" pitchFamily="34" charset="0"/>
              </a:rPr>
              <a:t>Huzoor</a:t>
            </a:r>
            <a:r>
              <a:rPr lang="en-GB" sz="2800" b="1" kern="100" baseline="30000" dirty="0" err="1">
                <a:latin typeface="Garamond" panose="02020404030301010803" pitchFamily="18" charset="0"/>
                <a:ea typeface="Aptos" panose="020B0004020202020204" pitchFamily="34" charset="0"/>
                <a:cs typeface="Arial" panose="020B0604020202020204" pitchFamily="34" charset="0"/>
              </a:rPr>
              <a:t>aba</a:t>
            </a:r>
            <a:r>
              <a:rPr lang="en-GB" sz="2800" b="1" kern="100" dirty="0">
                <a:latin typeface="Garamond" panose="02020404030301010803" pitchFamily="18" charset="0"/>
                <a:ea typeface="Aptos" panose="020B0004020202020204" pitchFamily="34" charset="0"/>
                <a:cs typeface="Arial" panose="020B0604020202020204" pitchFamily="34" charset="0"/>
              </a:rPr>
              <a:t> emphasized compassion for others, especially the poor, so that Eid becomes a source of joy for all. He also highlighted the prayer </a:t>
            </a:r>
            <a:r>
              <a:rPr lang="ar-SA" sz="2800" b="1" kern="100" dirty="0">
                <a:latin typeface="Garamond" panose="02020404030301010803" pitchFamily="18" charset="0"/>
                <a:ea typeface="Aptos" panose="020B0004020202020204" pitchFamily="34" charset="0"/>
                <a:cs typeface="Manzoor Quranic Naskh" panose="02000500000000000000" pitchFamily="2" charset="-78"/>
              </a:rPr>
              <a:t>إِيَّاكَ نَعْبُدُ وَإِيَّاكَ نَسْتَعِينُ</a:t>
            </a:r>
            <a:r>
              <a:rPr lang="en-GB" sz="2800" b="1" kern="100" dirty="0">
                <a:latin typeface="Garamond" panose="02020404030301010803" pitchFamily="18" charset="0"/>
                <a:ea typeface="Aptos" panose="020B0004020202020204" pitchFamily="34" charset="0"/>
                <a:cs typeface="Arial" panose="020B0604020202020204" pitchFamily="34" charset="0"/>
              </a:rPr>
              <a:t> teaching that one must first strive and work hard, then place trust in Allah and seek His help.</a:t>
            </a:r>
          </a:p>
        </p:txBody>
      </p:sp>
      <p:sp>
        <p:nvSpPr>
          <p:cNvPr id="2" name="TextBox 1">
            <a:extLst>
              <a:ext uri="{FF2B5EF4-FFF2-40B4-BE49-F238E27FC236}">
                <a16:creationId xmlns:a16="http://schemas.microsoft.com/office/drawing/2014/main" id="{D6C11663-E735-45B5-DB42-0309EA4EBB9A}"/>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EID-UL-FITR SERMON</a:t>
            </a:r>
            <a:endParaRPr lang="en-US" sz="4400" dirty="0">
              <a:solidFill>
                <a:schemeClr val="bg1"/>
              </a:solidFill>
              <a:latin typeface="Montserrat Medium" pitchFamily="2" charset="77"/>
            </a:endParaRPr>
          </a:p>
        </p:txBody>
      </p:sp>
      <p:sp>
        <p:nvSpPr>
          <p:cNvPr id="3" name="Rectangle 2">
            <a:extLst>
              <a:ext uri="{FF2B5EF4-FFF2-40B4-BE49-F238E27FC236}">
                <a16:creationId xmlns:a16="http://schemas.microsoft.com/office/drawing/2014/main" id="{5C70A26C-46A1-8555-62FA-43D81A06F9A0}"/>
              </a:ext>
            </a:extLst>
          </p:cNvPr>
          <p:cNvSpPr/>
          <p:nvPr/>
        </p:nvSpPr>
        <p:spPr>
          <a:xfrm>
            <a:off x="3188725" y="1025715"/>
            <a:ext cx="5501891" cy="954107"/>
          </a:xfrm>
          <a:prstGeom prst="rect">
            <a:avLst/>
          </a:prstGeom>
        </p:spPr>
        <p:txBody>
          <a:bodyPr wrap="square">
            <a:spAutoFit/>
          </a:bodyPr>
          <a:lstStyle/>
          <a:p>
            <a:pPr algn="ctr"/>
            <a:r>
              <a:rPr lang="en-GB" sz="2800" b="1" dirty="0">
                <a:latin typeface="Garamond" panose="02020404030301010803" pitchFamily="18" charset="0"/>
                <a:ea typeface="Calibri" panose="020F0502020204030204" pitchFamily="34" charset="0"/>
                <a:cs typeface="Arial" panose="020B0604020202020204" pitchFamily="34" charset="0"/>
              </a:rPr>
              <a:t>‘Thee alone do we worship and thee alone do we implore for help’</a:t>
            </a:r>
            <a:endParaRPr lang="en-GB" sz="2800" b="1" dirty="0">
              <a:latin typeface="Garamond" panose="02020404030301010803" pitchFamily="18" charset="0"/>
            </a:endParaRPr>
          </a:p>
        </p:txBody>
      </p:sp>
      <p:pic>
        <p:nvPicPr>
          <p:cNvPr id="6146" name="Picture 2" descr="Two Brothers Hugging Stock Illustrations – 37 Two Brothers Hugging Stock  Illustrations, Vectors &amp; Clipart - Dreamstime">
            <a:extLst>
              <a:ext uri="{FF2B5EF4-FFF2-40B4-BE49-F238E27FC236}">
                <a16:creationId xmlns:a16="http://schemas.microsoft.com/office/drawing/2014/main" id="{3BE96CC7-CAA9-CF9D-ECC9-49CD12A4C7F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75" b="90000" l="10000" r="90000">
                        <a14:foregroundMark x1="58250" y1="9000" x2="58250" y2="9000"/>
                        <a14:foregroundMark x1="58250" y1="9000" x2="58250" y2="9000"/>
                        <a14:foregroundMark x1="58250" y1="9000" x2="58250" y2="9000"/>
                        <a14:foregroundMark x1="57625" y1="8875" x2="57625" y2="8875"/>
                      </a14:backgroundRemoval>
                    </a14:imgEffect>
                  </a14:imgLayer>
                </a14:imgProps>
              </a:ext>
              <a:ext uri="{28A0092B-C50C-407E-A947-70E740481C1C}">
                <a14:useLocalDpi xmlns:a14="http://schemas.microsoft.com/office/drawing/2010/main" val="0"/>
              </a:ext>
            </a:extLst>
          </a:blip>
          <a:srcRect/>
          <a:stretch>
            <a:fillRect/>
          </a:stretch>
        </p:blipFill>
        <p:spPr bwMode="auto">
          <a:xfrm>
            <a:off x="-297180" y="2538366"/>
            <a:ext cx="3002280" cy="30022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onating Money Charity Stock Illustrations – 3,044 Donating Money Charity  Stock Illustrations, Vectors &amp; Clipart - Dreamstime">
            <a:extLst>
              <a:ext uri="{FF2B5EF4-FFF2-40B4-BE49-F238E27FC236}">
                <a16:creationId xmlns:a16="http://schemas.microsoft.com/office/drawing/2014/main" id="{E61BDB0A-BFE1-0903-9F1B-58A2FD0446E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8875" y1="32625" x2="28875" y2="32625"/>
                        <a14:foregroundMark x1="42000" y1="46000" x2="42000" y2="46000"/>
                        <a14:foregroundMark x1="41125" y1="44250" x2="38875" y2="47125"/>
                        <a14:foregroundMark x1="38875" y1="47125" x2="38875" y2="47125"/>
                      </a14:backgroundRemoval>
                    </a14:imgEffect>
                  </a14:imgLayer>
                </a14:imgProps>
              </a:ext>
              <a:ext uri="{28A0092B-C50C-407E-A947-70E740481C1C}">
                <a14:useLocalDpi xmlns:a14="http://schemas.microsoft.com/office/drawing/2010/main" val="0"/>
              </a:ext>
            </a:extLst>
          </a:blip>
          <a:srcRect/>
          <a:stretch>
            <a:fillRect/>
          </a:stretch>
        </p:blipFill>
        <p:spPr bwMode="auto">
          <a:xfrm>
            <a:off x="9155197" y="3857018"/>
            <a:ext cx="3642360" cy="3642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87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780DE-8802-8385-D650-B9F113AD031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BE54B2-3275-2B76-B3A9-64CD618C01F1}"/>
              </a:ext>
            </a:extLst>
          </p:cNvPr>
          <p:cNvPicPr>
            <a:picLocks noChangeAspect="1"/>
          </p:cNvPicPr>
          <p:nvPr/>
        </p:nvPicPr>
        <p:blipFill>
          <a:blip r:embed="rId3"/>
          <a:stretch>
            <a:fillRect/>
          </a:stretch>
        </p:blipFill>
        <p:spPr>
          <a:xfrm>
            <a:off x="1920239" y="1804197"/>
            <a:ext cx="7673805" cy="4688043"/>
          </a:xfrm>
          <a:prstGeom prst="rect">
            <a:avLst/>
          </a:prstGeom>
        </p:spPr>
      </p:pic>
      <p:sp>
        <p:nvSpPr>
          <p:cNvPr id="5" name="TextBox 4">
            <a:extLst>
              <a:ext uri="{FF2B5EF4-FFF2-40B4-BE49-F238E27FC236}">
                <a16:creationId xmlns:a16="http://schemas.microsoft.com/office/drawing/2014/main" id="{AB44861F-E23D-0EA8-26B6-63511A8A64CA}"/>
              </a:ext>
            </a:extLst>
          </p:cNvPr>
          <p:cNvSpPr txBox="1"/>
          <p:nvPr/>
        </p:nvSpPr>
        <p:spPr>
          <a:xfrm>
            <a:off x="2699262" y="2399908"/>
            <a:ext cx="6702033" cy="3148234"/>
          </a:xfrm>
          <a:prstGeom prst="rect">
            <a:avLst/>
          </a:prstGeom>
          <a:noFill/>
        </p:spPr>
        <p:txBody>
          <a:bodyPr wrap="square">
            <a:spAutoFit/>
          </a:bodyPr>
          <a:lstStyle/>
          <a:p>
            <a:pPr algn="ctr">
              <a:lnSpc>
                <a:spcPct val="115000"/>
              </a:lnSpc>
              <a:spcAft>
                <a:spcPts val="800"/>
              </a:spcAft>
            </a:pPr>
            <a:r>
              <a:rPr lang="en-GB" sz="2400" b="1" kern="100" dirty="0" err="1">
                <a:latin typeface="Garamond" panose="02020404030301010803" pitchFamily="18" charset="0"/>
                <a:ea typeface="Aptos" panose="020B0004020202020204" pitchFamily="34" charset="0"/>
                <a:cs typeface="Arial" panose="020B0604020202020204" pitchFamily="34" charset="0"/>
              </a:rPr>
              <a:t>Huzoor</a:t>
            </a:r>
            <a:r>
              <a:rPr lang="en-GB" sz="2400" b="1" kern="100" baseline="30000" dirty="0" err="1">
                <a:latin typeface="Garamond" panose="02020404030301010803" pitchFamily="18" charset="0"/>
                <a:ea typeface="Aptos" panose="020B0004020202020204" pitchFamily="34" charset="0"/>
                <a:cs typeface="Arial" panose="020B0604020202020204" pitchFamily="34" charset="0"/>
              </a:rPr>
              <a:t>aba</a:t>
            </a:r>
            <a:r>
              <a:rPr lang="en-GB" sz="2400" b="1" kern="100" dirty="0">
                <a:latin typeface="Garamond" panose="02020404030301010803" pitchFamily="18" charset="0"/>
                <a:ea typeface="Aptos" panose="020B0004020202020204" pitchFamily="34" charset="0"/>
                <a:cs typeface="Arial" panose="020B0604020202020204" pitchFamily="34" charset="0"/>
              </a:rPr>
              <a:t> explained that Ramadan is for gaining blessings and doing good deeds, and these should continue after Ramadan; otherwise, Eid becomes just a festival without real purpose.</a:t>
            </a:r>
          </a:p>
          <a:p>
            <a:pPr algn="ctr">
              <a:lnSpc>
                <a:spcPct val="115000"/>
              </a:lnSpc>
              <a:spcAft>
                <a:spcPts val="800"/>
              </a:spcAft>
            </a:pPr>
            <a:r>
              <a:rPr lang="en-GB" sz="2400" b="1" kern="100" dirty="0" err="1">
                <a:latin typeface="Garamond" panose="02020404030301010803" pitchFamily="18" charset="0"/>
                <a:ea typeface="Aptos" panose="020B0004020202020204" pitchFamily="34" charset="0"/>
                <a:cs typeface="Arial" panose="020B0604020202020204" pitchFamily="34" charset="0"/>
              </a:rPr>
              <a:t>Huzoor</a:t>
            </a:r>
            <a:r>
              <a:rPr lang="en-GB" sz="2400" b="1" kern="100" baseline="30000" dirty="0" err="1">
                <a:latin typeface="Garamond" panose="02020404030301010803" pitchFamily="18" charset="0"/>
                <a:ea typeface="Aptos" panose="020B0004020202020204" pitchFamily="34" charset="0"/>
                <a:cs typeface="Arial" panose="020B0604020202020204" pitchFamily="34" charset="0"/>
              </a:rPr>
              <a:t>aba</a:t>
            </a:r>
            <a:r>
              <a:rPr lang="en-GB" sz="2400" b="1" kern="100" dirty="0">
                <a:latin typeface="Garamond" panose="02020404030301010803" pitchFamily="18" charset="0"/>
                <a:ea typeface="Aptos" panose="020B0004020202020204" pitchFamily="34" charset="0"/>
                <a:cs typeface="Arial" panose="020B0604020202020204" pitchFamily="34" charset="0"/>
              </a:rPr>
              <a:t> stated that the real Eid is in following the commands of God Almighty found in the Quran.</a:t>
            </a:r>
          </a:p>
        </p:txBody>
      </p:sp>
      <p:sp>
        <p:nvSpPr>
          <p:cNvPr id="2" name="TextBox 1">
            <a:extLst>
              <a:ext uri="{FF2B5EF4-FFF2-40B4-BE49-F238E27FC236}">
                <a16:creationId xmlns:a16="http://schemas.microsoft.com/office/drawing/2014/main" id="{CA83CA76-7245-62C7-A341-B27DAAE98BE3}"/>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EID-UL-FITR SERMON</a:t>
            </a:r>
            <a:endParaRPr lang="en-US" sz="4400" dirty="0">
              <a:solidFill>
                <a:schemeClr val="bg1"/>
              </a:solidFill>
              <a:latin typeface="Montserrat Medium" pitchFamily="2" charset="77"/>
            </a:endParaRPr>
          </a:p>
        </p:txBody>
      </p:sp>
      <p:sp>
        <p:nvSpPr>
          <p:cNvPr id="3" name="Rectangle 2">
            <a:extLst>
              <a:ext uri="{FF2B5EF4-FFF2-40B4-BE49-F238E27FC236}">
                <a16:creationId xmlns:a16="http://schemas.microsoft.com/office/drawing/2014/main" id="{24AF2B9E-69E1-E60F-FFD8-41A73EDCA9C4}"/>
              </a:ext>
            </a:extLst>
          </p:cNvPr>
          <p:cNvSpPr/>
          <p:nvPr/>
        </p:nvSpPr>
        <p:spPr>
          <a:xfrm>
            <a:off x="3188725" y="1025715"/>
            <a:ext cx="5501891" cy="954107"/>
          </a:xfrm>
          <a:prstGeom prst="rect">
            <a:avLst/>
          </a:prstGeom>
        </p:spPr>
        <p:txBody>
          <a:bodyPr wrap="square">
            <a:spAutoFit/>
          </a:bodyPr>
          <a:lstStyle/>
          <a:p>
            <a:pPr algn="ctr"/>
            <a:r>
              <a:rPr lang="en-GB" sz="2800" b="1" dirty="0">
                <a:latin typeface="Garamond" panose="02020404030301010803" pitchFamily="18" charset="0"/>
                <a:ea typeface="Calibri" panose="020F0502020204030204" pitchFamily="34" charset="0"/>
                <a:cs typeface="Arial" panose="020B0604020202020204" pitchFamily="34" charset="0"/>
              </a:rPr>
              <a:t>‘Thee alone do we worship and thee alone do we implore for help’</a:t>
            </a:r>
            <a:endParaRPr lang="en-GB" sz="2800" b="1" dirty="0">
              <a:latin typeface="Garamond" panose="02020404030301010803" pitchFamily="18" charset="0"/>
            </a:endParaRPr>
          </a:p>
        </p:txBody>
      </p:sp>
      <p:pic>
        <p:nvPicPr>
          <p:cNvPr id="7170" name="Picture 2" descr="Ramadan Background Muslim Man Makes Prayer Stock Vector (Royalty Free)  1676003275 | Shutterstock">
            <a:extLst>
              <a:ext uri="{FF2B5EF4-FFF2-40B4-BE49-F238E27FC236}">
                <a16:creationId xmlns:a16="http://schemas.microsoft.com/office/drawing/2014/main" id="{E25090BA-20A8-C065-AA18-A681D3FB342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11256" y="3627658"/>
            <a:ext cx="3324960" cy="286458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Holy Quran in Arabic - Green">
            <a:extLst>
              <a:ext uri="{FF2B5EF4-FFF2-40B4-BE49-F238E27FC236}">
                <a16:creationId xmlns:a16="http://schemas.microsoft.com/office/drawing/2014/main" id="{CD7186C3-8CA5-CB88-D4F4-01AB3E19DB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066" y="2171308"/>
            <a:ext cx="2028031" cy="2116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26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77F9C-104B-9345-F3F3-E116BF4DC5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5039F0-A20F-4A00-86A7-DBEAC8C789F4}"/>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4267199" y="1812182"/>
            <a:ext cx="8343901" cy="4162451"/>
          </a:xfrm>
          <a:prstGeom prst="rect">
            <a:avLst/>
          </a:prstGeom>
        </p:spPr>
      </p:pic>
      <p:sp>
        <p:nvSpPr>
          <p:cNvPr id="5" name="TextBox 4">
            <a:extLst>
              <a:ext uri="{FF2B5EF4-FFF2-40B4-BE49-F238E27FC236}">
                <a16:creationId xmlns:a16="http://schemas.microsoft.com/office/drawing/2014/main" id="{405C197D-00B2-CDF7-C237-0076B6B7D546}"/>
              </a:ext>
            </a:extLst>
          </p:cNvPr>
          <p:cNvSpPr txBox="1"/>
          <p:nvPr/>
        </p:nvSpPr>
        <p:spPr>
          <a:xfrm>
            <a:off x="4954782" y="2217028"/>
            <a:ext cx="6702033" cy="3045642"/>
          </a:xfrm>
          <a:prstGeom prst="rect">
            <a:avLst/>
          </a:prstGeom>
          <a:noFill/>
        </p:spPr>
        <p:txBody>
          <a:bodyPr wrap="square">
            <a:spAutoFit/>
          </a:bodyPr>
          <a:lstStyle/>
          <a:p>
            <a:pPr algn="ctr">
              <a:lnSpc>
                <a:spcPct val="115000"/>
              </a:lnSpc>
              <a:spcAft>
                <a:spcPts val="800"/>
              </a:spcAft>
            </a:pPr>
            <a:r>
              <a:rPr lang="en-GB" sz="2400" b="1" kern="100" dirty="0" err="1">
                <a:latin typeface="Garamond" panose="02020404030301010803" pitchFamily="18" charset="0"/>
                <a:ea typeface="Aptos" panose="020B0004020202020204" pitchFamily="34" charset="0"/>
                <a:cs typeface="Arial" panose="020B0604020202020204" pitchFamily="34" charset="0"/>
              </a:rPr>
              <a:t>Huzoor</a:t>
            </a:r>
            <a:r>
              <a:rPr lang="en-GB" sz="2400" b="1" kern="100" baseline="30000" dirty="0" err="1">
                <a:latin typeface="Garamond" panose="02020404030301010803" pitchFamily="18" charset="0"/>
                <a:ea typeface="Aptos" panose="020B0004020202020204" pitchFamily="34" charset="0"/>
                <a:cs typeface="Arial" panose="020B0604020202020204" pitchFamily="34" charset="0"/>
              </a:rPr>
              <a:t>aba</a:t>
            </a:r>
            <a:r>
              <a:rPr lang="en-GB" sz="2400" b="1" kern="100" dirty="0">
                <a:latin typeface="Garamond" panose="02020404030301010803" pitchFamily="18" charset="0"/>
                <a:ea typeface="Aptos" panose="020B0004020202020204" pitchFamily="34" charset="0"/>
                <a:cs typeface="Arial" panose="020B0604020202020204" pitchFamily="34" charset="0"/>
              </a:rPr>
              <a:t> also drew attention to the pitiable condition of Muslims globally and said that we should remember our fellow Muslims, whose homes are destroyed due to the war caused by corruption. They are in a state of fear and they are still fulfilling Allah’s commandment and offering Eid prayers.</a:t>
            </a:r>
          </a:p>
        </p:txBody>
      </p:sp>
      <p:sp>
        <p:nvSpPr>
          <p:cNvPr id="2" name="TextBox 1">
            <a:extLst>
              <a:ext uri="{FF2B5EF4-FFF2-40B4-BE49-F238E27FC236}">
                <a16:creationId xmlns:a16="http://schemas.microsoft.com/office/drawing/2014/main" id="{56873820-1A0F-4C30-3310-1CB8E6236C3F}"/>
              </a:ext>
            </a:extLst>
          </p:cNvPr>
          <p:cNvSpPr txBox="1"/>
          <p:nvPr/>
        </p:nvSpPr>
        <p:spPr>
          <a:xfrm>
            <a:off x="2259097" y="207330"/>
            <a:ext cx="7673805" cy="769441"/>
          </a:xfrm>
          <a:prstGeom prst="rect">
            <a:avLst/>
          </a:prstGeom>
          <a:solidFill>
            <a:schemeClr val="accent3">
              <a:lumMod val="25000"/>
            </a:schemeClr>
          </a:solidFill>
        </p:spPr>
        <p:txBody>
          <a:bodyPr wrap="square">
            <a:spAutoFit/>
          </a:bodyPr>
          <a:lstStyle/>
          <a:p>
            <a:pPr algn="ctr"/>
            <a:r>
              <a:rPr lang="en-US" sz="4400" b="1" i="0" u="none" strike="noStrike" dirty="0">
                <a:solidFill>
                  <a:schemeClr val="bg1"/>
                </a:solidFill>
                <a:effectLst/>
                <a:latin typeface="Montserrat Medium" pitchFamily="2" charset="77"/>
              </a:rPr>
              <a:t>EID-UL-FITR SERMON</a:t>
            </a:r>
            <a:endParaRPr lang="en-US" sz="4400" dirty="0">
              <a:solidFill>
                <a:schemeClr val="bg1"/>
              </a:solidFill>
              <a:latin typeface="Montserrat Medium" pitchFamily="2" charset="77"/>
            </a:endParaRPr>
          </a:p>
        </p:txBody>
      </p:sp>
      <p:sp>
        <p:nvSpPr>
          <p:cNvPr id="3" name="Rectangle 2">
            <a:extLst>
              <a:ext uri="{FF2B5EF4-FFF2-40B4-BE49-F238E27FC236}">
                <a16:creationId xmlns:a16="http://schemas.microsoft.com/office/drawing/2014/main" id="{6383021F-76EC-4F04-1668-7BBE6F1AF417}"/>
              </a:ext>
            </a:extLst>
          </p:cNvPr>
          <p:cNvSpPr/>
          <p:nvPr/>
        </p:nvSpPr>
        <p:spPr>
          <a:xfrm>
            <a:off x="3188725" y="1025715"/>
            <a:ext cx="5501891" cy="954107"/>
          </a:xfrm>
          <a:prstGeom prst="rect">
            <a:avLst/>
          </a:prstGeom>
        </p:spPr>
        <p:txBody>
          <a:bodyPr wrap="square">
            <a:spAutoFit/>
          </a:bodyPr>
          <a:lstStyle/>
          <a:p>
            <a:pPr algn="ctr"/>
            <a:r>
              <a:rPr lang="en-GB" sz="2800" b="1" dirty="0">
                <a:latin typeface="Garamond" panose="02020404030301010803" pitchFamily="18" charset="0"/>
                <a:ea typeface="Calibri" panose="020F0502020204030204" pitchFamily="34" charset="0"/>
                <a:cs typeface="Arial" panose="020B0604020202020204" pitchFamily="34" charset="0"/>
              </a:rPr>
              <a:t>‘Thee alone do we worship and thee alone do we implore for help’</a:t>
            </a:r>
            <a:endParaRPr lang="en-GB" sz="2800" b="1" dirty="0">
              <a:latin typeface="Garamond" panose="02020404030301010803" pitchFamily="18" charset="0"/>
            </a:endParaRPr>
          </a:p>
        </p:txBody>
      </p:sp>
      <p:pic>
        <p:nvPicPr>
          <p:cNvPr id="7" name="Picture 8" descr="FS4KIDS | EP218: The Holy Prophet’s (sa) Immense Love for Allah">
            <a:hlinkClick r:id="rId5"/>
            <a:extLst>
              <a:ext uri="{FF2B5EF4-FFF2-40B4-BE49-F238E27FC236}">
                <a16:creationId xmlns:a16="http://schemas.microsoft.com/office/drawing/2014/main" id="{2972BA48-9A56-683A-738D-DC2CE09182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3650" y="5373471"/>
            <a:ext cx="2268741" cy="1276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4448421-9412-A922-BEEE-BC1988C8E5A9}"/>
              </a:ext>
            </a:extLst>
          </p:cNvPr>
          <p:cNvPicPr>
            <a:picLocks noChangeAspect="1"/>
          </p:cNvPicPr>
          <p:nvPr/>
        </p:nvPicPr>
        <p:blipFill>
          <a:blip r:embed="rId7"/>
          <a:stretch>
            <a:fillRect/>
          </a:stretch>
        </p:blipFill>
        <p:spPr>
          <a:xfrm rot="21091662">
            <a:off x="7316609" y="5413519"/>
            <a:ext cx="1321151" cy="1321151"/>
          </a:xfrm>
          <a:prstGeom prst="rect">
            <a:avLst/>
          </a:prstGeom>
        </p:spPr>
      </p:pic>
      <p:sp>
        <p:nvSpPr>
          <p:cNvPr id="9" name="TextBox 8">
            <a:extLst>
              <a:ext uri="{FF2B5EF4-FFF2-40B4-BE49-F238E27FC236}">
                <a16:creationId xmlns:a16="http://schemas.microsoft.com/office/drawing/2014/main" id="{785ED7BC-F152-7B2D-2EDE-E759B6114D16}"/>
              </a:ext>
            </a:extLst>
          </p:cNvPr>
          <p:cNvSpPr txBox="1"/>
          <p:nvPr/>
        </p:nvSpPr>
        <p:spPr>
          <a:xfrm>
            <a:off x="677323" y="6017834"/>
            <a:ext cx="7933528"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pic>
        <p:nvPicPr>
          <p:cNvPr id="10" name="Picture 9">
            <a:extLst>
              <a:ext uri="{FF2B5EF4-FFF2-40B4-BE49-F238E27FC236}">
                <a16:creationId xmlns:a16="http://schemas.microsoft.com/office/drawing/2014/main" id="{CED9E753-7A09-D971-0809-E024D3957AEF}"/>
              </a:ext>
            </a:extLst>
          </p:cNvPr>
          <p:cNvPicPr>
            <a:picLocks noChangeAspect="1"/>
          </p:cNvPicPr>
          <p:nvPr/>
        </p:nvPicPr>
        <p:blipFill>
          <a:blip r:embed="rId8"/>
          <a:srcRect l="13752" t="21228" r="7185" b="-293"/>
          <a:stretch>
            <a:fillRect/>
          </a:stretch>
        </p:blipFill>
        <p:spPr>
          <a:xfrm>
            <a:off x="203471" y="2038865"/>
            <a:ext cx="4507101" cy="3380326"/>
          </a:xfrm>
          <a:prstGeom prst="cloud">
            <a:avLst/>
          </a:prstGeom>
        </p:spPr>
      </p:pic>
    </p:spTree>
    <p:extLst>
      <p:ext uri="{BB962C8B-B14F-4D97-AF65-F5344CB8AC3E}">
        <p14:creationId xmlns:p14="http://schemas.microsoft.com/office/powerpoint/2010/main" val="806840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F490B-BD2E-B604-9631-31D82D44A412}"/>
            </a:ext>
          </a:extLst>
        </p:cNvPr>
        <p:cNvGrpSpPr/>
        <p:nvPr/>
      </p:nvGrpSpPr>
      <p:grpSpPr>
        <a:xfrm>
          <a:off x="0" y="0"/>
          <a:ext cx="0" cy="0"/>
          <a:chOff x="0" y="0"/>
          <a:chExt cx="0" cy="0"/>
        </a:xfrm>
      </p:grpSpPr>
      <p:pic>
        <p:nvPicPr>
          <p:cNvPr id="5122" name="Picture 2" descr="Learning by doing">
            <a:extLst>
              <a:ext uri="{FF2B5EF4-FFF2-40B4-BE49-F238E27FC236}">
                <a16:creationId xmlns:a16="http://schemas.microsoft.com/office/drawing/2014/main" id="{B16CC859-E8BE-DE67-E0B9-EAA6B355C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925" y="0"/>
            <a:ext cx="10115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937ACE-809C-EF09-FEE3-FBF52C9AAA52}"/>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3" name="Graphic 2" descr="Badge 7 with solid fill">
            <a:extLst>
              <a:ext uri="{FF2B5EF4-FFF2-40B4-BE49-F238E27FC236}">
                <a16:creationId xmlns:a16="http://schemas.microsoft.com/office/drawing/2014/main" id="{65B2BB53-5E31-15AE-676C-302D2820A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4" y="-87440"/>
            <a:ext cx="1207008" cy="1207008"/>
          </a:xfrm>
          <a:prstGeom prst="rect">
            <a:avLst/>
          </a:prstGeom>
        </p:spPr>
      </p:pic>
      <p:sp>
        <p:nvSpPr>
          <p:cNvPr id="8" name="TextBox 7">
            <a:extLst>
              <a:ext uri="{FF2B5EF4-FFF2-40B4-BE49-F238E27FC236}">
                <a16:creationId xmlns:a16="http://schemas.microsoft.com/office/drawing/2014/main" id="{86FB71A6-B0F6-6D50-8804-68A9F7D84DA6}"/>
              </a:ext>
            </a:extLst>
          </p:cNvPr>
          <p:cNvSpPr txBox="1"/>
          <p:nvPr/>
        </p:nvSpPr>
        <p:spPr>
          <a:xfrm>
            <a:off x="-1064811" y="2407917"/>
            <a:ext cx="6827134" cy="2000548"/>
          </a:xfrm>
          <a:prstGeom prst="rect">
            <a:avLst/>
          </a:prstGeom>
          <a:noFill/>
        </p:spPr>
        <p:txBody>
          <a:bodyPr wrap="square">
            <a:spAutoFit/>
          </a:bodyPr>
          <a:lstStyle/>
          <a:p>
            <a:pPr algn="ctr"/>
            <a:r>
              <a:rPr lang="en-US" sz="6200" b="1" dirty="0">
                <a:solidFill>
                  <a:schemeClr val="bg1"/>
                </a:solidFill>
                <a:latin typeface="Garamond" panose="02020404030301010803" pitchFamily="18" charset="0"/>
                <a:cs typeface="Apple Chancery" panose="03020702040506060504" pitchFamily="66" charset="-79"/>
              </a:rPr>
              <a:t>LEARNING</a:t>
            </a:r>
          </a:p>
          <a:p>
            <a:pPr algn="ctr"/>
            <a:r>
              <a:rPr lang="en-US" sz="6200" b="1" dirty="0">
                <a:solidFill>
                  <a:schemeClr val="bg1"/>
                </a:solidFill>
                <a:latin typeface="Garamond" panose="02020404030301010803" pitchFamily="18" charset="0"/>
                <a:cs typeface="Apple Chancery" panose="03020702040506060504" pitchFamily="66" charset="-79"/>
              </a:rPr>
              <a:t>TIME</a:t>
            </a:r>
          </a:p>
        </p:txBody>
      </p:sp>
      <p:cxnSp>
        <p:nvCxnSpPr>
          <p:cNvPr id="9" name="Straight Connector 8">
            <a:extLst>
              <a:ext uri="{FF2B5EF4-FFF2-40B4-BE49-F238E27FC236}">
                <a16:creationId xmlns:a16="http://schemas.microsoft.com/office/drawing/2014/main" id="{EC0688A8-4D80-7B4D-00CA-3EEB6AA8C069}"/>
              </a:ext>
            </a:extLst>
          </p:cNvPr>
          <p:cNvCxnSpPr/>
          <p:nvPr/>
        </p:nvCxnSpPr>
        <p:spPr>
          <a:xfrm>
            <a:off x="1327200" y="3459381"/>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descr="Books with solid fill">
            <a:extLst>
              <a:ext uri="{FF2B5EF4-FFF2-40B4-BE49-F238E27FC236}">
                <a16:creationId xmlns:a16="http://schemas.microsoft.com/office/drawing/2014/main" id="{0A595241-665C-8AC0-B1A2-B11D56EC86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3901" y="4735329"/>
            <a:ext cx="1771040" cy="1771040"/>
          </a:xfrm>
          <a:prstGeom prst="rect">
            <a:avLst/>
          </a:prstGeom>
        </p:spPr>
      </p:pic>
    </p:spTree>
    <p:extLst>
      <p:ext uri="{BB962C8B-B14F-4D97-AF65-F5344CB8AC3E}">
        <p14:creationId xmlns:p14="http://schemas.microsoft.com/office/powerpoint/2010/main" val="1337687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308984"/>
                </a:solidFill>
                <a:latin typeface="Garamond" panose="02020404030301010803" pitchFamily="18" charset="0"/>
                <a:ea typeface="+mj-ea"/>
                <a:cs typeface="+mj-cs"/>
              </a:rPr>
              <a:t>PAIR ACTIVIT</a:t>
            </a:r>
            <a:r>
              <a:rPr lang="en-US" sz="7200" b="1" dirty="0">
                <a:solidFill>
                  <a:srgbClr val="308984"/>
                </a:solidFill>
                <a:latin typeface="Garamond" panose="02020404030301010803" pitchFamily="18" charset="0"/>
                <a:ea typeface="+mj-ea"/>
                <a:cs typeface="+mj-cs"/>
              </a:rPr>
              <a:t>Y</a:t>
            </a:r>
            <a:endParaRPr lang="en-US" sz="7200" b="1" kern="1200" dirty="0">
              <a:solidFill>
                <a:srgbClr val="308984"/>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695970" y="1458774"/>
            <a:ext cx="6623959" cy="646331"/>
          </a:xfrm>
          <a:prstGeom prst="rect">
            <a:avLst/>
          </a:prstGeom>
          <a:noFill/>
        </p:spPr>
        <p:txBody>
          <a:bodyPr wrap="square">
            <a:spAutoFit/>
          </a:bodyPr>
          <a:lstStyle/>
          <a:p>
            <a:pPr algn="ctr"/>
            <a:r>
              <a:rPr lang="en-GB" sz="3600" b="1" dirty="0">
                <a:latin typeface="Garamond" panose="02020404030301010803" pitchFamily="18" charset="0"/>
              </a:rPr>
              <a:t>TEST WEEK!!!</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476251" y="2191000"/>
            <a:ext cx="6853078" cy="4524315"/>
          </a:xfrm>
          <a:prstGeom prst="rect">
            <a:avLst/>
          </a:prstGeom>
          <a:noFill/>
        </p:spPr>
        <p:txBody>
          <a:bodyPr wrap="square">
            <a:spAutoFit/>
          </a:bodyPr>
          <a:lstStyle/>
          <a:p>
            <a:pPr algn="ctr"/>
            <a:r>
              <a:rPr lang="en-GB" sz="3200" dirty="0">
                <a:solidFill>
                  <a:srgbClr val="C00000"/>
                </a:solidFill>
                <a:latin typeface="Garamond" panose="02020404030301010803" pitchFamily="18" charset="0"/>
              </a:rPr>
              <a:t>Next week’s class will be a test covering all of the content taught this month: 3 </a:t>
            </a:r>
            <a:r>
              <a:rPr lang="en-GB" sz="3200" dirty="0" err="1">
                <a:solidFill>
                  <a:srgbClr val="C00000"/>
                </a:solidFill>
                <a:latin typeface="Garamond" panose="02020404030301010803" pitchFamily="18" charset="0"/>
              </a:rPr>
              <a:t>Ashras</a:t>
            </a:r>
            <a:r>
              <a:rPr lang="en-GB" sz="3200" dirty="0">
                <a:solidFill>
                  <a:srgbClr val="C00000"/>
                </a:solidFill>
                <a:latin typeface="Garamond" panose="02020404030301010803" pitchFamily="18" charset="0"/>
              </a:rPr>
              <a:t> of Ramadan, </a:t>
            </a:r>
            <a:r>
              <a:rPr lang="en-GB" sz="3200" dirty="0" err="1">
                <a:solidFill>
                  <a:srgbClr val="C00000"/>
                </a:solidFill>
                <a:latin typeface="Garamond" panose="02020404030301010803" pitchFamily="18" charset="0"/>
              </a:rPr>
              <a:t>Lailatul</a:t>
            </a:r>
            <a:r>
              <a:rPr lang="en-GB" sz="3200" dirty="0">
                <a:solidFill>
                  <a:srgbClr val="C00000"/>
                </a:solidFill>
                <a:latin typeface="Garamond" panose="02020404030301010803" pitchFamily="18" charset="0"/>
              </a:rPr>
              <a:t> Qadr, Eid-ul-Fitr and Our Paradise Lies in Our God</a:t>
            </a:r>
          </a:p>
          <a:p>
            <a:pPr algn="ctr"/>
            <a:endParaRPr lang="en-GB" sz="3200" dirty="0">
              <a:solidFill>
                <a:srgbClr val="C00000"/>
              </a:solidFill>
              <a:latin typeface="Garamond" panose="02020404030301010803" pitchFamily="18" charset="0"/>
            </a:endParaRPr>
          </a:p>
          <a:p>
            <a:pPr algn="ctr"/>
            <a:r>
              <a:rPr lang="en-GB" sz="3200" dirty="0">
                <a:solidFill>
                  <a:srgbClr val="C00000"/>
                </a:solidFill>
                <a:latin typeface="Garamond" panose="02020404030301010803" pitchFamily="18" charset="0"/>
              </a:rPr>
              <a:t>You can find the material at </a:t>
            </a:r>
            <a:r>
              <a:rPr lang="en-GB" sz="3200" dirty="0">
                <a:solidFill>
                  <a:srgbClr val="C00000"/>
                </a:solidFill>
                <a:latin typeface="Garamond" panose="02020404030301010803" pitchFamily="18" charset="0"/>
                <a:hlinkClick r:id="rId3" action="ppaction://hlinkfile">
                  <a:extLst>
                    <a:ext uri="{A12FA001-AC4F-418D-AE19-62706E023703}">
                      <ahyp:hlinkClr xmlns:ahyp="http://schemas.microsoft.com/office/drawing/2018/hyperlinkcolor" val="tx"/>
                    </a:ext>
                  </a:extLst>
                </a:hlinkClick>
              </a:rPr>
              <a:t>atfal.org.uk/</a:t>
            </a:r>
            <a:r>
              <a:rPr lang="en-GB" sz="3200" dirty="0" err="1">
                <a:solidFill>
                  <a:srgbClr val="C00000"/>
                </a:solidFill>
                <a:latin typeface="Garamond" panose="02020404030301010803" pitchFamily="18" charset="0"/>
                <a:hlinkClick r:id="rId3" action="ppaction://hlinkfile">
                  <a:extLst>
                    <a:ext uri="{A12FA001-AC4F-418D-AE19-62706E023703}">
                      <ahyp:hlinkClr xmlns:ahyp="http://schemas.microsoft.com/office/drawing/2018/hyperlinkcolor" val="tx"/>
                    </a:ext>
                  </a:extLst>
                </a:hlinkClick>
              </a:rPr>
              <a:t>taleem</a:t>
            </a:r>
            <a:endParaRPr lang="en-GB" sz="3200" dirty="0">
              <a:solidFill>
                <a:srgbClr val="C00000"/>
              </a:solidFill>
              <a:latin typeface="Garamond" panose="02020404030301010803" pitchFamily="18" charset="0"/>
            </a:endParaRPr>
          </a:p>
          <a:p>
            <a:pPr algn="ctr"/>
            <a:endParaRPr lang="en-GB" sz="3200" dirty="0">
              <a:solidFill>
                <a:srgbClr val="C00000"/>
              </a:solidFill>
              <a:latin typeface="Garamond" panose="02020404030301010803" pitchFamily="18" charset="0"/>
            </a:endParaRPr>
          </a:p>
          <a:p>
            <a:pPr algn="ctr"/>
            <a:r>
              <a:rPr lang="en-GB" sz="3200" dirty="0">
                <a:solidFill>
                  <a:srgbClr val="C00000"/>
                </a:solidFill>
                <a:latin typeface="Garamond" panose="02020404030301010803" pitchFamily="18" charset="0"/>
              </a:rPr>
              <a:t>Prepare Well and Good Luck!</a:t>
            </a:r>
          </a:p>
        </p:txBody>
      </p:sp>
      <p:pic>
        <p:nvPicPr>
          <p:cNvPr id="1028" name="Picture 4" descr="Exam-hall nightmares: share your stories | Education | The Guardian">
            <a:extLst>
              <a:ext uri="{FF2B5EF4-FFF2-40B4-BE49-F238E27FC236}">
                <a16:creationId xmlns:a16="http://schemas.microsoft.com/office/drawing/2014/main" id="{D8B938B1-9E45-C5F2-774E-DE4EEC430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835" y="2628258"/>
            <a:ext cx="43815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41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651920"/>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456382"/>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651920"/>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D5343007-6621-CC33-23B2-3208720D5B18}"/>
              </a:ext>
            </a:extLst>
          </p:cNvPr>
          <p:cNvSpPr txBox="1"/>
          <p:nvPr/>
        </p:nvSpPr>
        <p:spPr>
          <a:xfrm>
            <a:off x="159351" y="822668"/>
            <a:ext cx="6229536" cy="4862870"/>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TILAWAT</a:t>
            </a:r>
          </a:p>
          <a:p>
            <a:pPr algn="ctr">
              <a:lnSpc>
                <a:spcPts val="6000"/>
              </a:lnSpc>
            </a:pP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وَعَدَ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اللّٰہُ</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الۡمُؤۡمِنِیۡنَ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وَالۡمُؤۡمِنٰتِ</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جَنّٰتٍ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تَجۡرِیۡ</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مِنۡ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تَحۡتِہَا</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الۡاَنۡہٰرُ</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خٰلِدِیۡنَ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فِیۡہَا</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وَمَسٰکِنَ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طَیِّبَۃً</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فِیۡ</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جَنّٰتِ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عَدۡنٍ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وَرِضۡوَانٌ</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مِّنَ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اللّٰہِ</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اَکۡبَرُ</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ذٰلِکَ</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ہُوَ</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الۡفَوۡزُ</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a:t>
            </a:r>
            <a:r>
              <a:rPr lang="ar-SA" sz="3600" dirty="0" err="1">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الۡعَظِیۡمُ</a:t>
            </a:r>
            <a:r>
              <a:rPr lang="ar-SA" sz="36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﴿۷۲﴾</a:t>
            </a: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a:cxnSpLocks/>
          </p:cNvCxnSpPr>
          <p:nvPr/>
        </p:nvCxnSpPr>
        <p:spPr>
          <a:xfrm>
            <a:off x="2123499" y="1669143"/>
            <a:ext cx="23012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283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8D2A40-0FCE-575D-855D-8DAF758EB052}"/>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C0441941-9D54-CE46-140F-37C981A10E5C}"/>
              </a:ext>
            </a:extLst>
          </p:cNvPr>
          <p:cNvPicPr>
            <a:picLocks noChangeAspect="1"/>
          </p:cNvPicPr>
          <p:nvPr/>
        </p:nvPicPr>
        <p:blipFill>
          <a:blip r:embed="rId3"/>
          <a:stretch>
            <a:fillRect/>
          </a:stretch>
        </p:blipFill>
        <p:spPr>
          <a:xfrm>
            <a:off x="4587183" y="-29104"/>
            <a:ext cx="9330266" cy="6997700"/>
          </a:xfrm>
          <a:prstGeom prst="rect">
            <a:avLst/>
          </a:prstGeom>
        </p:spPr>
      </p:pic>
      <p:sp>
        <p:nvSpPr>
          <p:cNvPr id="27" name="Rectangle 26">
            <a:extLst>
              <a:ext uri="{FF2B5EF4-FFF2-40B4-BE49-F238E27FC236}">
                <a16:creationId xmlns:a16="http://schemas.microsoft.com/office/drawing/2014/main" id="{FE17CD90-B2A1-C294-2232-CA5F499168BC}"/>
              </a:ext>
            </a:extLst>
          </p:cNvPr>
          <p:cNvSpPr>
            <a:spLocks/>
          </p:cNvSpPr>
          <p:nvPr/>
        </p:nvSpPr>
        <p:spPr>
          <a:xfrm>
            <a:off x="-20728" y="-118533"/>
            <a:ext cx="6589694" cy="7176558"/>
          </a:xfrm>
          <a:prstGeom prst="rect">
            <a:avLst/>
          </a:prstGeom>
          <a:solidFill>
            <a:srgbClr val="01728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pic>
        <p:nvPicPr>
          <p:cNvPr id="47" name="Graphic 46" descr="Open quotation mark with solid fill">
            <a:extLst>
              <a:ext uri="{FF2B5EF4-FFF2-40B4-BE49-F238E27FC236}">
                <a16:creationId xmlns:a16="http://schemas.microsoft.com/office/drawing/2014/main" id="{115BE789-86EB-7AD1-FD3E-FE2E5E058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097" y="1207351"/>
            <a:ext cx="1720630" cy="1720630"/>
          </a:xfrm>
          <a:prstGeom prst="rect">
            <a:avLst/>
          </a:prstGeom>
        </p:spPr>
      </p:pic>
      <p:pic>
        <p:nvPicPr>
          <p:cNvPr id="38" name="Graphic 37" descr="Badge 1 with solid fill">
            <a:extLst>
              <a:ext uri="{FF2B5EF4-FFF2-40B4-BE49-F238E27FC236}">
                <a16:creationId xmlns:a16="http://schemas.microsoft.com/office/drawing/2014/main" id="{26B2486E-D9DE-CA6F-890D-9FEE3E3DFD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sp>
        <p:nvSpPr>
          <p:cNvPr id="8" name="TextBox 7">
            <a:extLst>
              <a:ext uri="{FF2B5EF4-FFF2-40B4-BE49-F238E27FC236}">
                <a16:creationId xmlns:a16="http://schemas.microsoft.com/office/drawing/2014/main" id="{BCB8ABC4-19BF-6283-F948-B2A623858D0D}"/>
              </a:ext>
            </a:extLst>
          </p:cNvPr>
          <p:cNvSpPr txBox="1"/>
          <p:nvPr/>
        </p:nvSpPr>
        <p:spPr>
          <a:xfrm>
            <a:off x="532876" y="1710304"/>
            <a:ext cx="5585568" cy="3847207"/>
          </a:xfrm>
          <a:prstGeom prst="rect">
            <a:avLst/>
          </a:prstGeom>
          <a:noFill/>
        </p:spPr>
        <p:txBody>
          <a:bodyPr wrap="square">
            <a:spAutoFit/>
          </a:bodyPr>
          <a:lstStyle/>
          <a:p>
            <a:pPr algn="ctr">
              <a:lnSpc>
                <a:spcPct val="150000"/>
              </a:lnSpc>
            </a:pPr>
            <a:r>
              <a:rPr lang="en-US" sz="4000" b="1" dirty="0">
                <a:solidFill>
                  <a:schemeClr val="bg1"/>
                </a:solidFill>
                <a:latin typeface="Garamond" panose="02020404030301010803" pitchFamily="18" charset="0"/>
                <a:cs typeface="Apple Chancery" panose="03020702040506060504" pitchFamily="66" charset="-79"/>
              </a:rPr>
              <a:t>TRANSLATION</a:t>
            </a:r>
          </a:p>
          <a:p>
            <a:pPr algn="just"/>
            <a:r>
              <a:rPr lang="en-GB" sz="2400" b="1" i="1" dirty="0">
                <a:solidFill>
                  <a:schemeClr val="bg1"/>
                </a:solidFill>
                <a:latin typeface="Garamond" panose="02020404030301010803" pitchFamily="18" charset="0"/>
              </a:rPr>
              <a:t>Allah has promised to believers, men and women, Gardens beneath which rivers flow, wherein they will abide, and delightful dwelling-places in Gardens of Eternity. And the pleasure of Allah is the greatest of all. That is the supreme triumph. </a:t>
            </a:r>
          </a:p>
          <a:p>
            <a:pPr algn="ctr"/>
            <a:r>
              <a:rPr lang="en-US" sz="1600" b="1" dirty="0">
                <a:solidFill>
                  <a:schemeClr val="bg1"/>
                </a:solidFill>
                <a:latin typeface="Garamond" panose="02020404030301010803" pitchFamily="18" charset="0"/>
                <a:cs typeface="Apple Chancery" panose="03020702040506060504" pitchFamily="66" charset="-79"/>
              </a:rPr>
              <a:t>(The Holy Quran, Surah Tauba, 9:72)</a:t>
            </a:r>
          </a:p>
        </p:txBody>
      </p:sp>
      <p:cxnSp>
        <p:nvCxnSpPr>
          <p:cNvPr id="40" name="Straight Connector 39">
            <a:extLst>
              <a:ext uri="{FF2B5EF4-FFF2-40B4-BE49-F238E27FC236}">
                <a16:creationId xmlns:a16="http://schemas.microsoft.com/office/drawing/2014/main" id="{15C3A87A-8586-DE70-B819-A27C70C78E51}"/>
              </a:ext>
            </a:extLst>
          </p:cNvPr>
          <p:cNvCxnSpPr>
            <a:cxnSpLocks/>
          </p:cNvCxnSpPr>
          <p:nvPr/>
        </p:nvCxnSpPr>
        <p:spPr>
          <a:xfrm>
            <a:off x="2123499" y="2598783"/>
            <a:ext cx="23012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19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0" name="TextBox 9">
            <a:extLst>
              <a:ext uri="{FF2B5EF4-FFF2-40B4-BE49-F238E27FC236}">
                <a16:creationId xmlns:a16="http://schemas.microsoft.com/office/drawing/2014/main" id="{81E783FC-BD18-BFD0-1C32-1677142B1885}"/>
              </a:ext>
            </a:extLst>
          </p:cNvPr>
          <p:cNvSpPr txBox="1"/>
          <p:nvPr/>
        </p:nvSpPr>
        <p:spPr>
          <a:xfrm>
            <a:off x="584308" y="1788326"/>
            <a:ext cx="11002656" cy="2308324"/>
          </a:xfrm>
          <a:prstGeom prst="rect">
            <a:avLst/>
          </a:prstGeom>
          <a:noFill/>
        </p:spPr>
        <p:txBody>
          <a:bodyPr wrap="square">
            <a:spAutoFit/>
          </a:bodyPr>
          <a:lstStyle/>
          <a:p>
            <a:pPr algn="ctr" rtl="1">
              <a:lnSpc>
                <a:spcPct val="150000"/>
              </a:lnSpc>
            </a:pPr>
            <a:r>
              <a:rPr lang="ar-SA" sz="3200" dirty="0">
                <a:latin typeface="ManzoorNaskh" panose="02000500000000000000" pitchFamily="2" charset="-78"/>
                <a:ea typeface="ManzoorNaskh" panose="02000500000000000000" pitchFamily="2" charset="-78"/>
                <a:cs typeface="ManzoorNaskh" panose="02000500000000000000" pitchFamily="2" charset="-78"/>
              </a:rPr>
              <a:t>إِذَا دَخَلَ أَهْلُ الْجَنَّةِ </a:t>
            </a:r>
            <a:r>
              <a:rPr lang="ar-SA" sz="3200" dirty="0" err="1">
                <a:latin typeface="ManzoorNaskh" panose="02000500000000000000" pitchFamily="2" charset="-78"/>
                <a:ea typeface="ManzoorNaskh" panose="02000500000000000000" pitchFamily="2" charset="-78"/>
                <a:cs typeface="ManzoorNaskh" panose="02000500000000000000" pitchFamily="2" charset="-78"/>
              </a:rPr>
              <a:t>الْجَنَّةَ</a:t>
            </a:r>
            <a:r>
              <a:rPr lang="ar-SA" sz="3200" dirty="0">
                <a:latin typeface="ManzoorNaskh" panose="02000500000000000000" pitchFamily="2" charset="-78"/>
                <a:ea typeface="ManzoorNaskh" panose="02000500000000000000" pitchFamily="2" charset="-78"/>
                <a:cs typeface="ManzoorNaskh" panose="02000500000000000000" pitchFamily="2" charset="-78"/>
              </a:rPr>
              <a:t> - قَالَ - يَقُولُ اللَّهُ تَبَارَكَ وَتَعَالَى تُرِيدُونَ شَيْئًا أَزِيدُكُمْ فَيَقُولُونَ أَلَمْ تُبَيِّضْ وُجُوهَنَا أَلَمْ تُدْخِلْنَا الْجَنَّةَ وَتُنَجِّنَا مِنَ النَّارِ - قَالَ - فَيَكْشِفُ الْحِجَابَ فَمَا أُعْطُوا شَيْئًا أَحَبَّ إِلَيْهِمْ مِنَ النَّظَرِ إِلَى رَبِّهِمْ عَزَّ وَجَلَّ</a:t>
            </a:r>
          </a:p>
        </p:txBody>
      </p:sp>
      <p:sp>
        <p:nvSpPr>
          <p:cNvPr id="12" name="TextBox 11">
            <a:extLst>
              <a:ext uri="{FF2B5EF4-FFF2-40B4-BE49-F238E27FC236}">
                <a16:creationId xmlns:a16="http://schemas.microsoft.com/office/drawing/2014/main" id="{F23F8014-31EB-119B-00ED-149EFB124A4D}"/>
              </a:ext>
            </a:extLst>
          </p:cNvPr>
          <p:cNvSpPr txBox="1"/>
          <p:nvPr/>
        </p:nvSpPr>
        <p:spPr>
          <a:xfrm>
            <a:off x="1120140" y="4396509"/>
            <a:ext cx="9951720" cy="1815882"/>
          </a:xfrm>
          <a:prstGeom prst="rect">
            <a:avLst/>
          </a:prstGeom>
          <a:solidFill>
            <a:schemeClr val="bg1">
              <a:lumMod val="85000"/>
            </a:schemeClr>
          </a:solidFill>
        </p:spPr>
        <p:txBody>
          <a:bodyPr wrap="square">
            <a:spAutoFit/>
          </a:bodyPr>
          <a:lstStyle/>
          <a:p>
            <a:pPr algn="ctr"/>
            <a:r>
              <a:rPr lang="en-GB" sz="2300" b="1" dirty="0" err="1"/>
              <a:t>Idhā</a:t>
            </a:r>
            <a:r>
              <a:rPr lang="en-GB" sz="2300" b="1" dirty="0"/>
              <a:t> </a:t>
            </a:r>
            <a:r>
              <a:rPr lang="en-GB" sz="2300" b="1" dirty="0" err="1"/>
              <a:t>dakhala</a:t>
            </a:r>
            <a:r>
              <a:rPr lang="en-GB" sz="2300" b="1" dirty="0"/>
              <a:t> </a:t>
            </a:r>
            <a:r>
              <a:rPr lang="en-GB" sz="2300" b="1" dirty="0" err="1"/>
              <a:t>ahlu</a:t>
            </a:r>
            <a:r>
              <a:rPr lang="en-GB" sz="2300" b="1" dirty="0"/>
              <a:t> al-</a:t>
            </a:r>
            <a:r>
              <a:rPr lang="en-GB" sz="2300" b="1" dirty="0" err="1"/>
              <a:t>jannati</a:t>
            </a:r>
            <a:r>
              <a:rPr lang="en-GB" sz="2300" b="1" dirty="0"/>
              <a:t> al-</a:t>
            </a:r>
            <a:r>
              <a:rPr lang="en-GB" sz="2300" b="1" dirty="0" err="1"/>
              <a:t>jannah</a:t>
            </a:r>
            <a:r>
              <a:rPr lang="en-GB" sz="2300" b="1" dirty="0"/>
              <a:t> – </a:t>
            </a:r>
            <a:r>
              <a:rPr lang="en-GB" sz="2300" b="1" dirty="0" err="1"/>
              <a:t>qāla</a:t>
            </a:r>
            <a:r>
              <a:rPr lang="en-GB" sz="2300" b="1" dirty="0"/>
              <a:t> – </a:t>
            </a:r>
            <a:r>
              <a:rPr lang="en-GB" sz="2300" b="1" dirty="0" err="1"/>
              <a:t>yaqūlu</a:t>
            </a:r>
            <a:r>
              <a:rPr lang="en-GB" sz="2300" b="1" dirty="0"/>
              <a:t> </a:t>
            </a:r>
            <a:r>
              <a:rPr lang="en-GB" sz="2300" b="1" dirty="0" err="1"/>
              <a:t>Allāhu</a:t>
            </a:r>
            <a:r>
              <a:rPr lang="en-GB" sz="2300" b="1" dirty="0"/>
              <a:t> </a:t>
            </a:r>
            <a:r>
              <a:rPr lang="en-GB" sz="2300" b="1" dirty="0" err="1"/>
              <a:t>tabāraka</a:t>
            </a:r>
            <a:r>
              <a:rPr lang="en-GB" sz="2300" b="1" dirty="0"/>
              <a:t> </a:t>
            </a:r>
            <a:r>
              <a:rPr lang="en-GB" sz="2300" b="1" dirty="0" err="1"/>
              <a:t>wa</a:t>
            </a:r>
            <a:r>
              <a:rPr lang="en-GB" sz="2300" b="1" dirty="0"/>
              <a:t> </a:t>
            </a:r>
            <a:r>
              <a:rPr lang="en-GB" sz="2300" b="1" dirty="0" err="1"/>
              <a:t>taʿālā</a:t>
            </a:r>
            <a:r>
              <a:rPr lang="en-GB" sz="2300" b="1" dirty="0"/>
              <a:t>: </a:t>
            </a:r>
            <a:r>
              <a:rPr lang="en-GB" sz="2300" b="1" dirty="0" err="1"/>
              <a:t>turīdūna</a:t>
            </a:r>
            <a:r>
              <a:rPr lang="en-GB" sz="2300" b="1" dirty="0"/>
              <a:t> </a:t>
            </a:r>
            <a:r>
              <a:rPr lang="en-GB" sz="2300" b="1" dirty="0" err="1"/>
              <a:t>shayʾan</a:t>
            </a:r>
            <a:r>
              <a:rPr lang="en-GB" sz="2300" b="1" dirty="0"/>
              <a:t> </a:t>
            </a:r>
            <a:r>
              <a:rPr lang="en-GB" sz="2300" b="1" dirty="0" err="1"/>
              <a:t>azīdukum</a:t>
            </a:r>
            <a:r>
              <a:rPr lang="en-GB" sz="2300" b="1" dirty="0"/>
              <a:t>? fa-</a:t>
            </a:r>
            <a:r>
              <a:rPr lang="en-GB" sz="2300" b="1" dirty="0" err="1"/>
              <a:t>yaqūlūna</a:t>
            </a:r>
            <a:r>
              <a:rPr lang="en-GB" sz="2300" b="1" dirty="0"/>
              <a:t>: </a:t>
            </a:r>
            <a:r>
              <a:rPr lang="en-GB" sz="2300" b="1" dirty="0" err="1"/>
              <a:t>alam</a:t>
            </a:r>
            <a:r>
              <a:rPr lang="en-GB" sz="2300" b="1" dirty="0"/>
              <a:t> </a:t>
            </a:r>
            <a:r>
              <a:rPr lang="en-GB" sz="2300" b="1" dirty="0" err="1"/>
              <a:t>tubayyiḍ</a:t>
            </a:r>
            <a:r>
              <a:rPr lang="en-GB" sz="2300" b="1" dirty="0"/>
              <a:t> </a:t>
            </a:r>
            <a:r>
              <a:rPr lang="en-GB" sz="2300" b="1" dirty="0" err="1"/>
              <a:t>wujūhanā</a:t>
            </a:r>
            <a:r>
              <a:rPr lang="en-GB" sz="2300" b="1" dirty="0"/>
              <a:t>? </a:t>
            </a:r>
            <a:r>
              <a:rPr lang="en-GB" sz="2300" b="1" dirty="0" err="1"/>
              <a:t>alam</a:t>
            </a:r>
            <a:r>
              <a:rPr lang="en-GB" sz="2300" b="1" dirty="0"/>
              <a:t> </a:t>
            </a:r>
            <a:r>
              <a:rPr lang="en-GB" sz="2300" b="1" dirty="0" err="1"/>
              <a:t>tudkhilnā</a:t>
            </a:r>
            <a:r>
              <a:rPr lang="en-GB" sz="2300" b="1" dirty="0"/>
              <a:t> al-</a:t>
            </a:r>
            <a:r>
              <a:rPr lang="en-GB" sz="2300" b="1" dirty="0" err="1"/>
              <a:t>jannah</a:t>
            </a:r>
            <a:r>
              <a:rPr lang="en-GB" sz="2300" b="1" dirty="0"/>
              <a:t> </a:t>
            </a:r>
            <a:r>
              <a:rPr lang="en-GB" sz="2300" b="1" dirty="0" err="1"/>
              <a:t>wa</a:t>
            </a:r>
            <a:r>
              <a:rPr lang="en-GB" sz="2300" b="1" dirty="0"/>
              <a:t> </a:t>
            </a:r>
            <a:r>
              <a:rPr lang="en-GB" sz="2300" b="1" dirty="0" err="1"/>
              <a:t>tunajjina</a:t>
            </a:r>
            <a:r>
              <a:rPr lang="en-GB" sz="2300" b="1" dirty="0"/>
              <a:t> mina al-</a:t>
            </a:r>
            <a:r>
              <a:rPr lang="en-GB" sz="2300" b="1" dirty="0" err="1"/>
              <a:t>nār</a:t>
            </a:r>
            <a:r>
              <a:rPr lang="en-GB" sz="2300" b="1" dirty="0"/>
              <a:t>? – </a:t>
            </a:r>
            <a:r>
              <a:rPr lang="en-GB" sz="2300" b="1" dirty="0" err="1"/>
              <a:t>qāla</a:t>
            </a:r>
            <a:r>
              <a:rPr lang="en-GB" sz="2300" b="1" dirty="0"/>
              <a:t> – fa-</a:t>
            </a:r>
            <a:r>
              <a:rPr lang="en-GB" sz="2300" b="1" dirty="0" err="1"/>
              <a:t>yakshifu</a:t>
            </a:r>
            <a:r>
              <a:rPr lang="en-GB" sz="2300" b="1" dirty="0"/>
              <a:t> al-</a:t>
            </a:r>
            <a:r>
              <a:rPr lang="en-GB" sz="2300" b="1" dirty="0" err="1"/>
              <a:t>ḥijāb</a:t>
            </a:r>
            <a:r>
              <a:rPr lang="en-GB" sz="2300" b="1" dirty="0"/>
              <a:t>, fa-</a:t>
            </a:r>
            <a:r>
              <a:rPr lang="en-GB" sz="2300" b="1" dirty="0" err="1"/>
              <a:t>mā</a:t>
            </a:r>
            <a:r>
              <a:rPr lang="en-GB" sz="2300" b="1" dirty="0"/>
              <a:t> </a:t>
            </a:r>
            <a:r>
              <a:rPr lang="en-GB" sz="2300" b="1" dirty="0" err="1"/>
              <a:t>uʿṭū</a:t>
            </a:r>
            <a:r>
              <a:rPr lang="en-GB" sz="2300" b="1" dirty="0"/>
              <a:t> </a:t>
            </a:r>
            <a:r>
              <a:rPr lang="en-GB" sz="2300" b="1" dirty="0" err="1"/>
              <a:t>shayʾan</a:t>
            </a:r>
            <a:r>
              <a:rPr lang="en-GB" sz="2300" b="1" dirty="0"/>
              <a:t> </a:t>
            </a:r>
            <a:r>
              <a:rPr lang="en-GB" sz="2300" b="1" dirty="0" err="1"/>
              <a:t>aḥabba</a:t>
            </a:r>
            <a:r>
              <a:rPr lang="en-GB" sz="2300" b="1" dirty="0"/>
              <a:t> </a:t>
            </a:r>
            <a:r>
              <a:rPr lang="en-GB" sz="2300" b="1" dirty="0" err="1"/>
              <a:t>ilayhim</a:t>
            </a:r>
            <a:r>
              <a:rPr lang="en-GB" sz="2300" b="1" dirty="0"/>
              <a:t> mina al-</a:t>
            </a:r>
            <a:r>
              <a:rPr lang="en-GB" sz="2300" b="1" dirty="0" err="1"/>
              <a:t>naẓari</a:t>
            </a:r>
            <a:r>
              <a:rPr lang="en-GB" sz="2300" b="1" dirty="0"/>
              <a:t> </a:t>
            </a:r>
            <a:r>
              <a:rPr lang="en-GB" sz="2300" b="1" dirty="0" err="1"/>
              <a:t>ilā</a:t>
            </a:r>
            <a:r>
              <a:rPr lang="en-GB" sz="2300" b="1" dirty="0"/>
              <a:t> </a:t>
            </a:r>
            <a:r>
              <a:rPr lang="en-GB" sz="2300" b="1" dirty="0" err="1"/>
              <a:t>rabbihim</a:t>
            </a:r>
            <a:r>
              <a:rPr lang="en-GB" sz="2300" b="1" dirty="0"/>
              <a:t> </a:t>
            </a:r>
            <a:r>
              <a:rPr lang="en-GB" sz="2300" b="1" dirty="0" err="1"/>
              <a:t>ʿazza</a:t>
            </a:r>
            <a:r>
              <a:rPr lang="en-GB" sz="2300" b="1" dirty="0"/>
              <a:t> </a:t>
            </a:r>
            <a:r>
              <a:rPr lang="en-GB" sz="2300" b="1" dirty="0" err="1"/>
              <a:t>wa</a:t>
            </a:r>
            <a:r>
              <a:rPr lang="en-GB" sz="2300" b="1" dirty="0"/>
              <a:t> </a:t>
            </a:r>
            <a:r>
              <a:rPr lang="en-GB" sz="2300" b="1" dirty="0" err="1"/>
              <a:t>jall</a:t>
            </a:r>
            <a:r>
              <a:rPr lang="en-GB" sz="2300" b="1" dirty="0"/>
              <a:t>.</a:t>
            </a:r>
            <a:endParaRPr lang="en-GB" sz="2300" b="1" i="1" dirty="0"/>
          </a:p>
          <a:p>
            <a:pPr algn="ctr"/>
            <a:r>
              <a:rPr lang="en-GB" sz="2000" b="1" i="1" dirty="0"/>
              <a:t>(</a:t>
            </a:r>
            <a:r>
              <a:rPr lang="it-IT" sz="2000" b="1" i="1" dirty="0"/>
              <a:t>Sahih Al Muslim, Hadith 181A</a:t>
            </a:r>
            <a:r>
              <a:rPr lang="en-GB" sz="2000" b="1" i="1" dirty="0"/>
              <a:t>)</a:t>
            </a:r>
          </a:p>
        </p:txBody>
      </p:sp>
    </p:spTree>
    <p:extLst>
      <p:ext uri="{BB962C8B-B14F-4D97-AF65-F5344CB8AC3E}">
        <p14:creationId xmlns:p14="http://schemas.microsoft.com/office/powerpoint/2010/main" val="404456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3355"/>
            <a:ext cx="1207008" cy="1207008"/>
          </a:xfrm>
          <a:prstGeom prst="rect">
            <a:avLst/>
          </a:prstGeom>
        </p:spPr>
      </p:pic>
      <p:sp>
        <p:nvSpPr>
          <p:cNvPr id="12" name="TextBox 11">
            <a:extLst>
              <a:ext uri="{FF2B5EF4-FFF2-40B4-BE49-F238E27FC236}">
                <a16:creationId xmlns:a16="http://schemas.microsoft.com/office/drawing/2014/main" id="{F23F8014-31EB-119B-00ED-149EFB124A4D}"/>
              </a:ext>
            </a:extLst>
          </p:cNvPr>
          <p:cNvSpPr txBox="1"/>
          <p:nvPr/>
        </p:nvSpPr>
        <p:spPr>
          <a:xfrm>
            <a:off x="380998" y="1716476"/>
            <a:ext cx="11216640" cy="646331"/>
          </a:xfrm>
          <a:prstGeom prst="rect">
            <a:avLst/>
          </a:prstGeom>
          <a:noFill/>
        </p:spPr>
        <p:txBody>
          <a:bodyPr wrap="square">
            <a:spAutoFit/>
          </a:bodyPr>
          <a:lstStyle/>
          <a:p>
            <a:pPr algn="ctr"/>
            <a:r>
              <a:rPr lang="en-GB" sz="3600" b="1" dirty="0"/>
              <a:t>Translation:</a:t>
            </a:r>
          </a:p>
        </p:txBody>
      </p:sp>
      <p:sp>
        <p:nvSpPr>
          <p:cNvPr id="14" name="TextBox 13">
            <a:extLst>
              <a:ext uri="{FF2B5EF4-FFF2-40B4-BE49-F238E27FC236}">
                <a16:creationId xmlns:a16="http://schemas.microsoft.com/office/drawing/2014/main" id="{90C796C2-7E54-A719-45E5-93EB08570BE5}"/>
              </a:ext>
            </a:extLst>
          </p:cNvPr>
          <p:cNvSpPr txBox="1"/>
          <p:nvPr/>
        </p:nvSpPr>
        <p:spPr>
          <a:xfrm>
            <a:off x="852525" y="2547663"/>
            <a:ext cx="10486945" cy="3847207"/>
          </a:xfrm>
          <a:prstGeom prst="rect">
            <a:avLst/>
          </a:prstGeom>
          <a:solidFill>
            <a:schemeClr val="bg2">
              <a:lumMod val="85000"/>
            </a:schemeClr>
          </a:solidFill>
        </p:spPr>
        <p:txBody>
          <a:bodyPr wrap="square">
            <a:spAutoFit/>
          </a:bodyPr>
          <a:lstStyle/>
          <a:p>
            <a:pPr algn="ctr"/>
            <a:r>
              <a:rPr lang="en-GB" sz="2800" b="1" dirty="0"/>
              <a:t>Narrated by </a:t>
            </a:r>
            <a:r>
              <a:rPr lang="en-GB" sz="2800" b="1" dirty="0" err="1"/>
              <a:t>Hadrat</a:t>
            </a:r>
            <a:r>
              <a:rPr lang="en-GB" sz="2800" b="1" dirty="0"/>
              <a:t> </a:t>
            </a:r>
            <a:r>
              <a:rPr lang="en-GB" sz="2800" b="1" dirty="0" err="1"/>
              <a:t>Suhaib</a:t>
            </a:r>
            <a:r>
              <a:rPr lang="en-GB" sz="2800" b="1" baseline="30000" dirty="0" err="1"/>
              <a:t>ra</a:t>
            </a:r>
            <a:r>
              <a:rPr lang="en-GB" sz="2800" b="1" dirty="0"/>
              <a:t>:</a:t>
            </a:r>
            <a:endParaRPr lang="en-GB" sz="2800" dirty="0"/>
          </a:p>
          <a:p>
            <a:pPr algn="ctr"/>
            <a:r>
              <a:rPr lang="en-GB" sz="2800" dirty="0"/>
              <a:t>“When those deserving of Paradise would enter Paradise, the Blessed and the Exalted would ask: Do you wish Me to give you anything more? They would say: Hast Thou not brightened our faces? Hast Thou not made us enter Paradise and saved us from Fire? He (the narrator) said: He (God) would lift the veil, and of things given to them nothing would he dearer to them than the sight of their Lord, the Mighty and the Glorious.”</a:t>
            </a:r>
            <a:br>
              <a:rPr lang="en-GB" sz="2400" dirty="0"/>
            </a:br>
            <a:r>
              <a:rPr lang="en-GB" sz="2000" b="1" i="1" dirty="0"/>
              <a:t>(</a:t>
            </a:r>
            <a:r>
              <a:rPr lang="it-IT" sz="2000" b="1" i="1" dirty="0" err="1"/>
              <a:t>Sahih</a:t>
            </a:r>
            <a:r>
              <a:rPr lang="it-IT" sz="2000" b="1" i="1" dirty="0"/>
              <a:t> Al Muslim, Hadith 181A</a:t>
            </a:r>
            <a:r>
              <a:rPr lang="en-GB" sz="2000" b="1" i="1" dirty="0"/>
              <a:t>)</a:t>
            </a:r>
          </a:p>
        </p:txBody>
      </p:sp>
    </p:spTree>
    <p:extLst>
      <p:ext uri="{BB962C8B-B14F-4D97-AF65-F5344CB8AC3E}">
        <p14:creationId xmlns:p14="http://schemas.microsoft.com/office/powerpoint/2010/main" val="203238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29632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p:nvPr/>
        </p:nvCxnSpPr>
        <p:spPr>
          <a:xfrm>
            <a:off x="1231147" y="224304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98309" y="4101220"/>
            <a:ext cx="4581792" cy="2369880"/>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ctr"/>
            <a:br>
              <a:rPr lang="en-US" sz="4000" b="1" u="none" strike="noStrike" dirty="0">
                <a:solidFill>
                  <a:schemeClr val="bg1"/>
                </a:solidFill>
                <a:latin typeface="Garamond" panose="02020404030301010803" pitchFamily="18" charset="0"/>
                <a:cs typeface="Jameel Noori Nastaleeq" panose="02000503000000000004" pitchFamily="2" charset="-78"/>
              </a:rPr>
            </a:br>
            <a:r>
              <a:rPr lang="en-US" sz="4000" b="1" u="none" strike="noStrike" dirty="0">
                <a:solidFill>
                  <a:schemeClr val="bg1"/>
                </a:solidFill>
                <a:latin typeface="Garamond" panose="02020404030301010803" pitchFamily="18" charset="0"/>
                <a:cs typeface="Jameel Noori Nastaleeq" panose="02000503000000000004" pitchFamily="2" charset="-78"/>
              </a:rPr>
              <a:t>Our Paradies Lies in Our God</a:t>
            </a:r>
            <a:endParaRPr lang="en-US" sz="2800" b="1"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797040" cy="6858000"/>
          </a:xfrm>
          <a:prstGeom prst="rect">
            <a:avLst/>
          </a:prstGeom>
          <a:gradFill flip="none" rotWithShape="1">
            <a:gsLst>
              <a:gs pos="25000">
                <a:srgbClr val="403434"/>
              </a:gs>
              <a:gs pos="100000">
                <a:srgbClr val="6D717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66"/>
              </a:solidFill>
            </a:endParaRPr>
          </a:p>
        </p:txBody>
      </p:sp>
      <p:sp>
        <p:nvSpPr>
          <p:cNvPr id="2" name="AutoShape 2" descr="Lailatul Qadr: It's Significance. – Al-Iman Ligh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a:extLst>
              <a:ext uri="{FF2B5EF4-FFF2-40B4-BE49-F238E27FC236}">
                <a16:creationId xmlns:a16="http://schemas.microsoft.com/office/drawing/2014/main" id="{614DD148-CB41-6035-880B-BF0668C5D2CD}"/>
              </a:ext>
            </a:extLst>
          </p:cNvPr>
          <p:cNvPicPr>
            <a:picLocks noChangeAspect="1"/>
          </p:cNvPicPr>
          <p:nvPr/>
        </p:nvPicPr>
        <p:blipFill>
          <a:blip r:embed="rId2"/>
          <a:stretch>
            <a:fillRect/>
          </a:stretch>
        </p:blipFill>
        <p:spPr>
          <a:xfrm>
            <a:off x="7530014" y="628567"/>
            <a:ext cx="3948256" cy="5600865"/>
          </a:xfrm>
          <a:prstGeom prst="rect">
            <a:avLst/>
          </a:prstGeom>
        </p:spPr>
      </p:pic>
      <p:sp>
        <p:nvSpPr>
          <p:cNvPr id="4" name="TextBox 3">
            <a:extLst>
              <a:ext uri="{FF2B5EF4-FFF2-40B4-BE49-F238E27FC236}">
                <a16:creationId xmlns:a16="http://schemas.microsoft.com/office/drawing/2014/main" id="{F72CA6B9-0B86-EAA8-241D-3867913043E0}"/>
              </a:ext>
            </a:extLst>
          </p:cNvPr>
          <p:cNvSpPr txBox="1"/>
          <p:nvPr/>
        </p:nvSpPr>
        <p:spPr>
          <a:xfrm>
            <a:off x="381000" y="491407"/>
            <a:ext cx="5943600" cy="6032421"/>
          </a:xfrm>
          <a:prstGeom prst="rect">
            <a:avLst/>
          </a:prstGeom>
          <a:noFill/>
        </p:spPr>
        <p:txBody>
          <a:bodyPr wrap="square">
            <a:spAutoFit/>
          </a:bodyPr>
          <a:lstStyle/>
          <a:p>
            <a:pPr algn="just"/>
            <a:r>
              <a:rPr lang="en-GB" sz="2000" b="1" dirty="0">
                <a:solidFill>
                  <a:schemeClr val="bg1"/>
                </a:solidFill>
              </a:rPr>
              <a:t>The Promised </a:t>
            </a:r>
            <a:r>
              <a:rPr lang="en-GB" sz="2000" b="1" dirty="0" err="1">
                <a:solidFill>
                  <a:schemeClr val="bg1"/>
                </a:solidFill>
              </a:rPr>
              <a:t>Messiah</a:t>
            </a:r>
            <a:r>
              <a:rPr lang="en-GB" sz="2000" b="1" baseline="30000" dirty="0" err="1">
                <a:solidFill>
                  <a:schemeClr val="bg1"/>
                </a:solidFill>
              </a:rPr>
              <a:t>as</a:t>
            </a:r>
            <a:r>
              <a:rPr lang="en-GB" sz="2000" b="1" dirty="0">
                <a:solidFill>
                  <a:schemeClr val="bg1"/>
                </a:solidFill>
              </a:rPr>
              <a:t> states:</a:t>
            </a:r>
          </a:p>
          <a:p>
            <a:pPr algn="just"/>
            <a:endParaRPr lang="en-GB" sz="1400" b="1" dirty="0">
              <a:solidFill>
                <a:schemeClr val="bg1"/>
              </a:solidFill>
            </a:endParaRPr>
          </a:p>
          <a:p>
            <a:pPr algn="just"/>
            <a:r>
              <a:rPr lang="en-GB" sz="2300" b="1" i="1" dirty="0">
                <a:solidFill>
                  <a:schemeClr val="bg1"/>
                </a:solidFill>
                <a:latin typeface="Garamond" panose="02020404030301010803" pitchFamily="18" charset="0"/>
              </a:rPr>
              <a:t>“Our paradise lies in our God. Our highest delight is in our God for we have seen Him and found every beauty in Him. This wealth is worth procuring though one might have to lay down one’s life to procure it. This ruby is worth purchasing though one may have to lose oneself to acquire it. O ye, who are deprived! Hasten to this fountain as it will satiate you. It is this fountain of life that will save you. What am I to do? How shall I impress the hearts with this good news? What sort of a drum am I to beat in the streets in order to make the announcement that this is your God, so that people might hear?” </a:t>
            </a:r>
          </a:p>
          <a:p>
            <a:pPr algn="ctr"/>
            <a:endParaRPr lang="en-GB" sz="1400" b="1" i="1" dirty="0">
              <a:solidFill>
                <a:schemeClr val="bg1"/>
              </a:solidFill>
              <a:latin typeface="Garamond" panose="02020404030301010803" pitchFamily="18" charset="0"/>
              <a:cs typeface="Apple Chancery" panose="03020702040506060504" pitchFamily="66" charset="-79"/>
            </a:endParaRPr>
          </a:p>
          <a:p>
            <a:pPr algn="ctr"/>
            <a:r>
              <a:rPr lang="en-US" sz="1600" b="1" dirty="0">
                <a:solidFill>
                  <a:schemeClr val="bg1"/>
                </a:solidFill>
                <a:latin typeface="Garamond" panose="02020404030301010803" pitchFamily="18" charset="0"/>
                <a:cs typeface="Apple Chancery" panose="03020702040506060504" pitchFamily="66" charset="-79"/>
              </a:rPr>
              <a:t>(The Holy Quran, Surah Tauba, 9:72)</a:t>
            </a:r>
          </a:p>
        </p:txBody>
      </p:sp>
    </p:spTree>
    <p:extLst>
      <p:ext uri="{BB962C8B-B14F-4D97-AF65-F5344CB8AC3E}">
        <p14:creationId xmlns:p14="http://schemas.microsoft.com/office/powerpoint/2010/main" val="946504904"/>
      </p:ext>
    </p:extLst>
  </p:cSld>
  <p:clrMapOvr>
    <a:masterClrMapping/>
  </p:clrMapOvr>
</p:sld>
</file>

<file path=ppt/theme/theme1.xml><?xml version="1.0" encoding="utf-8"?>
<a:theme xmlns:a="http://schemas.openxmlformats.org/drawingml/2006/main" name="Custom">
  <a:themeElements>
    <a:clrScheme name="MS Weddings 2">
      <a:dk1>
        <a:srgbClr val="000000"/>
      </a:dk1>
      <a:lt1>
        <a:srgbClr val="FFFFFF"/>
      </a:lt1>
      <a:dk2>
        <a:srgbClr val="000000"/>
      </a:dk2>
      <a:lt2>
        <a:srgbClr val="FFFFFF"/>
      </a:lt2>
      <a:accent1>
        <a:srgbClr val="EFCCCF"/>
      </a:accent1>
      <a:accent2>
        <a:srgbClr val="F9E6A7"/>
      </a:accent2>
      <a:accent3>
        <a:srgbClr val="B5D5F0"/>
      </a:accent3>
      <a:accent4>
        <a:srgbClr val="E7EDC4"/>
      </a:accent4>
      <a:accent5>
        <a:srgbClr val="98DBD7"/>
      </a:accent5>
      <a:accent6>
        <a:srgbClr val="E1CCE1"/>
      </a:accent6>
      <a:hlink>
        <a:srgbClr val="EFCCCF"/>
      </a:hlink>
      <a:folHlink>
        <a:srgbClr val="EFCCC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9BF552-EA34-4C6E-A44C-41812AE980D3}">
  <ds:schemaRefs>
    <ds:schemaRef ds:uri="http://purl.org/dc/elements/1.1/"/>
    <ds:schemaRef ds:uri="http://schemas.microsoft.com/office/2006/metadata/properties"/>
    <ds:schemaRef ds:uri="http://purl.org/dc/dcmitype/"/>
    <ds:schemaRef ds:uri="http://www.w3.org/XML/1998/namespace"/>
    <ds:schemaRef ds:uri="http://schemas.microsoft.com/office/2006/documentManagement/types"/>
    <ds:schemaRef ds:uri="http://schemas.microsoft.com/sharepoint/v3"/>
    <ds:schemaRef ds:uri="http://purl.org/dc/terms/"/>
    <ds:schemaRef ds:uri="http://schemas.microsoft.com/office/infopath/2007/PartnerControls"/>
    <ds:schemaRef ds:uri="230e9df3-be65-4c73-a93b-d1236ebd677e"/>
    <ds:schemaRef ds:uri="http://schemas.openxmlformats.org/package/2006/metadata/core-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555F9029-ABC1-40ED-9A4B-17AFB728A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TotalTime>
  <Words>1624</Words>
  <Application>Microsoft Office PowerPoint</Application>
  <PresentationFormat>Widescreen</PresentationFormat>
  <Paragraphs>165</Paragraphs>
  <Slides>24</Slides>
  <Notes>18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Albertus Medium</vt:lpstr>
      <vt:lpstr>Albertus MT Lt</vt:lpstr>
      <vt:lpstr>Apple Chancery</vt:lpstr>
      <vt:lpstr>Arial</vt:lpstr>
      <vt:lpstr>Avenir Book</vt:lpstr>
      <vt:lpstr>Calibri</vt:lpstr>
      <vt:lpstr>Calisto MT</vt:lpstr>
      <vt:lpstr>Christmas Stories</vt:lpstr>
      <vt:lpstr>Garamond</vt:lpstr>
      <vt:lpstr>Garamond Premr Pro</vt:lpstr>
      <vt:lpstr>ManzoorNaskh</vt:lpstr>
      <vt:lpstr>Montserrat Medium</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63</cp:revision>
  <dcterms:created xsi:type="dcterms:W3CDTF">2023-12-07T18:40:21Z</dcterms:created>
  <dcterms:modified xsi:type="dcterms:W3CDTF">2026-03-25T12:16:16Z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