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79" r:id="rId5"/>
    <p:sldId id="312" r:id="rId6"/>
    <p:sldId id="311" r:id="rId7"/>
    <p:sldId id="280" r:id="rId8"/>
    <p:sldId id="281" r:id="rId9"/>
    <p:sldId id="321" r:id="rId10"/>
    <p:sldId id="329" r:id="rId11"/>
    <p:sldId id="349" r:id="rId12"/>
    <p:sldId id="350" r:id="rId13"/>
    <p:sldId id="283" r:id="rId14"/>
    <p:sldId id="282" r:id="rId15"/>
    <p:sldId id="346" r:id="rId16"/>
    <p:sldId id="305" r:id="rId17"/>
    <p:sldId id="348" r:id="rId18"/>
    <p:sldId id="366" r:id="rId19"/>
    <p:sldId id="368" r:id="rId20"/>
    <p:sldId id="431" r:id="rId21"/>
    <p:sldId id="315" r:id="rId22"/>
    <p:sldId id="343" r:id="rId23"/>
    <p:sldId id="3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5E4"/>
    <a:srgbClr val="ECE5E5"/>
    <a:srgbClr val="FFFFFF"/>
    <a:srgbClr val="123858"/>
    <a:srgbClr val="F2D3B4"/>
    <a:srgbClr val="5E4036"/>
    <a:srgbClr val="9E4706"/>
    <a:srgbClr val="582804"/>
    <a:srgbClr val="744F3B"/>
    <a:srgbClr val="C85A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84242" autoAdjust="0"/>
  </p:normalViewPr>
  <p:slideViewPr>
    <p:cSldViewPr snapToGrid="0">
      <p:cViewPr>
        <p:scale>
          <a:sx n="75" d="100"/>
          <a:sy n="75" d="100"/>
        </p:scale>
        <p:origin x="2160" y="468"/>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BE1EF-F766-4550-933F-AA521DFBB7D3}" type="doc">
      <dgm:prSet loTypeId="urn:diagrams.loki3.com/BracketList" loCatId="list" qsTypeId="urn:microsoft.com/office/officeart/2005/8/quickstyle/simple1" qsCatId="simple" csTypeId="urn:microsoft.com/office/officeart/2005/8/colors/accent1_1" csCatId="accent1" phldr="1"/>
      <dgm:spPr/>
      <dgm:t>
        <a:bodyPr/>
        <a:lstStyle/>
        <a:p>
          <a:endParaRPr lang="en-GB"/>
        </a:p>
      </dgm:t>
    </dgm:pt>
    <dgm:pt modelId="{EF62EB8E-C794-46E0-AA85-05560BCF7714}">
      <dgm:prSet phldrT="[Text]" phldr="0" custT="1"/>
      <dgm:spPr/>
      <dgm:t>
        <a:bodyPr/>
        <a:lstStyle/>
        <a:p>
          <a:r>
            <a:rPr lang="en-GB" sz="3600" b="1" dirty="0">
              <a:latin typeface="Garamond Premr Pro" panose="02020402060506020403" pitchFamily="18" charset="0"/>
            </a:rPr>
            <a:t>Tauhid</a:t>
          </a:r>
          <a:endParaRPr lang="en-GB" sz="2400" b="1" dirty="0">
            <a:latin typeface="Garamond Premr Pro" panose="02020402060506020403" pitchFamily="18" charset="0"/>
          </a:endParaRPr>
        </a:p>
      </dgm:t>
    </dgm:pt>
    <dgm:pt modelId="{D9BF7EDB-54C1-4D2D-BDC0-CF85D87888C5}" type="parTrans" cxnId="{FFE375E8-658A-47CD-A54F-FD241C6B29AD}">
      <dgm:prSet/>
      <dgm:spPr/>
      <dgm:t>
        <a:bodyPr/>
        <a:lstStyle/>
        <a:p>
          <a:endParaRPr lang="en-GB"/>
        </a:p>
      </dgm:t>
    </dgm:pt>
    <dgm:pt modelId="{4993EC25-3382-472C-8D04-DAD792417808}" type="sibTrans" cxnId="{FFE375E8-658A-47CD-A54F-FD241C6B29AD}">
      <dgm:prSet/>
      <dgm:spPr/>
      <dgm:t>
        <a:bodyPr/>
        <a:lstStyle/>
        <a:p>
          <a:endParaRPr lang="en-GB"/>
        </a:p>
      </dgm:t>
    </dgm:pt>
    <dgm:pt modelId="{FC729A3C-1070-4894-85E9-7536C26BAB1F}">
      <dgm:prSet phldrT="[Text]" phldr="0" custT="1"/>
      <dgm:spPr>
        <a:solidFill>
          <a:srgbClr val="ECE5E5"/>
        </a:solidFill>
        <a:ln>
          <a:solidFill>
            <a:srgbClr val="ECE5E4"/>
          </a:solidFill>
        </a:ln>
      </dgm:spPr>
      <dgm:t>
        <a:bodyPr/>
        <a:lstStyle/>
        <a:p>
          <a:r>
            <a:rPr lang="en-GB" sz="2400" kern="1200" dirty="0">
              <a:latin typeface="Garamond Premr Pro" panose="02020402060506020403" pitchFamily="18" charset="0"/>
              <a:ea typeface="+mn-ea"/>
              <a:cs typeface="+mn-cs"/>
            </a:rPr>
            <a:t>In the context of God’s Attributes.</a:t>
          </a:r>
        </a:p>
      </dgm:t>
    </dgm:pt>
    <dgm:pt modelId="{F3DEA5F4-4752-4EC7-8307-534D3CE35BCF}" type="parTrans" cxnId="{90FC99DF-BEE3-442A-853A-8616B066C394}">
      <dgm:prSet/>
      <dgm:spPr/>
      <dgm:t>
        <a:bodyPr/>
        <a:lstStyle/>
        <a:p>
          <a:endParaRPr lang="en-GB"/>
        </a:p>
      </dgm:t>
    </dgm:pt>
    <dgm:pt modelId="{F6B2B58E-F7B2-4EB6-BDE6-C87313ACEBA5}" type="sibTrans" cxnId="{90FC99DF-BEE3-442A-853A-8616B066C394}">
      <dgm:prSet/>
      <dgm:spPr/>
      <dgm:t>
        <a:bodyPr/>
        <a:lstStyle/>
        <a:p>
          <a:endParaRPr lang="en-GB"/>
        </a:p>
      </dgm:t>
    </dgm:pt>
    <dgm:pt modelId="{7CC86F26-1933-4090-AEFF-BF5B7090D74E}">
      <dgm:prSet phldrT="[Text]" phldr="0"/>
      <dgm:spPr/>
      <dgm:t>
        <a:bodyPr/>
        <a:lstStyle/>
        <a:p>
          <a:endParaRPr lang="en-GB" dirty="0"/>
        </a:p>
      </dgm:t>
    </dgm:pt>
    <dgm:pt modelId="{B4C69988-2794-417C-BBA2-FDB89B7FA838}" type="parTrans" cxnId="{088ACF4F-EAAB-43C2-BD2D-0F58828C2759}">
      <dgm:prSet/>
      <dgm:spPr/>
      <dgm:t>
        <a:bodyPr/>
        <a:lstStyle/>
        <a:p>
          <a:endParaRPr lang="en-GB"/>
        </a:p>
      </dgm:t>
    </dgm:pt>
    <dgm:pt modelId="{8DD1ABAA-E6E1-4ABC-8AE0-D599DFBF7AFE}" type="sibTrans" cxnId="{088ACF4F-EAAB-43C2-BD2D-0F58828C2759}">
      <dgm:prSet/>
      <dgm:spPr/>
      <dgm:t>
        <a:bodyPr/>
        <a:lstStyle/>
        <a:p>
          <a:endParaRPr lang="en-GB"/>
        </a:p>
      </dgm:t>
    </dgm:pt>
    <dgm:pt modelId="{18BABB4F-7975-4F79-A396-C9A528D2AF51}">
      <dgm:prSet phldrT="[Text]" phldr="0" custT="1"/>
      <dgm:spPr>
        <a:solidFill>
          <a:srgbClr val="ECE5E5"/>
        </a:solidFill>
        <a:ln>
          <a:solidFill>
            <a:srgbClr val="ECE5E4"/>
          </a:solidFill>
        </a:ln>
      </dgm:spPr>
      <dgm:t>
        <a:bodyPr/>
        <a:lstStyle/>
        <a:p>
          <a:r>
            <a:rPr lang="en-GB" sz="2000" dirty="0">
              <a:latin typeface="Garamond Premr Pro" panose="02020402060506020403" pitchFamily="18" charset="0"/>
            </a:rPr>
            <a:t>In the context of Love, Sincerity and Devotion.</a:t>
          </a:r>
        </a:p>
      </dgm:t>
    </dgm:pt>
    <dgm:pt modelId="{195398B6-CA0D-4EE0-8648-242F03A5DAA5}" type="parTrans" cxnId="{38AB4844-C56A-4CCB-ADBC-06AA690F0CA3}">
      <dgm:prSet/>
      <dgm:spPr/>
      <dgm:t>
        <a:bodyPr/>
        <a:lstStyle/>
        <a:p>
          <a:endParaRPr lang="en-GB"/>
        </a:p>
      </dgm:t>
    </dgm:pt>
    <dgm:pt modelId="{EA6F9382-0E80-4AEA-B66D-D18E47CA8D94}" type="sibTrans" cxnId="{38AB4844-C56A-4CCB-ADBC-06AA690F0CA3}">
      <dgm:prSet/>
      <dgm:spPr/>
      <dgm:t>
        <a:bodyPr/>
        <a:lstStyle/>
        <a:p>
          <a:endParaRPr lang="en-GB"/>
        </a:p>
      </dgm:t>
    </dgm:pt>
    <dgm:pt modelId="{A3427871-C4D7-4105-9868-9374AE455982}">
      <dgm:prSet phldrT="[Text]" phldr="0"/>
      <dgm:spPr/>
      <dgm:t>
        <a:bodyPr/>
        <a:lstStyle/>
        <a:p>
          <a:endParaRPr lang="en-GB" dirty="0"/>
        </a:p>
      </dgm:t>
    </dgm:pt>
    <dgm:pt modelId="{2DB6ECB5-6052-4FEF-A1BF-ED7ED1AF7DC7}" type="sibTrans" cxnId="{5AB0EB75-7E17-4C5A-BBE2-846D81B4AB97}">
      <dgm:prSet/>
      <dgm:spPr/>
      <dgm:t>
        <a:bodyPr/>
        <a:lstStyle/>
        <a:p>
          <a:endParaRPr lang="en-GB"/>
        </a:p>
      </dgm:t>
    </dgm:pt>
    <dgm:pt modelId="{6AD1418B-AF5B-40BF-A0D5-5EF1C78AF547}" type="parTrans" cxnId="{5AB0EB75-7E17-4C5A-BBE2-846D81B4AB97}">
      <dgm:prSet/>
      <dgm:spPr/>
      <dgm:t>
        <a:bodyPr/>
        <a:lstStyle/>
        <a:p>
          <a:endParaRPr lang="en-GB"/>
        </a:p>
      </dgm:t>
    </dgm:pt>
    <dgm:pt modelId="{F93D5A5F-B6D5-413A-BF88-F7D7D66B0EA0}">
      <dgm:prSet phldrT="[Text]" phldr="0" custT="1"/>
      <dgm:spPr>
        <a:solidFill>
          <a:srgbClr val="ECE5E5"/>
        </a:solidFill>
        <a:ln>
          <a:solidFill>
            <a:srgbClr val="ECE5E4"/>
          </a:solidFill>
        </a:ln>
      </dgm:spPr>
      <dgm:t>
        <a:bodyPr/>
        <a:lstStyle/>
        <a:p>
          <a:r>
            <a:rPr lang="en-GB" sz="2400" b="0" dirty="0">
              <a:latin typeface="Garamond Premr Pro" panose="02020402060506020403" pitchFamily="18" charset="0"/>
            </a:rPr>
            <a:t>In the context of God’s Person.</a:t>
          </a:r>
        </a:p>
      </dgm:t>
    </dgm:pt>
    <dgm:pt modelId="{599AEECF-4D13-4A72-94D9-01149A6510F0}" type="sibTrans" cxnId="{948B7C6E-58F1-4093-97E4-67032A141121}">
      <dgm:prSet/>
      <dgm:spPr/>
      <dgm:t>
        <a:bodyPr/>
        <a:lstStyle/>
        <a:p>
          <a:endParaRPr lang="en-GB"/>
        </a:p>
      </dgm:t>
    </dgm:pt>
    <dgm:pt modelId="{79A2BBC8-7467-4088-8BA1-40B7A3381D44}" type="parTrans" cxnId="{948B7C6E-58F1-4093-97E4-67032A141121}">
      <dgm:prSet/>
      <dgm:spPr/>
      <dgm:t>
        <a:bodyPr/>
        <a:lstStyle/>
        <a:p>
          <a:endParaRPr lang="en-GB"/>
        </a:p>
      </dgm:t>
    </dgm:pt>
    <dgm:pt modelId="{E0C7DCC4-618A-439C-AF94-E2064F83E4C1}" type="pres">
      <dgm:prSet presAssocID="{C48BE1EF-F766-4550-933F-AA521DFBB7D3}" presName="Name0" presStyleCnt="0">
        <dgm:presLayoutVars>
          <dgm:dir/>
          <dgm:animLvl val="lvl"/>
          <dgm:resizeHandles val="exact"/>
        </dgm:presLayoutVars>
      </dgm:prSet>
      <dgm:spPr/>
    </dgm:pt>
    <dgm:pt modelId="{2A598B08-8A9B-4DEE-AA93-905D382B44EA}" type="pres">
      <dgm:prSet presAssocID="{A3427871-C4D7-4105-9868-9374AE455982}" presName="linNode" presStyleCnt="0"/>
      <dgm:spPr/>
    </dgm:pt>
    <dgm:pt modelId="{2C3847A1-B283-4A84-B33F-1BFC9A15BEB7}" type="pres">
      <dgm:prSet presAssocID="{A3427871-C4D7-4105-9868-9374AE455982}" presName="parTx" presStyleLbl="revTx" presStyleIdx="0" presStyleCnt="3">
        <dgm:presLayoutVars>
          <dgm:chMax val="1"/>
          <dgm:bulletEnabled val="1"/>
        </dgm:presLayoutVars>
      </dgm:prSet>
      <dgm:spPr/>
    </dgm:pt>
    <dgm:pt modelId="{8EBEB459-C667-4FF0-903A-05FF5881FEB7}" type="pres">
      <dgm:prSet presAssocID="{A3427871-C4D7-4105-9868-9374AE455982}" presName="bracket" presStyleLbl="parChTrans1D1" presStyleIdx="0" presStyleCnt="3"/>
      <dgm:spPr/>
    </dgm:pt>
    <dgm:pt modelId="{3F1CC752-1714-494B-9811-8AA3DA704609}" type="pres">
      <dgm:prSet presAssocID="{A3427871-C4D7-4105-9868-9374AE455982}" presName="spH" presStyleCnt="0"/>
      <dgm:spPr/>
    </dgm:pt>
    <dgm:pt modelId="{AA748B18-5F89-4450-A728-F3E9EAE03E06}" type="pres">
      <dgm:prSet presAssocID="{A3427871-C4D7-4105-9868-9374AE455982}" presName="desTx" presStyleLbl="node1" presStyleIdx="0" presStyleCnt="3">
        <dgm:presLayoutVars>
          <dgm:bulletEnabled val="1"/>
        </dgm:presLayoutVars>
      </dgm:prSet>
      <dgm:spPr/>
    </dgm:pt>
    <dgm:pt modelId="{20D63FD1-764B-4D3C-BF35-E86A24C20612}" type="pres">
      <dgm:prSet presAssocID="{2DB6ECB5-6052-4FEF-A1BF-ED7ED1AF7DC7}" presName="spV" presStyleCnt="0"/>
      <dgm:spPr/>
    </dgm:pt>
    <dgm:pt modelId="{399BBABB-E5F0-479C-B72F-59A1BDEF5242}" type="pres">
      <dgm:prSet presAssocID="{EF62EB8E-C794-46E0-AA85-05560BCF7714}" presName="linNode" presStyleCnt="0"/>
      <dgm:spPr/>
    </dgm:pt>
    <dgm:pt modelId="{31073865-AAF5-4556-BDBA-4D6AF9A976D7}" type="pres">
      <dgm:prSet presAssocID="{EF62EB8E-C794-46E0-AA85-05560BCF7714}" presName="parTx" presStyleLbl="revTx" presStyleIdx="1" presStyleCnt="3">
        <dgm:presLayoutVars>
          <dgm:chMax val="1"/>
          <dgm:bulletEnabled val="1"/>
        </dgm:presLayoutVars>
      </dgm:prSet>
      <dgm:spPr/>
    </dgm:pt>
    <dgm:pt modelId="{81347264-A6B0-4C7C-8875-E8DBC323C931}" type="pres">
      <dgm:prSet presAssocID="{EF62EB8E-C794-46E0-AA85-05560BCF7714}" presName="bracket" presStyleLbl="parChTrans1D1" presStyleIdx="1" presStyleCnt="3"/>
      <dgm:spPr/>
    </dgm:pt>
    <dgm:pt modelId="{9A8DF996-8438-49B1-AA3E-AB7C14CCA0FC}" type="pres">
      <dgm:prSet presAssocID="{EF62EB8E-C794-46E0-AA85-05560BCF7714}" presName="spH" presStyleCnt="0"/>
      <dgm:spPr/>
    </dgm:pt>
    <dgm:pt modelId="{7AB8E995-DDA2-451C-BF42-3B9FCC1D37A9}" type="pres">
      <dgm:prSet presAssocID="{EF62EB8E-C794-46E0-AA85-05560BCF7714}" presName="desTx" presStyleLbl="node1" presStyleIdx="1" presStyleCnt="3">
        <dgm:presLayoutVars>
          <dgm:bulletEnabled val="1"/>
        </dgm:presLayoutVars>
      </dgm:prSet>
      <dgm:spPr/>
    </dgm:pt>
    <dgm:pt modelId="{7ECB1689-F8CB-40B3-8B71-CE7BC5E2514D}" type="pres">
      <dgm:prSet presAssocID="{4993EC25-3382-472C-8D04-DAD792417808}" presName="spV" presStyleCnt="0"/>
      <dgm:spPr/>
    </dgm:pt>
    <dgm:pt modelId="{31C05EFE-662A-46A2-86AF-1448D77CF869}" type="pres">
      <dgm:prSet presAssocID="{7CC86F26-1933-4090-AEFF-BF5B7090D74E}" presName="linNode" presStyleCnt="0"/>
      <dgm:spPr/>
    </dgm:pt>
    <dgm:pt modelId="{2BDAF598-0299-4B34-9106-58FFA9704EF7}" type="pres">
      <dgm:prSet presAssocID="{7CC86F26-1933-4090-AEFF-BF5B7090D74E}" presName="parTx" presStyleLbl="revTx" presStyleIdx="2" presStyleCnt="3">
        <dgm:presLayoutVars>
          <dgm:chMax val="1"/>
          <dgm:bulletEnabled val="1"/>
        </dgm:presLayoutVars>
      </dgm:prSet>
      <dgm:spPr/>
    </dgm:pt>
    <dgm:pt modelId="{44768DE6-7606-4FB6-AD77-1C6B999FB479}" type="pres">
      <dgm:prSet presAssocID="{7CC86F26-1933-4090-AEFF-BF5B7090D74E}" presName="bracket" presStyleLbl="parChTrans1D1" presStyleIdx="2" presStyleCnt="3"/>
      <dgm:spPr/>
    </dgm:pt>
    <dgm:pt modelId="{0390A1CF-EA9D-4989-ACF5-BCE1EADF2BFA}" type="pres">
      <dgm:prSet presAssocID="{7CC86F26-1933-4090-AEFF-BF5B7090D74E}" presName="spH" presStyleCnt="0"/>
      <dgm:spPr/>
    </dgm:pt>
    <dgm:pt modelId="{C79BAE76-DC8F-4F72-AF1C-97A92300577C}" type="pres">
      <dgm:prSet presAssocID="{7CC86F26-1933-4090-AEFF-BF5B7090D74E}" presName="desTx" presStyleLbl="node1" presStyleIdx="2" presStyleCnt="3">
        <dgm:presLayoutVars>
          <dgm:bulletEnabled val="1"/>
        </dgm:presLayoutVars>
      </dgm:prSet>
      <dgm:spPr/>
    </dgm:pt>
  </dgm:ptLst>
  <dgm:cxnLst>
    <dgm:cxn modelId="{B7522B3A-4BBC-4E53-B0FF-134EA47B346D}" type="presOf" srcId="{FC729A3C-1070-4894-85E9-7536C26BAB1F}" destId="{7AB8E995-DDA2-451C-BF42-3B9FCC1D37A9}" srcOrd="0" destOrd="0" presId="urn:diagrams.loki3.com/BracketList"/>
    <dgm:cxn modelId="{38AB4844-C56A-4CCB-ADBC-06AA690F0CA3}" srcId="{7CC86F26-1933-4090-AEFF-BF5B7090D74E}" destId="{18BABB4F-7975-4F79-A396-C9A528D2AF51}" srcOrd="0" destOrd="0" parTransId="{195398B6-CA0D-4EE0-8648-242F03A5DAA5}" sibTransId="{EA6F9382-0E80-4AEA-B66D-D18E47CA8D94}"/>
    <dgm:cxn modelId="{948B7C6E-58F1-4093-97E4-67032A141121}" srcId="{A3427871-C4D7-4105-9868-9374AE455982}" destId="{F93D5A5F-B6D5-413A-BF88-F7D7D66B0EA0}" srcOrd="0" destOrd="0" parTransId="{79A2BBC8-7467-4088-8BA1-40B7A3381D44}" sibTransId="{599AEECF-4D13-4A72-94D9-01149A6510F0}"/>
    <dgm:cxn modelId="{088ACF4F-EAAB-43C2-BD2D-0F58828C2759}" srcId="{C48BE1EF-F766-4550-933F-AA521DFBB7D3}" destId="{7CC86F26-1933-4090-AEFF-BF5B7090D74E}" srcOrd="2" destOrd="0" parTransId="{B4C69988-2794-417C-BBA2-FDB89B7FA838}" sibTransId="{8DD1ABAA-E6E1-4ABC-8AE0-D599DFBF7AFE}"/>
    <dgm:cxn modelId="{4CFDCE70-A20F-4A35-A806-03089B330EF8}" type="presOf" srcId="{7CC86F26-1933-4090-AEFF-BF5B7090D74E}" destId="{2BDAF598-0299-4B34-9106-58FFA9704EF7}" srcOrd="0" destOrd="0" presId="urn:diagrams.loki3.com/BracketList"/>
    <dgm:cxn modelId="{C4723D54-B531-40CB-B004-74526A268371}" type="presOf" srcId="{18BABB4F-7975-4F79-A396-C9A528D2AF51}" destId="{C79BAE76-DC8F-4F72-AF1C-97A92300577C}" srcOrd="0" destOrd="0" presId="urn:diagrams.loki3.com/BracketList"/>
    <dgm:cxn modelId="{5AB0EB75-7E17-4C5A-BBE2-846D81B4AB97}" srcId="{C48BE1EF-F766-4550-933F-AA521DFBB7D3}" destId="{A3427871-C4D7-4105-9868-9374AE455982}" srcOrd="0" destOrd="0" parTransId="{6AD1418B-AF5B-40BF-A0D5-5EF1C78AF547}" sibTransId="{2DB6ECB5-6052-4FEF-A1BF-ED7ED1AF7DC7}"/>
    <dgm:cxn modelId="{436CD27C-842D-4C1D-AD2B-2AABE8700459}" type="presOf" srcId="{A3427871-C4D7-4105-9868-9374AE455982}" destId="{2C3847A1-B283-4A84-B33F-1BFC9A15BEB7}" srcOrd="0" destOrd="0" presId="urn:diagrams.loki3.com/BracketList"/>
    <dgm:cxn modelId="{C9EC0193-6D06-43C9-8999-0C9B6B0ED9EB}" type="presOf" srcId="{C48BE1EF-F766-4550-933F-AA521DFBB7D3}" destId="{E0C7DCC4-618A-439C-AF94-E2064F83E4C1}" srcOrd="0" destOrd="0" presId="urn:diagrams.loki3.com/BracketList"/>
    <dgm:cxn modelId="{A545C09A-0075-44D8-89A8-C4131C36B652}" type="presOf" srcId="{F93D5A5F-B6D5-413A-BF88-F7D7D66B0EA0}" destId="{AA748B18-5F89-4450-A728-F3E9EAE03E06}" srcOrd="0" destOrd="0" presId="urn:diagrams.loki3.com/BracketList"/>
    <dgm:cxn modelId="{90FC99DF-BEE3-442A-853A-8616B066C394}" srcId="{EF62EB8E-C794-46E0-AA85-05560BCF7714}" destId="{FC729A3C-1070-4894-85E9-7536C26BAB1F}" srcOrd="0" destOrd="0" parTransId="{F3DEA5F4-4752-4EC7-8307-534D3CE35BCF}" sibTransId="{F6B2B58E-F7B2-4EB6-BDE6-C87313ACEBA5}"/>
    <dgm:cxn modelId="{FFE375E8-658A-47CD-A54F-FD241C6B29AD}" srcId="{C48BE1EF-F766-4550-933F-AA521DFBB7D3}" destId="{EF62EB8E-C794-46E0-AA85-05560BCF7714}" srcOrd="1" destOrd="0" parTransId="{D9BF7EDB-54C1-4D2D-BDC0-CF85D87888C5}" sibTransId="{4993EC25-3382-472C-8D04-DAD792417808}"/>
    <dgm:cxn modelId="{E42450FC-90DE-4AF4-A581-4B7F65CAB0BD}" type="presOf" srcId="{EF62EB8E-C794-46E0-AA85-05560BCF7714}" destId="{31073865-AAF5-4556-BDBA-4D6AF9A976D7}" srcOrd="0" destOrd="0" presId="urn:diagrams.loki3.com/BracketList"/>
    <dgm:cxn modelId="{02C9CA09-3AC5-4CAA-B76C-789A5190D94A}" type="presParOf" srcId="{E0C7DCC4-618A-439C-AF94-E2064F83E4C1}" destId="{2A598B08-8A9B-4DEE-AA93-905D382B44EA}" srcOrd="0" destOrd="0" presId="urn:diagrams.loki3.com/BracketList"/>
    <dgm:cxn modelId="{B3166933-FD87-431E-99F2-AF88C1C4A78C}" type="presParOf" srcId="{2A598B08-8A9B-4DEE-AA93-905D382B44EA}" destId="{2C3847A1-B283-4A84-B33F-1BFC9A15BEB7}" srcOrd="0" destOrd="0" presId="urn:diagrams.loki3.com/BracketList"/>
    <dgm:cxn modelId="{49168851-F47F-4E07-AB3D-C1A7A646B17E}" type="presParOf" srcId="{2A598B08-8A9B-4DEE-AA93-905D382B44EA}" destId="{8EBEB459-C667-4FF0-903A-05FF5881FEB7}" srcOrd="1" destOrd="0" presId="urn:diagrams.loki3.com/BracketList"/>
    <dgm:cxn modelId="{22031D26-2881-427E-92C3-69C245F97C30}" type="presParOf" srcId="{2A598B08-8A9B-4DEE-AA93-905D382B44EA}" destId="{3F1CC752-1714-494B-9811-8AA3DA704609}" srcOrd="2" destOrd="0" presId="urn:diagrams.loki3.com/BracketList"/>
    <dgm:cxn modelId="{33D8397D-FAAB-48E1-8A8E-E5AC1317DA85}" type="presParOf" srcId="{2A598B08-8A9B-4DEE-AA93-905D382B44EA}" destId="{AA748B18-5F89-4450-A728-F3E9EAE03E06}" srcOrd="3" destOrd="0" presId="urn:diagrams.loki3.com/BracketList"/>
    <dgm:cxn modelId="{264C1407-2E07-458D-9144-29A35CD16113}" type="presParOf" srcId="{E0C7DCC4-618A-439C-AF94-E2064F83E4C1}" destId="{20D63FD1-764B-4D3C-BF35-E86A24C20612}" srcOrd="1" destOrd="0" presId="urn:diagrams.loki3.com/BracketList"/>
    <dgm:cxn modelId="{4B1768C9-2712-4457-A09D-C14132B08D69}" type="presParOf" srcId="{E0C7DCC4-618A-439C-AF94-E2064F83E4C1}" destId="{399BBABB-E5F0-479C-B72F-59A1BDEF5242}" srcOrd="2" destOrd="0" presId="urn:diagrams.loki3.com/BracketList"/>
    <dgm:cxn modelId="{BC48F94D-5BCD-4816-820E-08601AF34E74}" type="presParOf" srcId="{399BBABB-E5F0-479C-B72F-59A1BDEF5242}" destId="{31073865-AAF5-4556-BDBA-4D6AF9A976D7}" srcOrd="0" destOrd="0" presId="urn:diagrams.loki3.com/BracketList"/>
    <dgm:cxn modelId="{364B2F48-5A30-4655-99FA-18EEAFE1F581}" type="presParOf" srcId="{399BBABB-E5F0-479C-B72F-59A1BDEF5242}" destId="{81347264-A6B0-4C7C-8875-E8DBC323C931}" srcOrd="1" destOrd="0" presId="urn:diagrams.loki3.com/BracketList"/>
    <dgm:cxn modelId="{9A5D4A29-A647-4DF5-9CAB-2156B6929294}" type="presParOf" srcId="{399BBABB-E5F0-479C-B72F-59A1BDEF5242}" destId="{9A8DF996-8438-49B1-AA3E-AB7C14CCA0FC}" srcOrd="2" destOrd="0" presId="urn:diagrams.loki3.com/BracketList"/>
    <dgm:cxn modelId="{028880AB-A88B-4898-978E-44B7C9E32C8F}" type="presParOf" srcId="{399BBABB-E5F0-479C-B72F-59A1BDEF5242}" destId="{7AB8E995-DDA2-451C-BF42-3B9FCC1D37A9}" srcOrd="3" destOrd="0" presId="urn:diagrams.loki3.com/BracketList"/>
    <dgm:cxn modelId="{7B62B106-C0F0-454D-8FB1-901038D5B740}" type="presParOf" srcId="{E0C7DCC4-618A-439C-AF94-E2064F83E4C1}" destId="{7ECB1689-F8CB-40B3-8B71-CE7BC5E2514D}" srcOrd="3" destOrd="0" presId="urn:diagrams.loki3.com/BracketList"/>
    <dgm:cxn modelId="{3BBBF44F-D69A-48D8-B7FA-F0AA758A9D5C}" type="presParOf" srcId="{E0C7DCC4-618A-439C-AF94-E2064F83E4C1}" destId="{31C05EFE-662A-46A2-86AF-1448D77CF869}" srcOrd="4" destOrd="0" presId="urn:diagrams.loki3.com/BracketList"/>
    <dgm:cxn modelId="{A4D9A104-1C8E-4424-AD21-5A7F4C84A753}" type="presParOf" srcId="{31C05EFE-662A-46A2-86AF-1448D77CF869}" destId="{2BDAF598-0299-4B34-9106-58FFA9704EF7}" srcOrd="0" destOrd="0" presId="urn:diagrams.loki3.com/BracketList"/>
    <dgm:cxn modelId="{DC0F0B6B-E9B5-4EFD-8700-29FA5E535A13}" type="presParOf" srcId="{31C05EFE-662A-46A2-86AF-1448D77CF869}" destId="{44768DE6-7606-4FB6-AD77-1C6B999FB479}" srcOrd="1" destOrd="0" presId="urn:diagrams.loki3.com/BracketList"/>
    <dgm:cxn modelId="{A372CDFB-5B47-4701-A60C-B0232A57EDC1}" type="presParOf" srcId="{31C05EFE-662A-46A2-86AF-1448D77CF869}" destId="{0390A1CF-EA9D-4989-ACF5-BCE1EADF2BFA}" srcOrd="2" destOrd="0" presId="urn:diagrams.loki3.com/BracketList"/>
    <dgm:cxn modelId="{F46471AB-999C-4C20-A230-1E3C8D94305B}" type="presParOf" srcId="{31C05EFE-662A-46A2-86AF-1448D77CF869}" destId="{C79BAE76-DC8F-4F72-AF1C-97A92300577C}" srcOrd="3" destOrd="0" presId="urn:diagrams.loki3.com/BracketLis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847A1-B283-4A84-B33F-1BFC9A15BEB7}">
      <dsp:nvSpPr>
        <dsp:cNvPr id="0" name=""/>
        <dsp:cNvSpPr/>
      </dsp:nvSpPr>
      <dsp:spPr>
        <a:xfrm>
          <a:off x="0" y="216863"/>
          <a:ext cx="2076833" cy="9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12700" numCol="1" spcCol="1270" anchor="ctr" anchorCtr="0">
          <a:noAutofit/>
        </a:bodyPr>
        <a:lstStyle/>
        <a:p>
          <a:pPr marL="0" lvl="0" indent="0" algn="r" defTabSz="222250">
            <a:lnSpc>
              <a:spcPct val="90000"/>
            </a:lnSpc>
            <a:spcBef>
              <a:spcPct val="0"/>
            </a:spcBef>
            <a:spcAft>
              <a:spcPct val="35000"/>
            </a:spcAft>
            <a:buNone/>
          </a:pPr>
          <a:endParaRPr lang="en-GB" sz="500" kern="1200" dirty="0"/>
        </a:p>
      </dsp:txBody>
      <dsp:txXfrm>
        <a:off x="0" y="216863"/>
        <a:ext cx="2076833" cy="95716"/>
      </dsp:txXfrm>
    </dsp:sp>
    <dsp:sp modelId="{8EBEB459-C667-4FF0-903A-05FF5881FEB7}">
      <dsp:nvSpPr>
        <dsp:cNvPr id="0" name=""/>
        <dsp:cNvSpPr/>
      </dsp:nvSpPr>
      <dsp:spPr>
        <a:xfrm>
          <a:off x="2076833" y="1502"/>
          <a:ext cx="415366" cy="52643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48B18-5F89-4450-A728-F3E9EAE03E06}">
      <dsp:nvSpPr>
        <dsp:cNvPr id="0" name=""/>
        <dsp:cNvSpPr/>
      </dsp:nvSpPr>
      <dsp:spPr>
        <a:xfrm>
          <a:off x="2658347" y="1502"/>
          <a:ext cx="5648987" cy="526438"/>
        </a:xfrm>
        <a:prstGeom prst="rect">
          <a:avLst/>
        </a:prstGeom>
        <a:solidFill>
          <a:srgbClr val="ECE5E5"/>
        </a:solidFill>
        <a:ln w="12700" cap="flat" cmpd="sng" algn="ctr">
          <a:solidFill>
            <a:srgbClr val="ECE5E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GB" sz="2400" b="0" kern="1200" dirty="0">
              <a:latin typeface="Garamond Premr Pro" panose="02020402060506020403" pitchFamily="18" charset="0"/>
            </a:rPr>
            <a:t>In the context of God’s Person.</a:t>
          </a:r>
        </a:p>
      </dsp:txBody>
      <dsp:txXfrm>
        <a:off x="2658347" y="1502"/>
        <a:ext cx="5648987" cy="526438"/>
      </dsp:txXfrm>
    </dsp:sp>
    <dsp:sp modelId="{31073865-AAF5-4556-BDBA-4D6AF9A976D7}">
      <dsp:nvSpPr>
        <dsp:cNvPr id="0" name=""/>
        <dsp:cNvSpPr/>
      </dsp:nvSpPr>
      <dsp:spPr>
        <a:xfrm>
          <a:off x="0" y="545343"/>
          <a:ext cx="2076833" cy="741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GB" sz="3600" b="1" kern="1200" dirty="0">
              <a:latin typeface="Garamond Premr Pro" panose="02020402060506020403" pitchFamily="18" charset="0"/>
            </a:rPr>
            <a:t>Tauhid</a:t>
          </a:r>
          <a:endParaRPr lang="en-GB" sz="2400" b="1" kern="1200" dirty="0">
            <a:latin typeface="Garamond Premr Pro" panose="02020402060506020403" pitchFamily="18" charset="0"/>
          </a:endParaRPr>
        </a:p>
      </dsp:txBody>
      <dsp:txXfrm>
        <a:off x="0" y="545343"/>
        <a:ext cx="2076833" cy="741799"/>
      </dsp:txXfrm>
    </dsp:sp>
    <dsp:sp modelId="{81347264-A6B0-4C7C-8875-E8DBC323C931}">
      <dsp:nvSpPr>
        <dsp:cNvPr id="0" name=""/>
        <dsp:cNvSpPr/>
      </dsp:nvSpPr>
      <dsp:spPr>
        <a:xfrm>
          <a:off x="2076833" y="545343"/>
          <a:ext cx="415366" cy="7417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8E995-DDA2-451C-BF42-3B9FCC1D37A9}">
      <dsp:nvSpPr>
        <dsp:cNvPr id="0" name=""/>
        <dsp:cNvSpPr/>
      </dsp:nvSpPr>
      <dsp:spPr>
        <a:xfrm>
          <a:off x="2658347" y="545343"/>
          <a:ext cx="5648987" cy="741799"/>
        </a:xfrm>
        <a:prstGeom prst="rect">
          <a:avLst/>
        </a:prstGeom>
        <a:solidFill>
          <a:srgbClr val="ECE5E5"/>
        </a:solidFill>
        <a:ln w="12700" cap="flat" cmpd="sng" algn="ctr">
          <a:solidFill>
            <a:srgbClr val="ECE5E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GB" sz="2400" kern="1200" dirty="0">
              <a:latin typeface="Garamond Premr Pro" panose="02020402060506020403" pitchFamily="18" charset="0"/>
              <a:ea typeface="+mn-ea"/>
              <a:cs typeface="+mn-cs"/>
            </a:rPr>
            <a:t>In the context of God’s Attributes.</a:t>
          </a:r>
        </a:p>
      </dsp:txBody>
      <dsp:txXfrm>
        <a:off x="2658347" y="545343"/>
        <a:ext cx="5648987" cy="741799"/>
      </dsp:txXfrm>
    </dsp:sp>
    <dsp:sp modelId="{2BDAF598-0299-4B34-9106-58FFA9704EF7}">
      <dsp:nvSpPr>
        <dsp:cNvPr id="0" name=""/>
        <dsp:cNvSpPr/>
      </dsp:nvSpPr>
      <dsp:spPr>
        <a:xfrm>
          <a:off x="0" y="1478030"/>
          <a:ext cx="2076833" cy="9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12700" numCol="1" spcCol="1270" anchor="ctr" anchorCtr="0">
          <a:noAutofit/>
        </a:bodyPr>
        <a:lstStyle/>
        <a:p>
          <a:pPr marL="0" lvl="0" indent="0" algn="r" defTabSz="222250">
            <a:lnSpc>
              <a:spcPct val="90000"/>
            </a:lnSpc>
            <a:spcBef>
              <a:spcPct val="0"/>
            </a:spcBef>
            <a:spcAft>
              <a:spcPct val="35000"/>
            </a:spcAft>
            <a:buNone/>
          </a:pPr>
          <a:endParaRPr lang="en-GB" sz="500" kern="1200" dirty="0"/>
        </a:p>
      </dsp:txBody>
      <dsp:txXfrm>
        <a:off x="0" y="1478030"/>
        <a:ext cx="2076833" cy="95716"/>
      </dsp:txXfrm>
    </dsp:sp>
    <dsp:sp modelId="{44768DE6-7606-4FB6-AD77-1C6B999FB479}">
      <dsp:nvSpPr>
        <dsp:cNvPr id="0" name=""/>
        <dsp:cNvSpPr/>
      </dsp:nvSpPr>
      <dsp:spPr>
        <a:xfrm>
          <a:off x="2076833" y="1304545"/>
          <a:ext cx="415366" cy="44268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9BAE76-DC8F-4F72-AF1C-97A92300577C}">
      <dsp:nvSpPr>
        <dsp:cNvPr id="0" name=""/>
        <dsp:cNvSpPr/>
      </dsp:nvSpPr>
      <dsp:spPr>
        <a:xfrm>
          <a:off x="2658347" y="1304545"/>
          <a:ext cx="5648987" cy="442686"/>
        </a:xfrm>
        <a:prstGeom prst="rect">
          <a:avLst/>
        </a:prstGeom>
        <a:solidFill>
          <a:srgbClr val="ECE5E5"/>
        </a:solidFill>
        <a:ln w="12700" cap="flat" cmpd="sng" algn="ctr">
          <a:solidFill>
            <a:srgbClr val="ECE5E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latin typeface="Garamond Premr Pro" panose="02020402060506020403" pitchFamily="18" charset="0"/>
            </a:rPr>
            <a:t>In the context of Love, Sincerity and Devotion.</a:t>
          </a:r>
        </a:p>
      </dsp:txBody>
      <dsp:txXfrm>
        <a:off x="2658347" y="1304545"/>
        <a:ext cx="5648987" cy="442686"/>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4/8/2026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424301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177418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965C-5AE8-FBB0-C896-532A09CD8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E6FE2-96FB-87BE-73AA-446915D21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6749E-7D3C-048B-559B-05A2AE65BB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0E7785-BC19-8552-280A-9FB6F92DB859}"/>
              </a:ext>
            </a:extLst>
          </p:cNvPr>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354439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18</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19</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53EF-B722-C39E-C001-69A4ABEF3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A890D-0C7F-086A-F259-EAD72E217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03301-A398-DB7B-4798-5626EF5C81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D33155-18A6-6FCE-102A-86A287CE1AD7}"/>
              </a:ext>
            </a:extLst>
          </p:cNvPr>
          <p:cNvSpPr>
            <a:spLocks noGrp="1"/>
          </p:cNvSpPr>
          <p:nvPr>
            <p:ph type="sldNum" sz="quarter" idx="5"/>
          </p:nvPr>
        </p:nvSpPr>
        <p:spPr/>
        <p:txBody>
          <a:bodyPr/>
          <a:lstStyle/>
          <a:p>
            <a:fld id="{12513E26-82E6-4B7D-A776-6470B7826FD7}" type="slidenum">
              <a:rPr lang="en-US" smtClean="0"/>
              <a:t>20</a:t>
            </a:fld>
            <a:endParaRPr lang="en-US"/>
          </a:p>
        </p:txBody>
      </p:sp>
    </p:spTree>
    <p:extLst>
      <p:ext uri="{BB962C8B-B14F-4D97-AF65-F5344CB8AC3E}">
        <p14:creationId xmlns:p14="http://schemas.microsoft.com/office/powerpoint/2010/main" val="404687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2122189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152505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4/8/2026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4/8/2026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4/8/2026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4/8/2026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4/8/2026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4/8/2026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4/8/2026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4/8/2026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tfal.org.uk/talim" TargetMode="External"/><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https://commons.wikimedia.org/wiki/File:Post-it-note-white-bg.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s://commons.wikimedia.org/wiki/File:Post-it-note-white-bg.jpg" TargetMode="Externa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48.jpg"/><Relationship Id="rId7" Type="http://schemas.openxmlformats.org/officeDocument/2006/relationships/image" Target="../media/image50.png"/><Relationship Id="rId12"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9.jpeg"/><Relationship Id="rId11" Type="http://schemas.openxmlformats.org/officeDocument/2006/relationships/diagramColors" Target="../diagrams/colors1.xml"/><Relationship Id="rId5" Type="http://schemas.openxmlformats.org/officeDocument/2006/relationships/hyperlink" Target="https://www.youtube.com/watch?v=jJNZWtJUBic" TargetMode="External"/><Relationship Id="rId10" Type="http://schemas.openxmlformats.org/officeDocument/2006/relationships/diagramQuickStyle" Target="../diagrams/quickStyle1.xml"/><Relationship Id="rId4" Type="http://schemas.openxmlformats.org/officeDocument/2006/relationships/hyperlink" Target="https://commons.wikimedia.org/wiki/File:Post-it-note-white-bg.jpg" TargetMode="External"/><Relationship Id="rId9"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hyperlink" Target="https://commons.wikimedia.org/wiki/File:Post-it-note-white-bg.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rgbClr val="C85A08"/>
              </a:gs>
              <a:gs pos="100000">
                <a:srgbClr val="F67B1E"/>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3"/>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C85A08"/>
                </a:solidFill>
                <a:latin typeface="Garamond" panose="02020404030301010803" pitchFamily="18" charset="0"/>
              </a:rPr>
              <a:t>WEEKLY </a:t>
            </a:r>
          </a:p>
          <a:p>
            <a:pPr algn="ctr"/>
            <a:r>
              <a:rPr lang="en-US" sz="5400" b="1" dirty="0">
                <a:solidFill>
                  <a:srgbClr val="C85A08"/>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4">
              <a:extLst>
                <a:ext uri="{96DAC541-7B7A-43D3-8B79-37D633B846F1}">
                  <asvg:svgBlip xmlns:asvg="http://schemas.microsoft.com/office/drawing/2016/SVG/main" r:embed="rId5"/>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8">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(April – Week 1)</a:t>
            </a:r>
          </a:p>
        </p:txBody>
      </p:sp>
      <p:pic>
        <p:nvPicPr>
          <p:cNvPr id="12" name="Picture Placeholder 11">
            <a:extLst>
              <a:ext uri="{FF2B5EF4-FFF2-40B4-BE49-F238E27FC236}">
                <a16:creationId xmlns:a16="http://schemas.microsoft.com/office/drawing/2014/main" id="{D3FF6EA1-77F5-5293-712E-5292EC83E8D1}"/>
              </a:ext>
            </a:extLst>
          </p:cNvPr>
          <p:cNvPicPr>
            <a:picLocks noGrp="1" noChangeAspect="1"/>
          </p:cNvPicPr>
          <p:nvPr>
            <p:ph type="pic" idx="1"/>
          </p:nvPr>
        </p:nvPicPr>
        <p:blipFill>
          <a:blip r:embed="rId9"/>
          <a:srcRect l="41459" t="-291" r="3662" b="291"/>
          <a:stretch>
            <a:fillRect/>
          </a:stretch>
        </p:blipFill>
        <p:spPr>
          <a:xfrm>
            <a:off x="5946242" y="-118533"/>
            <a:ext cx="6245758" cy="6986785"/>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rgbClr val="FFFFFF">
              <a:lumMod val="95000"/>
            </a:srgbClr>
          </a:solidFill>
        </p:spPr>
      </p:pic>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52317" y="1441858"/>
            <a:ext cx="6827134" cy="1200329"/>
          </a:xfrm>
          <a:prstGeom prst="rect">
            <a:avLst/>
          </a:prstGeom>
          <a:noFill/>
        </p:spPr>
        <p:txBody>
          <a:bodyPr wrap="square">
            <a:spAutoFit/>
          </a:bodyPr>
          <a:lstStyle/>
          <a:p>
            <a:pPr algn="ctr"/>
            <a:r>
              <a:rPr lang="en-US" sz="7200" b="1" dirty="0">
                <a:solidFill>
                  <a:schemeClr val="bg1"/>
                </a:solidFill>
                <a:latin typeface="Calisto MT" panose="02040603050505030304" pitchFamily="18" charset="0"/>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Calisto MT" panose="02040603050505030304" pitchFamily="18" charset="0"/>
                <a:cs typeface="Apple Chancery" panose="03020702040506060504" pitchFamily="66" charset="-79"/>
              </a:rPr>
              <a:t>Lets Recap a part of our </a:t>
            </a:r>
            <a:r>
              <a:rPr lang="en-GB" sz="3200" dirty="0" err="1">
                <a:solidFill>
                  <a:schemeClr val="bg1"/>
                </a:solidFill>
                <a:latin typeface="Calisto MT" panose="02040603050505030304" pitchFamily="18" charset="0"/>
                <a:cs typeface="Apple Chancery" panose="03020702040506060504" pitchFamily="66" charset="-79"/>
              </a:rPr>
              <a:t>Salat</a:t>
            </a:r>
            <a:r>
              <a:rPr lang="en-GB" sz="3200" dirty="0">
                <a:solidFill>
                  <a:schemeClr val="bg1"/>
                </a:solidFill>
                <a:latin typeface="Calisto MT" panose="02040603050505030304" pitchFamily="18" charset="0"/>
                <a:cs typeface="Apple Chancery" panose="03020702040506060504" pitchFamily="66" charset="-79"/>
              </a:rPr>
              <a:t>!</a:t>
            </a:r>
            <a:endParaRPr lang="en-US" sz="3200" dirty="0">
              <a:solidFill>
                <a:schemeClr val="bg1"/>
              </a:solidFill>
              <a:latin typeface="Calisto MT" panose="02040603050505030304"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a:solidFill>
                  <a:schemeClr val="bg1"/>
                </a:solidFill>
                <a:latin typeface="Garamond" panose="02020404030301010803" pitchFamily="18" charset="0"/>
                <a:cs typeface="Apple Chancery" panose="03020702040506060504" pitchFamily="66" charset="-79"/>
              </a:rPr>
              <a:t>Surah Al-</a:t>
            </a:r>
            <a:r>
              <a:rPr lang="en-US" sz="2800" b="1" dirty="0" err="1">
                <a:solidFill>
                  <a:schemeClr val="bg1"/>
                </a:solidFill>
                <a:latin typeface="Garamond" panose="02020404030301010803" pitchFamily="18" charset="0"/>
                <a:cs typeface="Apple Chancery" panose="03020702040506060504" pitchFamily="66" charset="-79"/>
              </a:rPr>
              <a:t>Fatihah</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963689" y="3927244"/>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5626464" y="190336"/>
            <a:ext cx="6615474" cy="707886"/>
          </a:xfrm>
          <a:prstGeom prst="rect">
            <a:avLst/>
          </a:prstGeom>
          <a:noFill/>
        </p:spPr>
        <p:txBody>
          <a:bodyPr wrap="square" rtlCol="0">
            <a:spAutoFit/>
          </a:bodyPr>
          <a:lstStyle/>
          <a:p>
            <a:pPr algn="ctr"/>
            <a:r>
              <a:rPr lang="en-US" sz="4000" b="1" dirty="0"/>
              <a:t>Concluding Prayers</a:t>
            </a:r>
          </a:p>
        </p:txBody>
      </p:sp>
      <p:sp>
        <p:nvSpPr>
          <p:cNvPr id="8" name="TextBox 7">
            <a:extLst>
              <a:ext uri="{FF2B5EF4-FFF2-40B4-BE49-F238E27FC236}">
                <a16:creationId xmlns:a16="http://schemas.microsoft.com/office/drawing/2014/main" id="{21F8C737-CDB6-3FFD-D460-434E871DD033}"/>
              </a:ext>
            </a:extLst>
          </p:cNvPr>
          <p:cNvSpPr txBox="1"/>
          <p:nvPr/>
        </p:nvSpPr>
        <p:spPr>
          <a:xfrm>
            <a:off x="5682217" y="1018008"/>
            <a:ext cx="6615475" cy="1421928"/>
          </a:xfrm>
          <a:prstGeom prst="rect">
            <a:avLst/>
          </a:prstGeom>
          <a:noFill/>
        </p:spPr>
        <p:txBody>
          <a:bodyPr wrap="square">
            <a:spAutoFit/>
          </a:bodyPr>
          <a:lstStyle/>
          <a:p>
            <a:pPr algn="ctr" rtl="1">
              <a:lnSpc>
                <a:spcPct val="120000"/>
              </a:lnSpc>
            </a:pPr>
            <a:r>
              <a:rPr lang="ur-PK" sz="3600" dirty="0">
                <a:latin typeface="ManzoorNaskh" panose="02000500000000000000" pitchFamily="2" charset="-78"/>
                <a:ea typeface="ManzoorNaskh" panose="02000500000000000000" pitchFamily="2" charset="-78"/>
                <a:cs typeface="ManzoorNaskh" panose="02000500000000000000" pitchFamily="2" charset="-78"/>
              </a:rPr>
              <a:t>رَبَّنَا اغْفِرْ لِيْ وَلِوَالِدَيَّ وَلِلْمُؤْمِنِينَ يَوْمَ يَقُومُ الْحِسَابُ</a:t>
            </a:r>
            <a:endParaRPr lang="ar-SA"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479972" y="5359373"/>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576525" y="5654570"/>
            <a:ext cx="6615475" cy="949171"/>
          </a:xfrm>
          <a:prstGeom prst="rect">
            <a:avLst/>
          </a:prstGeom>
          <a:noFill/>
        </p:spPr>
        <p:txBody>
          <a:bodyPr wrap="square">
            <a:spAutoFit/>
          </a:bodyPr>
          <a:lstStyle/>
          <a:p>
            <a:pPr algn="ctr" fontAlgn="base">
              <a:lnSpc>
                <a:spcPct val="120000"/>
              </a:lnSpc>
            </a:pPr>
            <a:r>
              <a:rPr lang="en-GB" sz="2400" dirty="0"/>
              <a:t>Our Lord, forgive me, my parents, and the believers on the Day when the reckoning will take place.</a:t>
            </a:r>
            <a:endParaRPr lang="en-US" sz="2400" b="0" i="0" u="none" strike="noStrike" dirty="0">
              <a:effectLst/>
            </a:endParaRPr>
          </a:p>
        </p:txBody>
      </p:sp>
      <p:sp>
        <p:nvSpPr>
          <p:cNvPr id="14" name="TextBox 13">
            <a:extLst>
              <a:ext uri="{FF2B5EF4-FFF2-40B4-BE49-F238E27FC236}">
                <a16:creationId xmlns:a16="http://schemas.microsoft.com/office/drawing/2014/main" id="{F23B13BE-F6E7-686C-9151-5B9CE5346172}"/>
              </a:ext>
            </a:extLst>
          </p:cNvPr>
          <p:cNvSpPr txBox="1"/>
          <p:nvPr/>
        </p:nvSpPr>
        <p:spPr>
          <a:xfrm>
            <a:off x="5682217" y="2400928"/>
            <a:ext cx="6307538" cy="830997"/>
          </a:xfrm>
          <a:prstGeom prst="rect">
            <a:avLst/>
          </a:prstGeom>
          <a:noFill/>
        </p:spPr>
        <p:txBody>
          <a:bodyPr wrap="square">
            <a:spAutoFit/>
          </a:bodyPr>
          <a:lstStyle/>
          <a:p>
            <a:pPr algn="ctr"/>
            <a:r>
              <a:rPr lang="en-GB" sz="2400" dirty="0" err="1"/>
              <a:t>Rabbana</a:t>
            </a:r>
            <a:r>
              <a:rPr lang="en-GB" sz="2400" dirty="0"/>
              <a:t> </a:t>
            </a:r>
            <a:r>
              <a:rPr lang="en-GB" sz="2400" dirty="0" err="1"/>
              <a:t>ighfir</a:t>
            </a:r>
            <a:r>
              <a:rPr lang="en-GB" sz="2400" dirty="0"/>
              <a:t> li </a:t>
            </a:r>
            <a:r>
              <a:rPr lang="en-GB" sz="2400" dirty="0" err="1"/>
              <a:t>wa</a:t>
            </a:r>
            <a:r>
              <a:rPr lang="en-GB" sz="2400" dirty="0"/>
              <a:t> li-</a:t>
            </a:r>
            <a:r>
              <a:rPr lang="en-GB" sz="2400" dirty="0" err="1"/>
              <a:t>wālidayya</a:t>
            </a:r>
            <a:r>
              <a:rPr lang="en-GB" sz="2400" dirty="0"/>
              <a:t> </a:t>
            </a:r>
            <a:r>
              <a:rPr lang="en-GB" sz="2400" dirty="0" err="1"/>
              <a:t>wa</a:t>
            </a:r>
            <a:r>
              <a:rPr lang="en-GB" sz="2400" dirty="0"/>
              <a:t> </a:t>
            </a:r>
            <a:r>
              <a:rPr lang="en-GB" sz="2400" dirty="0" err="1"/>
              <a:t>lil-mu’minīna</a:t>
            </a:r>
            <a:r>
              <a:rPr lang="en-GB" sz="2400" dirty="0"/>
              <a:t> </a:t>
            </a:r>
            <a:r>
              <a:rPr lang="en-GB" sz="2400" dirty="0" err="1"/>
              <a:t>yawma</a:t>
            </a:r>
            <a:r>
              <a:rPr lang="en-GB" sz="2400" dirty="0"/>
              <a:t> </a:t>
            </a:r>
            <a:r>
              <a:rPr lang="en-GB" sz="2400" dirty="0" err="1"/>
              <a:t>yaqūmul</a:t>
            </a:r>
            <a:r>
              <a:rPr lang="en-GB" sz="2400" dirty="0"/>
              <a:t> </a:t>
            </a:r>
            <a:r>
              <a:rPr lang="en-GB" sz="2400" dirty="0" err="1"/>
              <a:t>ḥisāb</a:t>
            </a:r>
            <a:endParaRPr lang="en-GB" sz="2400" dirty="0"/>
          </a:p>
        </p:txBody>
      </p:sp>
      <p:pic>
        <p:nvPicPr>
          <p:cNvPr id="3" name="Picture 2">
            <a:extLst>
              <a:ext uri="{FF2B5EF4-FFF2-40B4-BE49-F238E27FC236}">
                <a16:creationId xmlns:a16="http://schemas.microsoft.com/office/drawing/2014/main" id="{0E6CD158-1EEA-6BC9-BFE3-1FB227A34E80}"/>
              </a:ext>
            </a:extLst>
          </p:cNvPr>
          <p:cNvPicPr>
            <a:picLocks noChangeAspect="1"/>
          </p:cNvPicPr>
          <p:nvPr/>
        </p:nvPicPr>
        <p:blipFill>
          <a:blip r:embed="rId7"/>
          <a:stretch>
            <a:fillRect/>
          </a:stretch>
        </p:blipFill>
        <p:spPr>
          <a:xfrm>
            <a:off x="7805549" y="3369733"/>
            <a:ext cx="1989640" cy="1989640"/>
          </a:xfrm>
          <a:prstGeom prst="rect">
            <a:avLst/>
          </a:prstGeom>
        </p:spPr>
      </p:pic>
    </p:spTree>
    <p:extLst>
      <p:ext uri="{BB962C8B-B14F-4D97-AF65-F5344CB8AC3E}">
        <p14:creationId xmlns:p14="http://schemas.microsoft.com/office/powerpoint/2010/main" val="3230434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821826" y="3399290"/>
            <a:ext cx="6615474" cy="830997"/>
          </a:xfrm>
          <a:prstGeom prst="rect">
            <a:avLst/>
          </a:prstGeom>
          <a:noFill/>
        </p:spPr>
        <p:txBody>
          <a:bodyPr wrap="square" rtlCol="0">
            <a:spAutoFit/>
          </a:bodyPr>
          <a:lstStyle/>
          <a:p>
            <a:pPr algn="ctr"/>
            <a:r>
              <a:rPr lang="en-US" sz="4800" b="1" dirty="0">
                <a:solidFill>
                  <a:schemeClr val="bg1"/>
                </a:solidFill>
              </a:rPr>
              <a:t>Concluding Prayers</a:t>
            </a:r>
          </a:p>
        </p:txBody>
      </p:sp>
      <p:graphicFrame>
        <p:nvGraphicFramePr>
          <p:cNvPr id="3" name="Table 2">
            <a:extLst>
              <a:ext uri="{FF2B5EF4-FFF2-40B4-BE49-F238E27FC236}">
                <a16:creationId xmlns:a16="http://schemas.microsoft.com/office/drawing/2014/main" id="{BF740518-CAEC-2107-F79E-D426D62CC45A}"/>
              </a:ext>
            </a:extLst>
          </p:cNvPr>
          <p:cNvGraphicFramePr>
            <a:graphicFrameLocks noGrp="1"/>
          </p:cNvGraphicFramePr>
          <p:nvPr>
            <p:extLst>
              <p:ext uri="{D42A27DB-BD31-4B8C-83A1-F6EECF244321}">
                <p14:modId xmlns:p14="http://schemas.microsoft.com/office/powerpoint/2010/main" val="1726968783"/>
              </p:ext>
            </p:extLst>
          </p:nvPr>
        </p:nvGraphicFramePr>
        <p:xfrm>
          <a:off x="1906521" y="1312382"/>
          <a:ext cx="9584440" cy="1783254"/>
        </p:xfrm>
        <a:graphic>
          <a:graphicData uri="http://schemas.openxmlformats.org/drawingml/2006/table">
            <a:tbl>
              <a:tblPr firstRow="1" bandRow="1">
                <a:tableStyleId>{5A111915-BE36-4E01-A7E5-04B1672EAD32}</a:tableStyleId>
              </a:tblPr>
              <a:tblGrid>
                <a:gridCol w="2396110">
                  <a:extLst>
                    <a:ext uri="{9D8B030D-6E8A-4147-A177-3AD203B41FA5}">
                      <a16:colId xmlns:a16="http://schemas.microsoft.com/office/drawing/2014/main" val="1943807450"/>
                    </a:ext>
                  </a:extLst>
                </a:gridCol>
                <a:gridCol w="2396110">
                  <a:extLst>
                    <a:ext uri="{9D8B030D-6E8A-4147-A177-3AD203B41FA5}">
                      <a16:colId xmlns:a16="http://schemas.microsoft.com/office/drawing/2014/main" val="3350180030"/>
                    </a:ext>
                  </a:extLst>
                </a:gridCol>
                <a:gridCol w="2396110">
                  <a:extLst>
                    <a:ext uri="{9D8B030D-6E8A-4147-A177-3AD203B41FA5}">
                      <a16:colId xmlns:a16="http://schemas.microsoft.com/office/drawing/2014/main" val="3015703636"/>
                    </a:ext>
                  </a:extLst>
                </a:gridCol>
                <a:gridCol w="2396110">
                  <a:extLst>
                    <a:ext uri="{9D8B030D-6E8A-4147-A177-3AD203B41FA5}">
                      <a16:colId xmlns:a16="http://schemas.microsoft.com/office/drawing/2014/main" val="4159018897"/>
                    </a:ext>
                  </a:extLst>
                </a:gridCol>
              </a:tblGrid>
              <a:tr h="891627">
                <a:tc>
                  <a:txBody>
                    <a:bodyPr/>
                    <a:lstStyle/>
                    <a:p>
                      <a:pPr algn="ctr" rtl="0"/>
                      <a:r>
                        <a:rPr lang="ur-PK" sz="4000" b="0" dirty="0" err="1">
                          <a:solidFill>
                            <a:schemeClr val="tx1"/>
                          </a:solidFill>
                          <a:cs typeface="ManzoorNaskh" panose="02000500000000000000" pitchFamily="2" charset="-78"/>
                        </a:rPr>
                        <a:t>وَلِوَالِدَيَّ</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4000" b="0" dirty="0" err="1">
                          <a:solidFill>
                            <a:schemeClr val="tx1"/>
                          </a:solidFill>
                          <a:cs typeface="ManzoorNaskh" panose="02000500000000000000" pitchFamily="2" charset="-78"/>
                        </a:rPr>
                        <a:t>لِي</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4000" b="0" dirty="0" err="1">
                          <a:solidFill>
                            <a:schemeClr val="tx1"/>
                          </a:solidFill>
                          <a:cs typeface="ManzoorNaskh" panose="02000500000000000000" pitchFamily="2" charset="-78"/>
                        </a:rPr>
                        <a:t>اغْفِرْ</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4000" b="0" dirty="0" err="1">
                          <a:solidFill>
                            <a:schemeClr val="tx1"/>
                          </a:solidFill>
                          <a:cs typeface="ManzoorNaskh" panose="02000500000000000000" pitchFamily="2" charset="-78"/>
                        </a:rPr>
                        <a:t>رَبَّنَا</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91627">
                <a:tc>
                  <a:txBody>
                    <a:bodyPr/>
                    <a:lstStyle/>
                    <a:p>
                      <a:pPr algn="ctr"/>
                      <a:r>
                        <a:rPr lang="en-GB" sz="2800" b="0" dirty="0">
                          <a:latin typeface="Garamond" panose="02020404030301010803" pitchFamily="18" charset="0"/>
                        </a:rPr>
                        <a:t>And my parents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0" dirty="0">
                          <a:latin typeface="Garamond" panose="02020404030301010803" pitchFamily="18" charset="0"/>
                        </a:rPr>
                        <a:t>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0" dirty="0">
                          <a:latin typeface="Garamond" panose="02020404030301010803" pitchFamily="18" charset="0"/>
                        </a:rPr>
                        <a:t>Forgive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0" dirty="0">
                          <a:latin typeface="Garamond" panose="02020404030301010803" pitchFamily="18" charset="0"/>
                        </a:rPr>
                        <a:t>Our Lord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5" name="Table 4">
            <a:extLst>
              <a:ext uri="{FF2B5EF4-FFF2-40B4-BE49-F238E27FC236}">
                <a16:creationId xmlns:a16="http://schemas.microsoft.com/office/drawing/2014/main" id="{9D7A6E8C-955E-E720-9275-F0A4F02EC216}"/>
              </a:ext>
            </a:extLst>
          </p:cNvPr>
          <p:cNvGraphicFramePr>
            <a:graphicFrameLocks noGrp="1"/>
          </p:cNvGraphicFramePr>
          <p:nvPr>
            <p:extLst>
              <p:ext uri="{D42A27DB-BD31-4B8C-83A1-F6EECF244321}">
                <p14:modId xmlns:p14="http://schemas.microsoft.com/office/powerpoint/2010/main" val="2233103784"/>
              </p:ext>
            </p:extLst>
          </p:nvPr>
        </p:nvGraphicFramePr>
        <p:xfrm>
          <a:off x="1906521" y="3484169"/>
          <a:ext cx="9584440" cy="2031305"/>
        </p:xfrm>
        <a:graphic>
          <a:graphicData uri="http://schemas.openxmlformats.org/drawingml/2006/table">
            <a:tbl>
              <a:tblPr firstRow="1" bandRow="1">
                <a:tableStyleId>{5A111915-BE36-4E01-A7E5-04B1672EAD32}</a:tableStyleId>
              </a:tblPr>
              <a:tblGrid>
                <a:gridCol w="2396110">
                  <a:extLst>
                    <a:ext uri="{9D8B030D-6E8A-4147-A177-3AD203B41FA5}">
                      <a16:colId xmlns:a16="http://schemas.microsoft.com/office/drawing/2014/main" val="1943807450"/>
                    </a:ext>
                  </a:extLst>
                </a:gridCol>
                <a:gridCol w="2396110">
                  <a:extLst>
                    <a:ext uri="{9D8B030D-6E8A-4147-A177-3AD203B41FA5}">
                      <a16:colId xmlns:a16="http://schemas.microsoft.com/office/drawing/2014/main" val="3350180030"/>
                    </a:ext>
                  </a:extLst>
                </a:gridCol>
                <a:gridCol w="2396110">
                  <a:extLst>
                    <a:ext uri="{9D8B030D-6E8A-4147-A177-3AD203B41FA5}">
                      <a16:colId xmlns:a16="http://schemas.microsoft.com/office/drawing/2014/main" val="3015703636"/>
                    </a:ext>
                  </a:extLst>
                </a:gridCol>
                <a:gridCol w="2396110">
                  <a:extLst>
                    <a:ext uri="{9D8B030D-6E8A-4147-A177-3AD203B41FA5}">
                      <a16:colId xmlns:a16="http://schemas.microsoft.com/office/drawing/2014/main" val="4159018897"/>
                    </a:ext>
                  </a:extLst>
                </a:gridCol>
              </a:tblGrid>
              <a:tr h="891627">
                <a:tc>
                  <a:txBody>
                    <a:bodyPr/>
                    <a:lstStyle/>
                    <a:p>
                      <a:pPr algn="ctr"/>
                      <a:r>
                        <a:rPr lang="ur-PK" sz="4000" b="0" dirty="0" err="1">
                          <a:solidFill>
                            <a:schemeClr val="tx1"/>
                          </a:solidFill>
                          <a:cs typeface="ManzoorNaskh" panose="02000500000000000000" pitchFamily="2" charset="-78"/>
                        </a:rPr>
                        <a:t>الْحِسَابُ</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4000" b="0" dirty="0" err="1">
                          <a:solidFill>
                            <a:schemeClr val="tx1"/>
                          </a:solidFill>
                          <a:cs typeface="ManzoorNaskh" panose="02000500000000000000" pitchFamily="2" charset="-78"/>
                        </a:rPr>
                        <a:t>يَقُومُ</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4000" b="0" dirty="0" err="1">
                          <a:solidFill>
                            <a:schemeClr val="tx1"/>
                          </a:solidFill>
                          <a:cs typeface="ManzoorNaskh" panose="02000500000000000000" pitchFamily="2" charset="-78"/>
                        </a:rPr>
                        <a:t>يَوْمَ</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4000" b="0" dirty="0" err="1">
                          <a:solidFill>
                            <a:schemeClr val="tx1"/>
                          </a:solidFill>
                          <a:cs typeface="ManzoorNaskh" panose="02000500000000000000" pitchFamily="2" charset="-78"/>
                        </a:rPr>
                        <a:t>وَلِلْمُؤْمِنِينَ</a:t>
                      </a:r>
                      <a:endParaRPr lang="en-GB" sz="4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1139678">
                <a:tc>
                  <a:txBody>
                    <a:bodyPr/>
                    <a:lstStyle/>
                    <a:p>
                      <a:pPr algn="ctr"/>
                      <a:r>
                        <a:rPr lang="en-GB" sz="2800" b="0" dirty="0">
                          <a:latin typeface="Garamond" panose="02020404030301010803" pitchFamily="18" charset="0"/>
                        </a:rPr>
                        <a:t>reckoning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0" dirty="0">
                          <a:latin typeface="Garamond" panose="02020404030301010803" pitchFamily="18" charset="0"/>
                        </a:rPr>
                        <a:t>Will take place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0" dirty="0">
                          <a:latin typeface="Garamond" panose="02020404030301010803" pitchFamily="18" charset="0"/>
                        </a:rPr>
                        <a:t>The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0" dirty="0">
                          <a:latin typeface="Garamond" panose="02020404030301010803" pitchFamily="18" charset="0"/>
                        </a:rPr>
                        <a:t>And the believers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Tree>
    <p:extLst>
      <p:ext uri="{BB962C8B-B14F-4D97-AF65-F5344CB8AC3E}">
        <p14:creationId xmlns:p14="http://schemas.microsoft.com/office/powerpoint/2010/main" val="2898886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569660"/>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3</a:t>
            </a:r>
            <a:r>
              <a:rPr lang="en-GB" sz="3600" b="1" baseline="30000" dirty="0">
                <a:solidFill>
                  <a:schemeClr val="bg1"/>
                </a:solidFill>
                <a:latin typeface="Garamond" panose="02020404030301010803" pitchFamily="18" charset="0"/>
                <a:cs typeface="Jameel Noori Nastaleeq" panose="02000503000000000004" pitchFamily="2" charset="-78"/>
              </a:rPr>
              <a:t>rd</a:t>
            </a:r>
            <a:r>
              <a:rPr lang="en-GB" sz="3600" b="1" u="none" strike="noStrike" dirty="0">
                <a:solidFill>
                  <a:schemeClr val="bg1"/>
                </a:solidFill>
                <a:latin typeface="Garamond" panose="02020404030301010803" pitchFamily="18" charset="0"/>
                <a:cs typeface="Jameel Noori Nastaleeq" panose="02000503000000000004" pitchFamily="2" charset="-78"/>
              </a:rPr>
              <a:t> April</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rotWithShape="1">
          <a:blip r:embed="rId3">
            <a:duotone>
              <a:schemeClr val="accent5">
                <a:shade val="45000"/>
                <a:satMod val="135000"/>
              </a:schemeClr>
              <a:prstClr val="white"/>
            </a:duotone>
            <a:extLst>
              <a:ext uri="{837473B0-CC2E-450A-ABE3-18F120FF3D39}">
                <a1611:picAttrSrcUrl xmlns:a1611="http://schemas.microsoft.com/office/drawing/2016/11/main" r:id="rId4"/>
              </a:ext>
            </a:extLst>
          </a:blip>
          <a:srcRect r="8878"/>
          <a:stretch/>
        </p:blipFill>
        <p:spPr>
          <a:xfrm>
            <a:off x="675120" y="1669268"/>
            <a:ext cx="10023360" cy="4845832"/>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2030497" y="2262748"/>
            <a:ext cx="7905983" cy="3168047"/>
          </a:xfrm>
          <a:prstGeom prst="rect">
            <a:avLst/>
          </a:prstGeom>
          <a:noFill/>
        </p:spPr>
        <p:txBody>
          <a:bodyPr wrap="square">
            <a:spAutoFit/>
          </a:bodyPr>
          <a:lstStyle/>
          <a:p>
            <a:pPr algn="ctr">
              <a:lnSpc>
                <a:spcPct val="115000"/>
              </a:lnSpc>
              <a:spcAft>
                <a:spcPts val="800"/>
              </a:spcAft>
            </a:pPr>
            <a:r>
              <a:rPr lang="en-GB" sz="2800" b="1" kern="100" dirty="0">
                <a:latin typeface="Garamond Premr Pro" panose="02020402060506020403" pitchFamily="18" charset="0"/>
                <a:ea typeface="Aptos" panose="020B0004020202020204" pitchFamily="34" charset="0"/>
                <a:cs typeface="Arial" panose="020B0604020202020204" pitchFamily="34" charset="0"/>
              </a:rPr>
              <a:t>The Promised Messiah (as) was also sent to uphold Tawhid.</a:t>
            </a:r>
          </a:p>
          <a:p>
            <a:pPr algn="ctr">
              <a:lnSpc>
                <a:spcPct val="115000"/>
              </a:lnSpc>
              <a:spcAft>
                <a:spcPts val="800"/>
              </a:spcAft>
            </a:pPr>
            <a:r>
              <a:rPr lang="en-GB" sz="2800" b="1" kern="100" dirty="0">
                <a:latin typeface="Garamond Premr Pro" panose="02020402060506020403" pitchFamily="18" charset="0"/>
                <a:ea typeface="Aptos" panose="020B0004020202020204" pitchFamily="34" charset="0"/>
                <a:cs typeface="Arial" panose="020B0604020202020204" pitchFamily="34" charset="0"/>
              </a:rPr>
              <a:t>The Promised Messiah(as) writes: ‘He should also abstain from Shirk. His soul should always lie prostrate at the threshold of the Almighty, seeking His grace through prayer and supplication.</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3" name="Rectangle 2"/>
          <p:cNvSpPr/>
          <p:nvPr/>
        </p:nvSpPr>
        <p:spPr>
          <a:xfrm>
            <a:off x="1431025" y="1148023"/>
            <a:ext cx="9329947" cy="954107"/>
          </a:xfrm>
          <a:prstGeom prst="rect">
            <a:avLst/>
          </a:prstGeom>
        </p:spPr>
        <p:txBody>
          <a:bodyPr wrap="square">
            <a:spAutoFit/>
          </a:bodyPr>
          <a:lstStyle/>
          <a:p>
            <a:pPr algn="ct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THE PROPHET’S</a:t>
            </a:r>
            <a:r>
              <a:rPr lang="en-GB" sz="2800" b="1" baseline="30000" dirty="0">
                <a:solidFill>
                  <a:srgbClr val="123858"/>
                </a:solidFill>
                <a:latin typeface="Garamond Premr Pro" panose="02020402060506020403" pitchFamily="18" charset="0"/>
                <a:ea typeface="Calibri" panose="020F0502020204030204" pitchFamily="34" charset="0"/>
                <a:cs typeface="Arial" panose="020B0604020202020204" pitchFamily="34" charset="0"/>
              </a:rPr>
              <a:t>SA</a:t>
            </a: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 UNYIELDING STRUGGLE FOR DIVINE UNITY</a:t>
            </a:r>
            <a:endParaRPr lang="en-GB" sz="2800" b="1" dirty="0">
              <a:solidFill>
                <a:srgbClr val="123858"/>
              </a:solidFill>
              <a:latin typeface="Garamond Premr Pro" panose="02020402060506020403" pitchFamily="18" charset="0"/>
            </a:endParaRPr>
          </a:p>
        </p:txBody>
      </p:sp>
    </p:spTree>
    <p:extLst>
      <p:ext uri="{BB962C8B-B14F-4D97-AF65-F5344CB8AC3E}">
        <p14:creationId xmlns:p14="http://schemas.microsoft.com/office/powerpoint/2010/main" val="1906440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C81FC8F-A27B-33B4-6953-DDDE07B45987}"/>
              </a:ext>
            </a:extLst>
          </p:cNvPr>
          <p:cNvPicPr>
            <a:picLocks noChangeAspect="1"/>
          </p:cNvPicPr>
          <p:nvPr/>
        </p:nvPicPr>
        <p:blipFill rotWithShape="1">
          <a:blip r:embed="rId3">
            <a:duotone>
              <a:schemeClr val="accent4">
                <a:shade val="45000"/>
                <a:satMod val="135000"/>
              </a:schemeClr>
              <a:prstClr val="white"/>
            </a:duotone>
            <a:extLst>
              <a:ext uri="{837473B0-CC2E-450A-ABE3-18F120FF3D39}">
                <a1611:picAttrSrcUrl xmlns:a1611="http://schemas.microsoft.com/office/drawing/2016/11/main" r:id="rId4"/>
              </a:ext>
            </a:extLst>
          </a:blip>
          <a:srcRect r="9775"/>
          <a:stretch/>
        </p:blipFill>
        <p:spPr>
          <a:xfrm>
            <a:off x="1066800" y="1783079"/>
            <a:ext cx="9250680" cy="4566921"/>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2026919" y="2496340"/>
            <a:ext cx="7905983" cy="2923877"/>
          </a:xfrm>
          <a:prstGeom prst="rect">
            <a:avLst/>
          </a:prstGeom>
          <a:noFill/>
        </p:spPr>
        <p:txBody>
          <a:bodyPr wrap="square">
            <a:spAutoFit/>
          </a:bodyPr>
          <a:lstStyle/>
          <a:p>
            <a:pPr algn="ctr">
              <a:lnSpc>
                <a:spcPct val="115000"/>
              </a:lnSpc>
              <a:spcAft>
                <a:spcPts val="800"/>
              </a:spcAft>
            </a:pPr>
            <a:r>
              <a:rPr lang="en-GB" sz="3200" b="1" kern="100" dirty="0">
                <a:latin typeface="Garamond Premr Pro" panose="02020402060506020403" pitchFamily="18" charset="0"/>
                <a:ea typeface="Aptos" panose="020B0004020202020204" pitchFamily="34" charset="0"/>
                <a:cs typeface="Arial" panose="020B0604020202020204" pitchFamily="34" charset="0"/>
              </a:rPr>
              <a:t>The Promised Messiah (as) said that the true Tauhid is to believe that God has no associate and to consider Him alone as the Source of all power and sustenance, honour and humiliation, help and succour.</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sp>
        <p:nvSpPr>
          <p:cNvPr id="4" name="Rectangle 3">
            <a:extLst>
              <a:ext uri="{FF2B5EF4-FFF2-40B4-BE49-F238E27FC236}">
                <a16:creationId xmlns:a16="http://schemas.microsoft.com/office/drawing/2014/main" id="{E39CAE91-2CB9-DDFD-CD81-6B6BE9C1FC2A}"/>
              </a:ext>
            </a:extLst>
          </p:cNvPr>
          <p:cNvSpPr/>
          <p:nvPr/>
        </p:nvSpPr>
        <p:spPr>
          <a:xfrm>
            <a:off x="1431025" y="1148023"/>
            <a:ext cx="9329947" cy="954107"/>
          </a:xfrm>
          <a:prstGeom prst="rect">
            <a:avLst/>
          </a:prstGeom>
        </p:spPr>
        <p:txBody>
          <a:bodyPr wrap="square">
            <a:spAutoFit/>
          </a:bodyPr>
          <a:lstStyle/>
          <a:p>
            <a:pPr algn="ct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THE PROPHET’S</a:t>
            </a:r>
            <a:r>
              <a:rPr lang="en-GB" sz="2800" b="1" baseline="30000" dirty="0">
                <a:solidFill>
                  <a:srgbClr val="123858"/>
                </a:solidFill>
                <a:latin typeface="Garamond Premr Pro" panose="02020402060506020403" pitchFamily="18" charset="0"/>
                <a:ea typeface="Calibri" panose="020F0502020204030204" pitchFamily="34" charset="0"/>
                <a:cs typeface="Arial" panose="020B0604020202020204" pitchFamily="34" charset="0"/>
              </a:rPr>
              <a:t>SA</a:t>
            </a: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 UNYIELDING STRUGGLE FOR DIVINE UNITY</a:t>
            </a:r>
            <a:endParaRPr lang="en-GB" sz="2800" b="1" dirty="0">
              <a:solidFill>
                <a:srgbClr val="123858"/>
              </a:solidFill>
              <a:latin typeface="Garamond Premr Pro" panose="02020402060506020403" pitchFamily="18" charset="0"/>
            </a:endParaRPr>
          </a:p>
        </p:txBody>
      </p:sp>
    </p:spTree>
    <p:extLst>
      <p:ext uri="{BB962C8B-B14F-4D97-AF65-F5344CB8AC3E}">
        <p14:creationId xmlns:p14="http://schemas.microsoft.com/office/powerpoint/2010/main" val="348982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853440" y="1479312"/>
            <a:ext cx="10850880" cy="5171358"/>
          </a:xfrm>
          <a:prstGeom prst="rect">
            <a:avLst/>
          </a:prstGeom>
        </p:spPr>
      </p:pic>
      <p:sp>
        <p:nvSpPr>
          <p:cNvPr id="5" name="TextBox 4">
            <a:extLst>
              <a:ext uri="{FF2B5EF4-FFF2-40B4-BE49-F238E27FC236}">
                <a16:creationId xmlns:a16="http://schemas.microsoft.com/office/drawing/2014/main" id="{9B2E6A5D-6FC8-FE5A-2167-103AC06C8784}"/>
              </a:ext>
            </a:extLst>
          </p:cNvPr>
          <p:cNvSpPr txBox="1"/>
          <p:nvPr/>
        </p:nvSpPr>
        <p:spPr>
          <a:xfrm>
            <a:off x="1828800" y="2073733"/>
            <a:ext cx="8454623" cy="962764"/>
          </a:xfrm>
          <a:prstGeom prst="rect">
            <a:avLst/>
          </a:prstGeom>
          <a:noFill/>
        </p:spPr>
        <p:txBody>
          <a:bodyPr wrap="square">
            <a:spAutoFit/>
          </a:bodyPr>
          <a:lstStyle/>
          <a:p>
            <a:pPr algn="ctr">
              <a:lnSpc>
                <a:spcPct val="115000"/>
              </a:lnSpc>
              <a:spcAft>
                <a:spcPts val="800"/>
              </a:spcAft>
            </a:pPr>
            <a:r>
              <a:rPr lang="en-GB" sz="2400" b="1" kern="100" dirty="0">
                <a:latin typeface="Garamond Premr Pro" panose="02020402060506020403" pitchFamily="18" charset="0"/>
                <a:ea typeface="Aptos" panose="020B0004020202020204" pitchFamily="34" charset="0"/>
                <a:cs typeface="Arial" panose="020B0604020202020204" pitchFamily="34" charset="0"/>
              </a:rPr>
              <a:t>He further states that no concept of Tauhid is complete without the following three aspects: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pic>
        <p:nvPicPr>
          <p:cNvPr id="7" name="Picture 8" descr="FS4KIDS | EP218: The Holy Prophet’s (sa) Immense Love for Allah">
            <a:hlinkClick r:id="rId5"/>
            <a:extLst>
              <a:ext uri="{FF2B5EF4-FFF2-40B4-BE49-F238E27FC236}">
                <a16:creationId xmlns:a16="http://schemas.microsoft.com/office/drawing/2014/main" id="{C43C4CE4-35B6-C1F1-3E29-3137DA875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8531" y="5406686"/>
            <a:ext cx="2268741" cy="1276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25BA62B-5BF1-E59E-00CB-D20F8163A13E}"/>
              </a:ext>
            </a:extLst>
          </p:cNvPr>
          <p:cNvPicPr>
            <a:picLocks noChangeAspect="1"/>
          </p:cNvPicPr>
          <p:nvPr/>
        </p:nvPicPr>
        <p:blipFill>
          <a:blip r:embed="rId7"/>
          <a:stretch>
            <a:fillRect/>
          </a:stretch>
        </p:blipFill>
        <p:spPr>
          <a:xfrm rot="21091662">
            <a:off x="7821490" y="5446734"/>
            <a:ext cx="1321151" cy="1321151"/>
          </a:xfrm>
          <a:prstGeom prst="rect">
            <a:avLst/>
          </a:prstGeom>
        </p:spPr>
      </p:pic>
      <p:sp>
        <p:nvSpPr>
          <p:cNvPr id="9" name="TextBox 8">
            <a:extLst>
              <a:ext uri="{FF2B5EF4-FFF2-40B4-BE49-F238E27FC236}">
                <a16:creationId xmlns:a16="http://schemas.microsoft.com/office/drawing/2014/main" id="{66E272C4-8F0E-5B58-ED54-14E8341576A7}"/>
              </a:ext>
            </a:extLst>
          </p:cNvPr>
          <p:cNvSpPr txBox="1"/>
          <p:nvPr/>
        </p:nvSpPr>
        <p:spPr>
          <a:xfrm>
            <a:off x="1182204" y="6051049"/>
            <a:ext cx="7933528"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sp>
        <p:nvSpPr>
          <p:cNvPr id="4" name="Rectangle 3">
            <a:extLst>
              <a:ext uri="{FF2B5EF4-FFF2-40B4-BE49-F238E27FC236}">
                <a16:creationId xmlns:a16="http://schemas.microsoft.com/office/drawing/2014/main" id="{D5E9C68C-DF6B-B7BC-C8FA-5B7D7E895794}"/>
              </a:ext>
            </a:extLst>
          </p:cNvPr>
          <p:cNvSpPr/>
          <p:nvPr/>
        </p:nvSpPr>
        <p:spPr>
          <a:xfrm>
            <a:off x="251961" y="1185133"/>
            <a:ext cx="11688075" cy="523220"/>
          </a:xfrm>
          <a:prstGeom prst="rect">
            <a:avLst/>
          </a:prstGeom>
        </p:spPr>
        <p:txBody>
          <a:bodyPr wrap="square">
            <a:spAutoFit/>
          </a:bodyPr>
          <a:lstStyle/>
          <a:p>
            <a:pPr algn="ct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THE PROPHET’S</a:t>
            </a:r>
            <a:r>
              <a:rPr lang="en-GB" sz="2800" b="1" baseline="30000" dirty="0">
                <a:solidFill>
                  <a:srgbClr val="123858"/>
                </a:solidFill>
                <a:latin typeface="Garamond Premr Pro" panose="02020402060506020403" pitchFamily="18" charset="0"/>
                <a:ea typeface="Calibri" panose="020F0502020204030204" pitchFamily="34" charset="0"/>
                <a:cs typeface="Arial" panose="020B0604020202020204" pitchFamily="34" charset="0"/>
              </a:rPr>
              <a:t>SA</a:t>
            </a: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 UNYIELDING STRUGGLE FOR DIVINE UNITY</a:t>
            </a:r>
            <a:endParaRPr lang="en-GB" sz="2800" b="1" dirty="0">
              <a:solidFill>
                <a:srgbClr val="123858"/>
              </a:solidFill>
              <a:latin typeface="Garamond Premr Pro" panose="02020402060506020403" pitchFamily="18" charset="0"/>
            </a:endParaRPr>
          </a:p>
        </p:txBody>
      </p:sp>
      <p:graphicFrame>
        <p:nvGraphicFramePr>
          <p:cNvPr id="6" name="Diagram 5">
            <a:extLst>
              <a:ext uri="{FF2B5EF4-FFF2-40B4-BE49-F238E27FC236}">
                <a16:creationId xmlns:a16="http://schemas.microsoft.com/office/drawing/2014/main" id="{91043986-A340-827A-8686-E5FBB35FF92D}"/>
              </a:ext>
            </a:extLst>
          </p:cNvPr>
          <p:cNvGraphicFramePr/>
          <p:nvPr>
            <p:extLst>
              <p:ext uri="{D42A27DB-BD31-4B8C-83A1-F6EECF244321}">
                <p14:modId xmlns:p14="http://schemas.microsoft.com/office/powerpoint/2010/main" val="3633261979"/>
              </p:ext>
            </p:extLst>
          </p:nvPr>
        </p:nvGraphicFramePr>
        <p:xfrm>
          <a:off x="1625566" y="3048334"/>
          <a:ext cx="8307335" cy="17487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9B797BAE-3CB6-044B-50C6-F77D5BA28FBD}"/>
              </a:ext>
            </a:extLst>
          </p:cNvPr>
          <p:cNvSpPr txBox="1"/>
          <p:nvPr/>
        </p:nvSpPr>
        <p:spPr>
          <a:xfrm>
            <a:off x="1630681" y="4839078"/>
            <a:ext cx="8652742" cy="962764"/>
          </a:xfrm>
          <a:prstGeom prst="rect">
            <a:avLst/>
          </a:prstGeom>
          <a:noFill/>
        </p:spPr>
        <p:txBody>
          <a:bodyPr wrap="square">
            <a:spAutoFit/>
          </a:bodyPr>
          <a:lstStyle/>
          <a:p>
            <a:pPr algn="ctr">
              <a:lnSpc>
                <a:spcPct val="115000"/>
              </a:lnSpc>
              <a:spcAft>
                <a:spcPts val="800"/>
              </a:spcAft>
            </a:pPr>
            <a:r>
              <a:rPr lang="en-GB" sz="2400" kern="100" dirty="0">
                <a:latin typeface="Garamond Premr Pro" panose="02020402060506020403" pitchFamily="18" charset="0"/>
                <a:ea typeface="Aptos" panose="020B0004020202020204" pitchFamily="34" charset="0"/>
                <a:cs typeface="Arial" panose="020B0604020202020204" pitchFamily="34" charset="0"/>
              </a:rPr>
              <a:t>His </a:t>
            </a:r>
            <a:r>
              <a:rPr lang="en-GB" sz="2400" kern="100" dirty="0" err="1">
                <a:latin typeface="Garamond Premr Pro" panose="02020402060506020403" pitchFamily="18" charset="0"/>
                <a:ea typeface="Aptos" panose="020B0004020202020204" pitchFamily="34" charset="0"/>
                <a:cs typeface="Arial" panose="020B0604020202020204" pitchFamily="34" charset="0"/>
              </a:rPr>
              <a:t>Holiness</a:t>
            </a:r>
            <a:r>
              <a:rPr lang="en-GB" sz="2400" kern="100" baseline="30000" dirty="0" err="1">
                <a:latin typeface="Garamond Premr Pro" panose="02020402060506020403" pitchFamily="18" charset="0"/>
                <a:ea typeface="Aptos" panose="020B0004020202020204" pitchFamily="34" charset="0"/>
                <a:cs typeface="Arial" panose="020B0604020202020204" pitchFamily="34" charset="0"/>
              </a:rPr>
              <a:t>aba</a:t>
            </a:r>
            <a:r>
              <a:rPr lang="en-GB" sz="2400" kern="100" dirty="0">
                <a:latin typeface="Garamond Premr Pro" panose="02020402060506020403" pitchFamily="18" charset="0"/>
                <a:ea typeface="Aptos" panose="020B0004020202020204" pitchFamily="34" charset="0"/>
                <a:cs typeface="Arial" panose="020B0604020202020204" pitchFamily="34" charset="0"/>
              </a:rPr>
              <a:t> said that we must endeavour our utmost to spread the message of the unity of God.</a:t>
            </a:r>
          </a:p>
        </p:txBody>
      </p:sp>
    </p:spTree>
    <p:extLst>
      <p:ext uri="{BB962C8B-B14F-4D97-AF65-F5344CB8AC3E}">
        <p14:creationId xmlns:p14="http://schemas.microsoft.com/office/powerpoint/2010/main" val="3200165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4863-CCE7-5BD0-89E2-E56E0A46B11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DAC9041-F937-0ABE-2A07-8ED112BE12A9}"/>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60960" y="1482130"/>
            <a:ext cx="7345680" cy="5309512"/>
          </a:xfrm>
          <a:prstGeom prst="rect">
            <a:avLst/>
          </a:prstGeom>
        </p:spPr>
      </p:pic>
      <p:sp>
        <p:nvSpPr>
          <p:cNvPr id="5" name="TextBox 4">
            <a:extLst>
              <a:ext uri="{FF2B5EF4-FFF2-40B4-BE49-F238E27FC236}">
                <a16:creationId xmlns:a16="http://schemas.microsoft.com/office/drawing/2014/main" id="{AB490BC5-B87C-7872-6B73-223DEAC86C0B}"/>
              </a:ext>
            </a:extLst>
          </p:cNvPr>
          <p:cNvSpPr txBox="1"/>
          <p:nvPr/>
        </p:nvSpPr>
        <p:spPr>
          <a:xfrm>
            <a:off x="731520" y="2077791"/>
            <a:ext cx="5760720" cy="3681521"/>
          </a:xfrm>
          <a:prstGeom prst="rect">
            <a:avLst/>
          </a:prstGeom>
          <a:noFill/>
        </p:spPr>
        <p:txBody>
          <a:bodyPr wrap="square">
            <a:spAutoFit/>
          </a:bodyPr>
          <a:lstStyle/>
          <a:p>
            <a:pPr algn="ctr">
              <a:lnSpc>
                <a:spcPct val="115000"/>
              </a:lnSpc>
              <a:spcAft>
                <a:spcPts val="800"/>
              </a:spcAft>
            </a:pPr>
            <a:r>
              <a:rPr lang="en-GB" sz="2400" b="1" kern="100" dirty="0">
                <a:latin typeface="Garamond Premr Pro" panose="02020402060506020403" pitchFamily="18" charset="0"/>
                <a:ea typeface="Aptos" panose="020B0004020202020204" pitchFamily="34" charset="0"/>
                <a:cs typeface="Arial" panose="020B0604020202020204" pitchFamily="34" charset="0"/>
              </a:rPr>
              <a:t>Continue to establish the unity of God Almighty in society and the environment around you.</a:t>
            </a:r>
          </a:p>
          <a:p>
            <a:pPr algn="ctr">
              <a:lnSpc>
                <a:spcPct val="115000"/>
              </a:lnSpc>
              <a:spcAft>
                <a:spcPts val="800"/>
              </a:spcAft>
            </a:pPr>
            <a:r>
              <a:rPr lang="en-GB" sz="2400" b="1" kern="100" dirty="0">
                <a:latin typeface="Garamond Premr Pro" panose="02020402060506020403" pitchFamily="18" charset="0"/>
                <a:ea typeface="Aptos" panose="020B0004020202020204" pitchFamily="34" charset="0"/>
                <a:cs typeface="Arial" panose="020B0604020202020204" pitchFamily="34" charset="0"/>
              </a:rPr>
              <a:t>Pray for the conditions of the world to become better.</a:t>
            </a:r>
          </a:p>
          <a:p>
            <a:pPr algn="ctr">
              <a:lnSpc>
                <a:spcPct val="115000"/>
              </a:lnSpc>
              <a:spcAft>
                <a:spcPts val="800"/>
              </a:spcAft>
            </a:pPr>
            <a:r>
              <a:rPr lang="en-GB" sz="2400" b="1" kern="100" dirty="0">
                <a:latin typeface="Garamond Premr Pro" panose="02020402060506020403" pitchFamily="18" charset="0"/>
                <a:ea typeface="Aptos" panose="020B0004020202020204" pitchFamily="34" charset="0"/>
                <a:cs typeface="Arial" panose="020B0604020202020204" pitchFamily="34" charset="0"/>
              </a:rPr>
              <a:t>Follow the practices of the Holy Prophet Muhammad (saw) and the Promised Messiah (as) in upholding unity of God Almighty.</a:t>
            </a:r>
          </a:p>
        </p:txBody>
      </p:sp>
      <p:sp>
        <p:nvSpPr>
          <p:cNvPr id="2" name="TextBox 1">
            <a:extLst>
              <a:ext uri="{FF2B5EF4-FFF2-40B4-BE49-F238E27FC236}">
                <a16:creationId xmlns:a16="http://schemas.microsoft.com/office/drawing/2014/main" id="{990EC918-AD50-856B-6309-5E7CF33C7773}"/>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FRIDAY SERMON</a:t>
            </a:r>
            <a:endParaRPr lang="en-US" sz="4400" dirty="0">
              <a:solidFill>
                <a:schemeClr val="bg1"/>
              </a:solidFill>
              <a:latin typeface="Montserrat Medium" pitchFamily="2" charset="77"/>
            </a:endParaRPr>
          </a:p>
        </p:txBody>
      </p:sp>
      <p:pic>
        <p:nvPicPr>
          <p:cNvPr id="26626" name="Picture 2" descr="Al Ahad : The Only One, the Unique | by Fatima Karim | Medium">
            <a:extLst>
              <a:ext uri="{FF2B5EF4-FFF2-40B4-BE49-F238E27FC236}">
                <a16:creationId xmlns:a16="http://schemas.microsoft.com/office/drawing/2014/main" id="{546F7897-C14B-7BE6-4230-868CEA4270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251"/>
          <a:stretch>
            <a:fillRect/>
          </a:stretch>
        </p:blipFill>
        <p:spPr bwMode="auto">
          <a:xfrm>
            <a:off x="7166468" y="1959630"/>
            <a:ext cx="4598812" cy="40393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2557F4-3658-0285-D887-8E7FA87F0743}"/>
              </a:ext>
            </a:extLst>
          </p:cNvPr>
          <p:cNvSpPr/>
          <p:nvPr/>
        </p:nvSpPr>
        <p:spPr>
          <a:xfrm>
            <a:off x="1431025" y="1079812"/>
            <a:ext cx="9329947" cy="584775"/>
          </a:xfrm>
          <a:prstGeom prst="rect">
            <a:avLst/>
          </a:prstGeom>
        </p:spPr>
        <p:txBody>
          <a:bodyPr wrap="square">
            <a:spAutoFit/>
          </a:bodyPr>
          <a:lstStyle/>
          <a:p>
            <a:pPr algn="ctr"/>
            <a:r>
              <a:rPr lang="en-GB" sz="3200" b="1" dirty="0">
                <a:latin typeface="Garamond Premr Pro" panose="02020402060506020403" pitchFamily="18" charset="0"/>
                <a:ea typeface="Calibri" panose="020F0502020204030204" pitchFamily="34" charset="0"/>
                <a:cs typeface="Arial" panose="020B0604020202020204" pitchFamily="34" charset="0"/>
              </a:rPr>
              <a:t>TAKEAWAY AND TASK FOR THIS WEEK</a:t>
            </a:r>
            <a:endParaRPr lang="en-GB" sz="3200" b="1" dirty="0">
              <a:latin typeface="Garamond Premr Pro" panose="02020402060506020403" pitchFamily="18" charset="0"/>
            </a:endParaRPr>
          </a:p>
        </p:txBody>
      </p:sp>
    </p:spTree>
    <p:extLst>
      <p:ext uri="{BB962C8B-B14F-4D97-AF65-F5344CB8AC3E}">
        <p14:creationId xmlns:p14="http://schemas.microsoft.com/office/powerpoint/2010/main" val="3887736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316394" y="1487244"/>
            <a:ext cx="6623959" cy="1200329"/>
          </a:xfrm>
          <a:prstGeom prst="rect">
            <a:avLst/>
          </a:prstGeom>
          <a:noFill/>
        </p:spPr>
        <p:txBody>
          <a:bodyPr wrap="square">
            <a:spAutoFit/>
          </a:bodyPr>
          <a:lstStyle/>
          <a:p>
            <a:pPr algn="ctr"/>
            <a:r>
              <a:rPr lang="en-GB" sz="3600" b="1" dirty="0">
                <a:latin typeface="Garamond" panose="02020404030301010803" pitchFamily="18" charset="0"/>
              </a:rPr>
              <a:t>National </a:t>
            </a:r>
            <a:r>
              <a:rPr lang="en-GB" sz="3600" b="1" dirty="0" err="1">
                <a:latin typeface="Garamond" panose="02020404030301010803" pitchFamily="18" charset="0"/>
              </a:rPr>
              <a:t>Atfal</a:t>
            </a:r>
            <a:r>
              <a:rPr lang="en-GB" sz="3600" b="1" dirty="0">
                <a:latin typeface="Garamond" panose="02020404030301010803" pitchFamily="18" charset="0"/>
              </a:rPr>
              <a:t> Explorers Club - London Zoo trip!</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316394" y="2495715"/>
            <a:ext cx="6853328" cy="4185761"/>
          </a:xfrm>
          <a:prstGeom prst="rect">
            <a:avLst/>
          </a:prstGeom>
          <a:noFill/>
        </p:spPr>
        <p:txBody>
          <a:bodyPr wrap="square">
            <a:spAutoFit/>
          </a:bodyPr>
          <a:lstStyle/>
          <a:p>
            <a:r>
              <a:rPr lang="en-GB" sz="2400" b="1" dirty="0">
                <a:solidFill>
                  <a:srgbClr val="C00000"/>
                </a:solidFill>
                <a:latin typeface="Garamond" panose="02020404030301010803" pitchFamily="18" charset="0"/>
              </a:rPr>
              <a:t>(7–10yrs) </a:t>
            </a:r>
          </a:p>
          <a:p>
            <a:r>
              <a:rPr lang="en-GB" sz="2400" dirty="0">
                <a:solidFill>
                  <a:srgbClr val="C00000"/>
                </a:solidFill>
                <a:latin typeface="Garamond" panose="02020404030301010803" pitchFamily="18" charset="0"/>
              </a:rPr>
              <a:t>Limited spaces</a:t>
            </a:r>
          </a:p>
          <a:p>
            <a:r>
              <a:rPr lang="en-GB" sz="2400" dirty="0">
                <a:solidFill>
                  <a:srgbClr val="C00000"/>
                </a:solidFill>
                <a:latin typeface="Garamond" panose="02020404030301010803" pitchFamily="18" charset="0"/>
              </a:rPr>
              <a:t>📅 2nd May 2026</a:t>
            </a:r>
          </a:p>
          <a:p>
            <a:r>
              <a:rPr lang="en-GB" sz="2400" dirty="0">
                <a:solidFill>
                  <a:srgbClr val="C00000"/>
                </a:solidFill>
                <a:latin typeface="Garamond" panose="02020404030301010803" pitchFamily="18" charset="0"/>
              </a:rPr>
              <a:t>💷 £23 per </a:t>
            </a:r>
            <a:r>
              <a:rPr lang="en-GB" sz="2400" dirty="0" err="1">
                <a:solidFill>
                  <a:srgbClr val="C00000"/>
                </a:solidFill>
                <a:latin typeface="Garamond" panose="02020404030301010803" pitchFamily="18" charset="0"/>
              </a:rPr>
              <a:t>Tifl</a:t>
            </a:r>
            <a:endParaRPr lang="en-GB" sz="2400" dirty="0">
              <a:solidFill>
                <a:srgbClr val="C00000"/>
              </a:solidFill>
              <a:latin typeface="Garamond" panose="02020404030301010803" pitchFamily="18" charset="0"/>
            </a:endParaRPr>
          </a:p>
          <a:p>
            <a:r>
              <a:rPr lang="en-GB" sz="2400" dirty="0">
                <a:solidFill>
                  <a:srgbClr val="C00000"/>
                </a:solidFill>
                <a:latin typeface="Garamond" panose="02020404030301010803" pitchFamily="18" charset="0"/>
              </a:rPr>
              <a:t>💷 £30 per Parent</a:t>
            </a:r>
          </a:p>
          <a:p>
            <a:r>
              <a:rPr lang="en-GB" sz="2400" dirty="0">
                <a:solidFill>
                  <a:srgbClr val="C00000"/>
                </a:solidFill>
                <a:latin typeface="Garamond" panose="02020404030301010803" pitchFamily="18" charset="0"/>
              </a:rPr>
              <a:t>📍ZSL London Zoo - Depart from Bait </a:t>
            </a:r>
            <a:r>
              <a:rPr lang="en-GB" sz="2400" dirty="0" err="1">
                <a:solidFill>
                  <a:srgbClr val="C00000"/>
                </a:solidFill>
                <a:latin typeface="Garamond" panose="02020404030301010803" pitchFamily="18" charset="0"/>
              </a:rPr>
              <a:t>ul</a:t>
            </a:r>
            <a:r>
              <a:rPr lang="en-GB" sz="2400" dirty="0">
                <a:solidFill>
                  <a:srgbClr val="C00000"/>
                </a:solidFill>
                <a:latin typeface="Garamond" panose="02020404030301010803" pitchFamily="18" charset="0"/>
              </a:rPr>
              <a:t> </a:t>
            </a:r>
            <a:r>
              <a:rPr lang="en-GB" sz="2400" dirty="0" err="1">
                <a:solidFill>
                  <a:srgbClr val="C00000"/>
                </a:solidFill>
                <a:latin typeface="Garamond" panose="02020404030301010803" pitchFamily="18" charset="0"/>
              </a:rPr>
              <a:t>Futuh</a:t>
            </a:r>
            <a:r>
              <a:rPr lang="en-GB" sz="2400" dirty="0">
                <a:solidFill>
                  <a:srgbClr val="C00000"/>
                </a:solidFill>
                <a:latin typeface="Garamond" panose="02020404030301010803" pitchFamily="18" charset="0"/>
              </a:rPr>
              <a:t> via Morden underground station. </a:t>
            </a:r>
          </a:p>
          <a:p>
            <a:r>
              <a:rPr lang="en-GB" sz="2400" dirty="0">
                <a:solidFill>
                  <a:srgbClr val="C00000"/>
                </a:solidFill>
                <a:latin typeface="Garamond" panose="02020404030301010803" pitchFamily="18" charset="0"/>
              </a:rPr>
              <a:t>Sign up now - Limited Spaces</a:t>
            </a:r>
          </a:p>
          <a:p>
            <a:r>
              <a:rPr lang="en-GB" sz="2000" dirty="0">
                <a:solidFill>
                  <a:srgbClr val="C00000"/>
                </a:solidFill>
                <a:latin typeface="Garamond" panose="02020404030301010803" pitchFamily="18" charset="0"/>
              </a:rPr>
              <a:t>🔗 </a:t>
            </a:r>
            <a:r>
              <a:rPr lang="en-GB" dirty="0">
                <a:solidFill>
                  <a:srgbClr val="C00000"/>
                </a:solidFill>
                <a:latin typeface="Garamond" panose="02020404030301010803" pitchFamily="18" charset="0"/>
              </a:rPr>
              <a:t>REGISTERATION LINK - https://forms.cloud.microsoft/Pages/ResponsePage.aspx?id=DQSIkWdsW0yxEjajBLZtrQAAAAAAAAAAAAO__aa42SJURFhGR0xBRlRaRjM1OFNYNkRXTEpGRkpSUS4u</a:t>
            </a:r>
          </a:p>
        </p:txBody>
      </p:sp>
      <p:pic>
        <p:nvPicPr>
          <p:cNvPr id="9" name="Picture 8" descr="A poster with animals on it&#10;&#10;AI-generated content may be incorrect.">
            <a:extLst>
              <a:ext uri="{FF2B5EF4-FFF2-40B4-BE49-F238E27FC236}">
                <a16:creationId xmlns:a16="http://schemas.microsoft.com/office/drawing/2014/main" id="{66E14CB9-E36B-3E76-DBBB-C6DD7E912B4B}"/>
              </a:ext>
            </a:extLst>
          </p:cNvPr>
          <p:cNvPicPr>
            <a:picLocks noChangeAspect="1"/>
          </p:cNvPicPr>
          <p:nvPr/>
        </p:nvPicPr>
        <p:blipFill>
          <a:blip r:embed="rId3"/>
          <a:stretch>
            <a:fillRect/>
          </a:stretch>
        </p:blipFill>
        <p:spPr>
          <a:xfrm>
            <a:off x="8013700" y="1611239"/>
            <a:ext cx="3002277" cy="4503416"/>
          </a:xfrm>
          <a:prstGeom prst="rect">
            <a:avLst/>
          </a:prstGeom>
        </p:spPr>
      </p:pic>
    </p:spTree>
    <p:extLst>
      <p:ext uri="{BB962C8B-B14F-4D97-AF65-F5344CB8AC3E}">
        <p14:creationId xmlns:p14="http://schemas.microsoft.com/office/powerpoint/2010/main" val="327441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24940DA-C35F-E3B0-82B0-7C20BA7F16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280F8E-688F-7C5F-E726-D4688865C88C}"/>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AF850DE7-BFD4-3183-605F-ADB9560F79FB}"/>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893F566C-A982-6E37-99BD-19A862263736}"/>
              </a:ext>
            </a:extLst>
          </p:cNvPr>
          <p:cNvSpPr txBox="1"/>
          <p:nvPr/>
        </p:nvSpPr>
        <p:spPr>
          <a:xfrm>
            <a:off x="55472" y="1611239"/>
            <a:ext cx="8060823" cy="1200329"/>
          </a:xfrm>
          <a:prstGeom prst="rect">
            <a:avLst/>
          </a:prstGeom>
          <a:noFill/>
        </p:spPr>
        <p:txBody>
          <a:bodyPr wrap="square">
            <a:spAutoFit/>
          </a:bodyPr>
          <a:lstStyle/>
          <a:p>
            <a:pPr algn="ctr"/>
            <a:r>
              <a:rPr lang="en-GB" sz="3600" b="1" dirty="0">
                <a:latin typeface="Garamond" panose="02020404030301010803" pitchFamily="18" charset="0"/>
              </a:rPr>
              <a:t>The </a:t>
            </a:r>
            <a:r>
              <a:rPr lang="en-GB" sz="3600" b="1" dirty="0" err="1">
                <a:latin typeface="Garamond" panose="02020404030301010803" pitchFamily="18" charset="0"/>
              </a:rPr>
              <a:t>Atfal</a:t>
            </a:r>
            <a:r>
              <a:rPr lang="en-GB" sz="3600" b="1" dirty="0">
                <a:latin typeface="Garamond" panose="02020404030301010803" pitchFamily="18" charset="0"/>
              </a:rPr>
              <a:t> Academy is officially launching on Sunday 3rd May 2026!</a:t>
            </a:r>
          </a:p>
        </p:txBody>
      </p:sp>
      <p:sp>
        <p:nvSpPr>
          <p:cNvPr id="7" name="TextBox 6">
            <a:extLst>
              <a:ext uri="{FF2B5EF4-FFF2-40B4-BE49-F238E27FC236}">
                <a16:creationId xmlns:a16="http://schemas.microsoft.com/office/drawing/2014/main" id="{3432BF8C-BF9A-1146-6FA7-194D07717226}"/>
              </a:ext>
            </a:extLst>
          </p:cNvPr>
          <p:cNvSpPr txBox="1"/>
          <p:nvPr/>
        </p:nvSpPr>
        <p:spPr>
          <a:xfrm>
            <a:off x="307635" y="3225800"/>
            <a:ext cx="7556496" cy="3108543"/>
          </a:xfrm>
          <a:prstGeom prst="rect">
            <a:avLst/>
          </a:prstGeom>
          <a:noFill/>
        </p:spPr>
        <p:txBody>
          <a:bodyPr wrap="square">
            <a:spAutoFit/>
          </a:bodyPr>
          <a:lstStyle/>
          <a:p>
            <a:r>
              <a:rPr lang="en-GB" sz="2800" dirty="0">
                <a:solidFill>
                  <a:srgbClr val="C00000"/>
                </a:solidFill>
                <a:latin typeface="Garamond" panose="02020404030301010803" pitchFamily="18" charset="0"/>
              </a:rPr>
              <a:t>📍Location: </a:t>
            </a:r>
            <a:r>
              <a:rPr lang="en-GB" sz="2800" dirty="0" err="1">
                <a:solidFill>
                  <a:srgbClr val="C00000"/>
                </a:solidFill>
                <a:latin typeface="Garamond" panose="02020404030301010803" pitchFamily="18" charset="0"/>
              </a:rPr>
              <a:t>Weydon</a:t>
            </a:r>
            <a:r>
              <a:rPr lang="en-GB" sz="2800" dirty="0">
                <a:solidFill>
                  <a:srgbClr val="C00000"/>
                </a:solidFill>
                <a:latin typeface="Garamond" panose="02020404030301010803" pitchFamily="18" charset="0"/>
              </a:rPr>
              <a:t> School, GU9 8UG (12 mins from Islamabad)</a:t>
            </a:r>
          </a:p>
          <a:p>
            <a:r>
              <a:rPr lang="en-GB" sz="2800" dirty="0">
                <a:solidFill>
                  <a:srgbClr val="C00000"/>
                </a:solidFill>
                <a:latin typeface="Garamond" panose="02020404030301010803" pitchFamily="18" charset="0"/>
              </a:rPr>
              <a:t>⏰ Timings: Every Sunday, 09:00 - 13:00</a:t>
            </a:r>
          </a:p>
          <a:p>
            <a:r>
              <a:rPr lang="en-GB" sz="2800" dirty="0">
                <a:solidFill>
                  <a:srgbClr val="C00000"/>
                </a:solidFill>
                <a:latin typeface="Garamond" panose="02020404030301010803" pitchFamily="18" charset="0"/>
              </a:rPr>
              <a:t>📝 Fee: £30 per </a:t>
            </a:r>
            <a:r>
              <a:rPr lang="en-GB" sz="2800" dirty="0" err="1">
                <a:solidFill>
                  <a:srgbClr val="C00000"/>
                </a:solidFill>
                <a:latin typeface="Garamond" panose="02020404030301010803" pitchFamily="18" charset="0"/>
              </a:rPr>
              <a:t>tifl</a:t>
            </a:r>
            <a:r>
              <a:rPr lang="en-GB" sz="2800" dirty="0">
                <a:solidFill>
                  <a:srgbClr val="C00000"/>
                </a:solidFill>
                <a:latin typeface="Garamond" panose="02020404030301010803" pitchFamily="18" charset="0"/>
              </a:rPr>
              <a:t> (Complete 10-Week Term, 3rd May to 12th July 2026)</a:t>
            </a:r>
          </a:p>
          <a:p>
            <a:r>
              <a:rPr lang="en-GB" sz="2800" dirty="0">
                <a:solidFill>
                  <a:srgbClr val="C00000"/>
                </a:solidFill>
                <a:latin typeface="Garamond" panose="02020404030301010803" pitchFamily="18" charset="0"/>
              </a:rPr>
              <a:t>Deadline for registration is 20</a:t>
            </a:r>
            <a:r>
              <a:rPr lang="en-GB" sz="2800" baseline="30000" dirty="0">
                <a:solidFill>
                  <a:srgbClr val="C00000"/>
                </a:solidFill>
                <a:latin typeface="Garamond" panose="02020404030301010803" pitchFamily="18" charset="0"/>
              </a:rPr>
              <a:t>th</a:t>
            </a:r>
            <a:r>
              <a:rPr lang="en-GB" sz="2800" dirty="0">
                <a:solidFill>
                  <a:srgbClr val="C00000"/>
                </a:solidFill>
                <a:latin typeface="Garamond" panose="02020404030301010803" pitchFamily="18" charset="0"/>
              </a:rPr>
              <a:t> April!</a:t>
            </a:r>
          </a:p>
          <a:p>
            <a:r>
              <a:rPr lang="en-GB" sz="2800" dirty="0">
                <a:solidFill>
                  <a:srgbClr val="C00000"/>
                </a:solidFill>
                <a:latin typeface="Garamond" panose="02020404030301010803" pitchFamily="18" charset="0"/>
              </a:rPr>
              <a:t>🔗 Register Here: www.Atfal.org.uk/Atfal-Academy</a:t>
            </a:r>
          </a:p>
        </p:txBody>
      </p:sp>
      <p:pic>
        <p:nvPicPr>
          <p:cNvPr id="9" name="Picture 8" descr="A poster for a school&#10;&#10;AI-generated content may be incorrect.">
            <a:extLst>
              <a:ext uri="{FF2B5EF4-FFF2-40B4-BE49-F238E27FC236}">
                <a16:creationId xmlns:a16="http://schemas.microsoft.com/office/drawing/2014/main" id="{7F3FB131-2808-5C50-463A-3B68D24466FA}"/>
              </a:ext>
            </a:extLst>
          </p:cNvPr>
          <p:cNvPicPr>
            <a:picLocks noChangeAspect="1"/>
          </p:cNvPicPr>
          <p:nvPr/>
        </p:nvPicPr>
        <p:blipFill>
          <a:blip r:embed="rId3"/>
          <a:stretch>
            <a:fillRect/>
          </a:stretch>
        </p:blipFill>
        <p:spPr>
          <a:xfrm>
            <a:off x="8377133" y="1611239"/>
            <a:ext cx="3208608" cy="4559300"/>
          </a:xfrm>
          <a:prstGeom prst="rect">
            <a:avLst/>
          </a:prstGeom>
        </p:spPr>
      </p:pic>
    </p:spTree>
    <p:extLst>
      <p:ext uri="{BB962C8B-B14F-4D97-AF65-F5344CB8AC3E}">
        <p14:creationId xmlns:p14="http://schemas.microsoft.com/office/powerpoint/2010/main" val="411155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357632"/>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162094"/>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357632"/>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885" y="2932394"/>
            <a:ext cx="1720630" cy="1720630"/>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159350" y="-13068"/>
            <a:ext cx="6229536" cy="3323987"/>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ts val="6000"/>
              </a:lnSpc>
            </a:pP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وَّقَوۡلِہِمۡ</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اِنَّا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قَتَلۡنَا</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الۡمَسِیۡحَ</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عِیۡسَی</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ابۡنَ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مَرۡیَمَ</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رَسُوۡلَ</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اللّٰہِ</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 وَمَا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قَتَلُوۡہُ</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وَمَا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صَلَبُوۡہُ</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وَلٰکِنۡ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شُبِّہَ</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لَہُمۡ</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a:cxnSpLocks/>
          </p:cNvCxnSpPr>
          <p:nvPr/>
        </p:nvCxnSpPr>
        <p:spPr>
          <a:xfrm>
            <a:off x="1550420" y="3488995"/>
            <a:ext cx="34473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68BD73-B7A9-1AF6-3C82-1951D27C7445}"/>
              </a:ext>
            </a:extLst>
          </p:cNvPr>
          <p:cNvSpPr txBox="1"/>
          <p:nvPr/>
        </p:nvSpPr>
        <p:spPr>
          <a:xfrm>
            <a:off x="270489" y="3547082"/>
            <a:ext cx="6007253" cy="3649910"/>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TRANSLATION</a:t>
            </a:r>
          </a:p>
          <a:p>
            <a:pPr algn="just"/>
            <a:r>
              <a:rPr lang="en-GB" sz="2400" b="1" i="1" dirty="0">
                <a:solidFill>
                  <a:schemeClr val="bg1"/>
                </a:solidFill>
                <a:latin typeface="Garamond" panose="02020404030301010803" pitchFamily="18" charset="0"/>
              </a:rPr>
              <a:t>“And their saying, ‘We did kill the Messiah, Jesus, son of Mary, the Messenger of Allah;’ whereas they slew him not, nor crucified him, but he was made to appear to them like one crucified”</a:t>
            </a:r>
            <a:endParaRPr lang="en-US" sz="2400" b="1" dirty="0">
              <a:solidFill>
                <a:schemeClr val="bg1"/>
              </a:solidFill>
              <a:latin typeface="Garamond" panose="02020404030301010803" pitchFamily="18" charset="0"/>
              <a:cs typeface="Apple Chancery" panose="03020702040506060504" pitchFamily="66" charset="-79"/>
            </a:endParaRPr>
          </a:p>
          <a:p>
            <a:pPr algn="ctr">
              <a:lnSpc>
                <a:spcPct val="150000"/>
              </a:lnSpc>
            </a:pPr>
            <a:r>
              <a:rPr lang="en-US" sz="1600" b="1" dirty="0">
                <a:solidFill>
                  <a:schemeClr val="bg1"/>
                </a:solidFill>
                <a:latin typeface="Garamond" panose="02020404030301010803" pitchFamily="18" charset="0"/>
                <a:cs typeface="Apple Chancery" panose="03020702040506060504" pitchFamily="66" charset="-79"/>
              </a:rPr>
              <a:t>(The Holy Quran, Surah An-Nisa, 4:158)</a:t>
            </a:r>
          </a:p>
          <a:p>
            <a:pPr algn="ctr">
              <a:lnSpc>
                <a:spcPct val="150000"/>
              </a:lnSpc>
            </a:pPr>
            <a:endParaRPr lang="en-US" sz="2000" b="1" dirty="0">
              <a:solidFill>
                <a:schemeClr val="bg1"/>
              </a:solidFill>
              <a:latin typeface="Garamond" panose="02020404030301010803" pitchFamily="18" charset="0"/>
              <a:cs typeface="Apple Chancery" panose="03020702040506060504" pitchFamily="66" charset="-79"/>
            </a:endParaRPr>
          </a:p>
        </p:txBody>
      </p:sp>
    </p:spTree>
    <p:extLst>
      <p:ext uri="{BB962C8B-B14F-4D97-AF65-F5344CB8AC3E}">
        <p14:creationId xmlns:p14="http://schemas.microsoft.com/office/powerpoint/2010/main" val="25832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477316" y="1858419"/>
            <a:ext cx="11216640" cy="1384995"/>
          </a:xfrm>
          <a:prstGeom prst="rect">
            <a:avLst/>
          </a:prstGeom>
          <a:noFill/>
        </p:spPr>
        <p:txBody>
          <a:bodyPr wrap="square">
            <a:spAutoFit/>
          </a:bodyPr>
          <a:lstStyle/>
          <a:p>
            <a:pPr algn="ctr" rtl="1">
              <a:lnSpc>
                <a:spcPct val="150000"/>
              </a:lnSpc>
            </a:pPr>
            <a:r>
              <a:rPr lang="ar-SA" sz="2800" dirty="0">
                <a:latin typeface="ManzoorNaskh" panose="02000500000000000000" pitchFamily="2" charset="-78"/>
                <a:ea typeface="ManzoorNaskh" panose="02000500000000000000" pitchFamily="2" charset="-78"/>
                <a:cs typeface="ManzoorNaskh" panose="02000500000000000000" pitchFamily="2" charset="-78"/>
              </a:rPr>
              <a:t>عَنْ عَائِشَةَ ـ ر</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ض</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ى</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 ال</a:t>
            </a:r>
            <a:r>
              <a:rPr lang="ur-PK" sz="2800" dirty="0">
                <a:latin typeface="ManzoorNaskh" panose="02000500000000000000" pitchFamily="2" charset="-78"/>
                <a:ea typeface="ManzoorNaskh" panose="02000500000000000000" pitchFamily="2" charset="-78"/>
                <a:cs typeface="ManzoorNaskh" panose="02000500000000000000" pitchFamily="2" charset="-78"/>
              </a:rPr>
              <a:t>لّٰہُ</a:t>
            </a:r>
            <a:r>
              <a:rPr lang="ar-SA" sz="2800" dirty="0">
                <a:latin typeface="ManzoorNaskh" panose="02000500000000000000" pitchFamily="2" charset="-78"/>
                <a:ea typeface="ManzoorNaskh" panose="02000500000000000000" pitchFamily="2" charset="-78"/>
                <a:cs typeface="ManzoorNaskh" panose="02000500000000000000" pitchFamily="2" charset="-78"/>
              </a:rPr>
              <a:t> ع</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ن</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ه</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ا </a:t>
            </a:r>
            <a:br>
              <a:rPr lang="ur-PK" sz="2800" dirty="0">
                <a:latin typeface="ManzoorNaskh" panose="02000500000000000000" pitchFamily="2" charset="-78"/>
                <a:ea typeface="ManzoorNaskh" panose="02000500000000000000" pitchFamily="2" charset="-78"/>
                <a:cs typeface="ManzoorNaskh" panose="02000500000000000000" pitchFamily="2" charset="-78"/>
              </a:rPr>
            </a:br>
            <a:r>
              <a:rPr lang="ar-SA" sz="2800" dirty="0">
                <a:latin typeface="ManzoorNaskh" panose="02000500000000000000" pitchFamily="2" charset="-78"/>
                <a:ea typeface="ManzoorNaskh" panose="02000500000000000000" pitchFamily="2" charset="-78"/>
                <a:cs typeface="ManzoorNaskh" panose="02000500000000000000" pitchFamily="2" charset="-78"/>
              </a:rPr>
              <a:t> قَالَتْ فَقَالَ رَسُولُ اللّ</a:t>
            </a:r>
            <a:r>
              <a:rPr lang="ur-PK" sz="2800" dirty="0">
                <a:latin typeface="ManzoorNaskh" panose="02000500000000000000" pitchFamily="2" charset="-78"/>
                <a:ea typeface="ManzoorNaskh" panose="02000500000000000000" pitchFamily="2" charset="-78"/>
                <a:cs typeface="ManzoorNaskh" panose="02000500000000000000" pitchFamily="2" charset="-78"/>
              </a:rPr>
              <a:t>ٰہ</a:t>
            </a:r>
            <a:r>
              <a:rPr lang="ar-SA" sz="2800" dirty="0">
                <a:latin typeface="ManzoorNaskh" panose="02000500000000000000" pitchFamily="2" charset="-78"/>
                <a:ea typeface="ManzoorNaskh" panose="02000500000000000000" pitchFamily="2" charset="-78"/>
                <a:cs typeface="ManzoorNaskh" panose="02000500000000000000" pitchFamily="2" charset="-78"/>
              </a:rPr>
              <a:t>ِ ص</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ل</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ى ال</a:t>
            </a:r>
            <a:r>
              <a:rPr lang="ur-PK" sz="2800" dirty="0">
                <a:latin typeface="ManzoorNaskh" panose="02000500000000000000" pitchFamily="2" charset="-78"/>
                <a:ea typeface="ManzoorNaskh" panose="02000500000000000000" pitchFamily="2" charset="-78"/>
                <a:cs typeface="ManzoorNaskh" panose="02000500000000000000" pitchFamily="2" charset="-78"/>
              </a:rPr>
              <a:t>لّٰہُ</a:t>
            </a:r>
            <a:r>
              <a:rPr lang="ar-SA" sz="2800" dirty="0">
                <a:latin typeface="ManzoorNaskh" panose="02000500000000000000" pitchFamily="2" charset="-78"/>
                <a:ea typeface="ManzoorNaskh" panose="02000500000000000000" pitchFamily="2" charset="-78"/>
                <a:cs typeface="ManzoorNaskh" panose="02000500000000000000" pitchFamily="2" charset="-78"/>
              </a:rPr>
              <a:t> ع</a:t>
            </a:r>
            <a:r>
              <a:rPr lang="ur-PK" sz="2800" dirty="0">
                <a:latin typeface="ManzoorNaskh" panose="02000500000000000000" pitchFamily="2" charset="-78"/>
                <a:ea typeface="ManzoorNaskh" panose="02000500000000000000" pitchFamily="2" charset="-78"/>
                <a:cs typeface="ManzoorNaskh" panose="02000500000000000000" pitchFamily="2" charset="-78"/>
              </a:rPr>
              <a:t>َلَیْہِ</a:t>
            </a:r>
            <a:r>
              <a:rPr lang="ar-SA" sz="2800" dirty="0">
                <a:latin typeface="ManzoorNaskh" panose="02000500000000000000" pitchFamily="2" charset="-78"/>
                <a:ea typeface="ManzoorNaskh" panose="02000500000000000000" pitchFamily="2" charset="-78"/>
                <a:cs typeface="ManzoorNaskh" panose="02000500000000000000" pitchFamily="2" charset="-78"/>
              </a:rPr>
              <a:t> و</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س</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ل</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م</a:t>
            </a:r>
            <a:r>
              <a:rPr lang="ur-PK" sz="2800" dirty="0">
                <a:latin typeface="ManzoorNaskh" panose="02000500000000000000" pitchFamily="2" charset="-78"/>
                <a:ea typeface="ManzoorNaskh" panose="02000500000000000000" pitchFamily="2" charset="-78"/>
                <a:cs typeface="ManzoorNaskh" panose="02000500000000000000" pitchFamily="2" charset="-78"/>
              </a:rPr>
              <a:t>َ</a:t>
            </a:r>
            <a:r>
              <a:rPr lang="ar-SA" sz="2800" dirty="0">
                <a:latin typeface="ManzoorNaskh" panose="02000500000000000000" pitchFamily="2" charset="-78"/>
                <a:ea typeface="ManzoorNaskh" panose="02000500000000000000" pitchFamily="2" charset="-78"/>
                <a:cs typeface="ManzoorNaskh" panose="02000500000000000000" pitchFamily="2" charset="-78"/>
              </a:rPr>
              <a:t> يَا أَبَا بَكْرٍ إِنَّ لِكُلِّ قَوْمٍ عِيدًا وَهَذَا عِيدُنَا</a:t>
            </a:r>
          </a:p>
        </p:txBody>
      </p:sp>
      <p:sp>
        <p:nvSpPr>
          <p:cNvPr id="12" name="TextBox 11">
            <a:extLst>
              <a:ext uri="{FF2B5EF4-FFF2-40B4-BE49-F238E27FC236}">
                <a16:creationId xmlns:a16="http://schemas.microsoft.com/office/drawing/2014/main" id="{F23F8014-31EB-119B-00ED-149EFB124A4D}"/>
              </a:ext>
            </a:extLst>
          </p:cNvPr>
          <p:cNvSpPr txBox="1"/>
          <p:nvPr/>
        </p:nvSpPr>
        <p:spPr>
          <a:xfrm>
            <a:off x="487679" y="3293780"/>
            <a:ext cx="11216640" cy="2000548"/>
          </a:xfrm>
          <a:prstGeom prst="rect">
            <a:avLst/>
          </a:prstGeom>
          <a:solidFill>
            <a:schemeClr val="bg1">
              <a:lumMod val="85000"/>
            </a:schemeClr>
          </a:solidFill>
        </p:spPr>
        <p:txBody>
          <a:bodyPr wrap="square">
            <a:spAutoFit/>
          </a:bodyPr>
          <a:lstStyle/>
          <a:p>
            <a:pPr algn="ctr"/>
            <a:r>
              <a:rPr lang="fi-FI" sz="2800" i="1" dirty="0"/>
              <a:t>ʿAn ʿĀʾishah (raḍiya Allāhu ʿanhā) qālat: fa-qāla Rasūlullāh ṣallā Allāhu ʿalayhi wa-sallam:"Yā Abā Bakr, inna li-kulli qawmin ʿīdan wa-hādhā ʿīdunā.”</a:t>
            </a:r>
          </a:p>
          <a:p>
            <a:pPr algn="ctr"/>
            <a:r>
              <a:rPr lang="en-GB" sz="2000" b="1" i="1" dirty="0"/>
              <a:t>(</a:t>
            </a:r>
            <a:r>
              <a:rPr lang="it-IT" sz="2000" b="1" i="1" dirty="0"/>
              <a:t>Sahih Al Bukhari, Hadith 952</a:t>
            </a:r>
            <a:r>
              <a:rPr lang="en-GB" sz="2000" b="1" i="1" dirty="0"/>
              <a:t>)</a:t>
            </a:r>
          </a:p>
          <a:p>
            <a:pPr algn="ctr"/>
            <a:endParaRPr lang="en-GB" sz="2400" i="1" dirty="0"/>
          </a:p>
          <a:p>
            <a:pPr algn="ctr"/>
            <a:r>
              <a:rPr lang="en-GB" sz="2400" b="1" dirty="0"/>
              <a:t>Translation:</a:t>
            </a:r>
          </a:p>
        </p:txBody>
      </p:sp>
      <p:sp>
        <p:nvSpPr>
          <p:cNvPr id="14" name="TextBox 13">
            <a:extLst>
              <a:ext uri="{FF2B5EF4-FFF2-40B4-BE49-F238E27FC236}">
                <a16:creationId xmlns:a16="http://schemas.microsoft.com/office/drawing/2014/main" id="{90C796C2-7E54-A719-45E5-93EB08570BE5}"/>
              </a:ext>
            </a:extLst>
          </p:cNvPr>
          <p:cNvSpPr txBox="1"/>
          <p:nvPr/>
        </p:nvSpPr>
        <p:spPr>
          <a:xfrm>
            <a:off x="1112271" y="5401937"/>
            <a:ext cx="9946729" cy="1143070"/>
          </a:xfrm>
          <a:prstGeom prst="rect">
            <a:avLst/>
          </a:prstGeom>
          <a:noFill/>
        </p:spPr>
        <p:txBody>
          <a:bodyPr wrap="square">
            <a:spAutoFit/>
          </a:bodyPr>
          <a:lstStyle/>
          <a:p>
            <a:pPr algn="ctr" fontAlgn="base">
              <a:lnSpc>
                <a:spcPct val="150000"/>
              </a:lnSpc>
            </a:pPr>
            <a:r>
              <a:rPr lang="en-GB" sz="2400" dirty="0">
                <a:latin typeface="+mj-lt"/>
              </a:rPr>
              <a:t>Hazrat Ayesha (</a:t>
            </a:r>
            <a:r>
              <a:rPr lang="en-GB" sz="2400" dirty="0" err="1">
                <a:latin typeface="+mj-lt"/>
              </a:rPr>
              <a:t>ra</a:t>
            </a:r>
            <a:r>
              <a:rPr lang="en-GB" sz="2400" dirty="0">
                <a:latin typeface="+mj-lt"/>
              </a:rPr>
              <a:t>) narrates that the Holy Prophet Muhammad (saw) said:</a:t>
            </a:r>
          </a:p>
          <a:p>
            <a:pPr algn="ctr" fontAlgn="base">
              <a:lnSpc>
                <a:spcPct val="150000"/>
              </a:lnSpc>
            </a:pPr>
            <a:r>
              <a:rPr lang="en-GB" sz="2400" b="1" dirty="0">
                <a:latin typeface="Garamond" panose="02020404030301010803" pitchFamily="18" charset="0"/>
              </a:rPr>
              <a:t>“O Abu Bakr, every people have an Eid, and this is our Eid”</a:t>
            </a:r>
            <a:endParaRPr lang="en-GB" sz="2400" b="1" u="none" strike="noStrike" dirty="0">
              <a:effectLst/>
              <a:latin typeface="Garamond" panose="02020404030301010803" pitchFamily="18" charset="0"/>
            </a:endParaRPr>
          </a:p>
        </p:txBody>
      </p:sp>
    </p:spTree>
    <p:extLst>
      <p:ext uri="{BB962C8B-B14F-4D97-AF65-F5344CB8AC3E}">
        <p14:creationId xmlns:p14="http://schemas.microsoft.com/office/powerpoint/2010/main" val="203238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40300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a:cxnSpLocks/>
          </p:cNvCxnSpPr>
          <p:nvPr/>
        </p:nvCxnSpPr>
        <p:spPr>
          <a:xfrm>
            <a:off x="1035427" y="4265331"/>
            <a:ext cx="25989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85430" y="4622947"/>
            <a:ext cx="4581792" cy="1877437"/>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6000" b="1" u="none" strike="noStrike" dirty="0">
                <a:solidFill>
                  <a:schemeClr val="bg1"/>
                </a:solidFill>
                <a:latin typeface="Garamond" panose="02020404030301010803" pitchFamily="18" charset="0"/>
                <a:cs typeface="Jameel Noori Nastaleeq" panose="02000503000000000004" pitchFamily="2" charset="-78"/>
              </a:rPr>
              <a:t>“</a:t>
            </a:r>
            <a:r>
              <a:rPr lang="en-US" sz="6000" b="1" dirty="0">
                <a:solidFill>
                  <a:schemeClr val="bg1"/>
                </a:solidFill>
                <a:latin typeface="Garamond" panose="02020404030301010803" pitchFamily="18" charset="0"/>
                <a:cs typeface="Jameel Noori Nastaleeq" panose="02000503000000000004" pitchFamily="2" charset="-78"/>
              </a:rPr>
              <a:t>Easter</a:t>
            </a:r>
            <a:r>
              <a:rPr lang="ur-PK" sz="6000" b="1" dirty="0">
                <a:solidFill>
                  <a:schemeClr val="bg1"/>
                </a:solidFill>
                <a:latin typeface="Garamond" panose="02020404030301010803" pitchFamily="18" charset="0"/>
                <a:cs typeface="Jameel Noori Nastaleeq" panose="02000503000000000004" pitchFamily="2" charset="-78"/>
              </a:rPr>
              <a:t>!</a:t>
            </a:r>
            <a:r>
              <a:rPr lang="en-US" sz="6000" b="1" u="none" strike="noStrike" dirty="0">
                <a:solidFill>
                  <a:schemeClr val="bg1"/>
                </a:solidFill>
                <a:latin typeface="Garamond" panose="02020404030301010803" pitchFamily="18" charset="0"/>
                <a:cs typeface="Jameel Noori Nastaleeq" panose="02000503000000000004" pitchFamily="2" charset="-78"/>
              </a:rPr>
              <a:t>”</a:t>
            </a:r>
            <a:endParaRPr lang="en-US" sz="44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ttle known facts about Easter | Sky HISTORY TV Channel">
            <a:extLst>
              <a:ext uri="{FF2B5EF4-FFF2-40B4-BE49-F238E27FC236}">
                <a16:creationId xmlns:a16="http://schemas.microsoft.com/office/drawing/2014/main" id="{7BD578DB-A04A-679C-F20C-1A5F53FB0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24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7284720" cy="6858000"/>
          </a:xfrm>
          <a:prstGeom prst="rect">
            <a:avLst/>
          </a:prstGeom>
          <a:gradFill>
            <a:gsLst>
              <a:gs pos="11000">
                <a:schemeClr val="accent4">
                  <a:lumMod val="25000"/>
                </a:schemeClr>
              </a:gs>
              <a:gs pos="100000">
                <a:schemeClr val="accent4">
                  <a:lumMod val="75000"/>
                </a:schemeClr>
              </a:gs>
            </a:gsLst>
            <a:lin ang="27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1682133" y="605072"/>
            <a:ext cx="3935694" cy="584775"/>
          </a:xfrm>
          <a:prstGeom prst="rect">
            <a:avLst/>
          </a:prstGeom>
        </p:spPr>
        <p:txBody>
          <a:bodyPr wrap="none">
            <a:spAutoFit/>
          </a:bodyPr>
          <a:lstStyle/>
          <a:p>
            <a:pPr algn="ctr"/>
            <a:r>
              <a:rPr lang="en-GB" sz="3200" b="1" dirty="0">
                <a:solidFill>
                  <a:schemeClr val="bg1"/>
                </a:solidFill>
                <a:latin typeface="Montserrat Medium" pitchFamily="2" charset="77"/>
              </a:rPr>
              <a:t>WHAT IS EASTER?</a:t>
            </a:r>
          </a:p>
        </p:txBody>
      </p:sp>
      <p:cxnSp>
        <p:nvCxnSpPr>
          <p:cNvPr id="8" name="Straight Connector 7">
            <a:extLst>
              <a:ext uri="{FF2B5EF4-FFF2-40B4-BE49-F238E27FC236}">
                <a16:creationId xmlns:a16="http://schemas.microsoft.com/office/drawing/2014/main" id="{5C354D39-1E69-8877-D34B-8010B7F89299}"/>
              </a:ext>
            </a:extLst>
          </p:cNvPr>
          <p:cNvCxnSpPr>
            <a:cxnSpLocks/>
          </p:cNvCxnSpPr>
          <p:nvPr/>
        </p:nvCxnSpPr>
        <p:spPr>
          <a:xfrm>
            <a:off x="1937723" y="1242339"/>
            <a:ext cx="3360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601980" y="1794919"/>
            <a:ext cx="5696270" cy="455509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400" dirty="0">
                <a:solidFill>
                  <a:schemeClr val="bg1"/>
                </a:solidFill>
              </a:rPr>
              <a:t>Easter is a Christian festival. </a:t>
            </a:r>
          </a:p>
          <a:p>
            <a:pPr marL="342900" indent="-342900">
              <a:spcAft>
                <a:spcPts val="1200"/>
              </a:spcAft>
              <a:buFont typeface="Arial" panose="020B0604020202020204" pitchFamily="34" charset="0"/>
              <a:buChar char="•"/>
            </a:pPr>
            <a:r>
              <a:rPr lang="en-GB" sz="2400" dirty="0">
                <a:solidFill>
                  <a:schemeClr val="bg1"/>
                </a:solidFill>
              </a:rPr>
              <a:t>Christians celebrate it to remember Jesus. </a:t>
            </a:r>
          </a:p>
          <a:p>
            <a:pPr marL="342900" indent="-342900">
              <a:spcAft>
                <a:spcPts val="1200"/>
              </a:spcAft>
              <a:buFont typeface="Arial" panose="020B0604020202020204" pitchFamily="34" charset="0"/>
              <a:buChar char="•"/>
            </a:pPr>
            <a:r>
              <a:rPr lang="en-GB" sz="2400" dirty="0">
                <a:solidFill>
                  <a:schemeClr val="bg1"/>
                </a:solidFill>
              </a:rPr>
              <a:t>Many Christians believe Jesus rose again</a:t>
            </a:r>
            <a:r>
              <a:rPr lang="ur-PK" sz="2400" dirty="0">
                <a:solidFill>
                  <a:schemeClr val="bg1"/>
                </a:solidFill>
              </a:rPr>
              <a:t> </a:t>
            </a:r>
            <a:r>
              <a:rPr lang="en-GB" sz="2400" dirty="0">
                <a:solidFill>
                  <a:schemeClr val="bg1"/>
                </a:solidFill>
              </a:rPr>
              <a:t>from the dead on Easter. </a:t>
            </a:r>
          </a:p>
          <a:p>
            <a:pPr marL="342900" indent="-342900">
              <a:spcAft>
                <a:spcPts val="1200"/>
              </a:spcAft>
              <a:buFont typeface="Arial" panose="020B0604020202020204" pitchFamily="34" charset="0"/>
              <a:buChar char="•"/>
            </a:pPr>
            <a:r>
              <a:rPr lang="en-GB" sz="2400" dirty="0">
                <a:solidFill>
                  <a:schemeClr val="bg1"/>
                </a:solidFill>
              </a:rPr>
              <a:t>People often go to church on Easter. </a:t>
            </a:r>
          </a:p>
          <a:p>
            <a:pPr marL="342900" indent="-342900">
              <a:spcAft>
                <a:spcPts val="1200"/>
              </a:spcAft>
              <a:buFont typeface="Arial" panose="020B0604020202020204" pitchFamily="34" charset="0"/>
              <a:buChar char="•"/>
            </a:pPr>
            <a:r>
              <a:rPr lang="en-GB" sz="2400" dirty="0">
                <a:solidFill>
                  <a:schemeClr val="bg1"/>
                </a:solidFill>
              </a:rPr>
              <a:t>Families may share meals and spend time together. </a:t>
            </a:r>
          </a:p>
          <a:p>
            <a:pPr marL="342900" indent="-342900">
              <a:spcAft>
                <a:spcPts val="1200"/>
              </a:spcAft>
              <a:buFont typeface="Arial" panose="020B0604020202020204" pitchFamily="34" charset="0"/>
              <a:buChar char="•"/>
            </a:pPr>
            <a:r>
              <a:rPr lang="en-GB" sz="2400" dirty="0">
                <a:solidFill>
                  <a:schemeClr val="bg1"/>
                </a:solidFill>
              </a:rPr>
              <a:t>Easter is celebrated on different dates each year.</a:t>
            </a:r>
          </a:p>
        </p:txBody>
      </p:sp>
      <p:pic>
        <p:nvPicPr>
          <p:cNvPr id="2052" name="Picture 4" descr="Brown church icon flat vector illustration | Premium Vector">
            <a:extLst>
              <a:ext uri="{FF2B5EF4-FFF2-40B4-BE49-F238E27FC236}">
                <a16:creationId xmlns:a16="http://schemas.microsoft.com/office/drawing/2014/main" id="{E922C359-6C14-FBD1-AFF2-92BE5ABAFE0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27" b="89982" l="9904" r="89936">
                        <a14:foregroundMark x1="50000" y1="6327" x2="50000" y2="6327"/>
                      </a14:backgroundRemoval>
                    </a14:imgEffect>
                  </a14:imgLayer>
                </a14:imgProps>
              </a:ext>
              <a:ext uri="{28A0092B-C50C-407E-A947-70E740481C1C}">
                <a14:useLocalDpi xmlns:a14="http://schemas.microsoft.com/office/drawing/2010/main" val="0"/>
              </a:ext>
            </a:extLst>
          </a:blip>
          <a:srcRect/>
          <a:stretch>
            <a:fillRect/>
          </a:stretch>
        </p:blipFill>
        <p:spPr bwMode="auto">
          <a:xfrm>
            <a:off x="5373987" y="5132573"/>
            <a:ext cx="2116872" cy="1924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ian Cross Icon - White Background – Royalty-Free Vector | VectorStock">
            <a:extLst>
              <a:ext uri="{FF2B5EF4-FFF2-40B4-BE49-F238E27FC236}">
                <a16:creationId xmlns:a16="http://schemas.microsoft.com/office/drawing/2014/main" id="{3E20C8F2-0897-FA1F-90EC-087D2CCD5B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17827" y="1286931"/>
            <a:ext cx="2076243" cy="259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504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9841D-39F7-EB72-65ED-B2BF624A2CC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9E39923-0368-58FC-3AC7-E3C0225F72BF}"/>
              </a:ext>
            </a:extLst>
          </p:cNvPr>
          <p:cNvPicPr>
            <a:picLocks noChangeAspect="1"/>
          </p:cNvPicPr>
          <p:nvPr/>
        </p:nvPicPr>
        <p:blipFill>
          <a:blip r:embed="rId2"/>
          <a:stretch>
            <a:fillRect/>
          </a:stretch>
        </p:blipFill>
        <p:spPr>
          <a:xfrm>
            <a:off x="5448994" y="0"/>
            <a:ext cx="10287001" cy="6858000"/>
          </a:xfrm>
          <a:prstGeom prst="rect">
            <a:avLst/>
          </a:prstGeom>
        </p:spPr>
      </p:pic>
      <p:sp>
        <p:nvSpPr>
          <p:cNvPr id="6" name="Rectangle 5">
            <a:extLst>
              <a:ext uri="{FF2B5EF4-FFF2-40B4-BE49-F238E27FC236}">
                <a16:creationId xmlns:a16="http://schemas.microsoft.com/office/drawing/2014/main" id="{063E8EE9-30E7-18ED-161A-06D9D02943DD}"/>
              </a:ext>
            </a:extLst>
          </p:cNvPr>
          <p:cNvSpPr/>
          <p:nvPr/>
        </p:nvSpPr>
        <p:spPr>
          <a:xfrm>
            <a:off x="0" y="0"/>
            <a:ext cx="5821680" cy="6858000"/>
          </a:xfrm>
          <a:prstGeom prst="rect">
            <a:avLst/>
          </a:prstGeom>
          <a:gradFill>
            <a:gsLst>
              <a:gs pos="14000">
                <a:srgbClr val="582804"/>
              </a:gs>
              <a:gs pos="100000">
                <a:srgbClr val="9E4706"/>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F38EA465-D68E-F000-73E2-6855C6C6CF3B}"/>
              </a:ext>
            </a:extLst>
          </p:cNvPr>
          <p:cNvSpPr/>
          <p:nvPr/>
        </p:nvSpPr>
        <p:spPr>
          <a:xfrm>
            <a:off x="266699" y="678785"/>
            <a:ext cx="5288280" cy="1077218"/>
          </a:xfrm>
          <a:prstGeom prst="rect">
            <a:avLst/>
          </a:prstGeom>
        </p:spPr>
        <p:txBody>
          <a:bodyPr wrap="square">
            <a:spAutoFit/>
          </a:bodyPr>
          <a:lstStyle/>
          <a:p>
            <a:pPr algn="ctr"/>
            <a:r>
              <a:rPr lang="en-GB" sz="3200" b="1" dirty="0">
                <a:solidFill>
                  <a:schemeClr val="bg1"/>
                </a:solidFill>
                <a:latin typeface="Montserrat Medium" pitchFamily="2" charset="77"/>
              </a:rPr>
              <a:t>WHAT IS THE HOLY WEEK?</a:t>
            </a:r>
          </a:p>
        </p:txBody>
      </p:sp>
      <p:cxnSp>
        <p:nvCxnSpPr>
          <p:cNvPr id="8" name="Straight Connector 7">
            <a:extLst>
              <a:ext uri="{FF2B5EF4-FFF2-40B4-BE49-F238E27FC236}">
                <a16:creationId xmlns:a16="http://schemas.microsoft.com/office/drawing/2014/main" id="{E66174DE-7FEA-4894-A6F7-C30382C8518C}"/>
              </a:ext>
            </a:extLst>
          </p:cNvPr>
          <p:cNvCxnSpPr>
            <a:cxnSpLocks/>
          </p:cNvCxnSpPr>
          <p:nvPr/>
        </p:nvCxnSpPr>
        <p:spPr>
          <a:xfrm>
            <a:off x="1021079" y="1802713"/>
            <a:ext cx="37795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C46DEBD-6659-5611-78BA-02C395BE7695}"/>
              </a:ext>
            </a:extLst>
          </p:cNvPr>
          <p:cNvSpPr txBox="1"/>
          <p:nvPr/>
        </p:nvSpPr>
        <p:spPr>
          <a:xfrm>
            <a:off x="372685" y="2201361"/>
            <a:ext cx="5076309" cy="4211281"/>
          </a:xfrm>
          <a:prstGeom prst="rect">
            <a:avLst/>
          </a:prstGeom>
          <a:noFill/>
        </p:spPr>
        <p:txBody>
          <a:bodyPr wrap="square">
            <a:spAutoFit/>
          </a:bodyPr>
          <a:lstStyle/>
          <a:p>
            <a:pPr marL="342900" indent="-342900">
              <a:lnSpc>
                <a:spcPct val="150000"/>
              </a:lnSpc>
              <a:spcAft>
                <a:spcPts val="1200"/>
              </a:spcAft>
              <a:buFont typeface="Arial" panose="020B0604020202020204" pitchFamily="34" charset="0"/>
              <a:buChar char="•"/>
            </a:pPr>
            <a:r>
              <a:rPr lang="en-GB" sz="2800" dirty="0">
                <a:solidFill>
                  <a:schemeClr val="bg1"/>
                </a:solidFill>
              </a:rPr>
              <a:t>Before Easter, Christians have a period called Lent. </a:t>
            </a:r>
          </a:p>
          <a:p>
            <a:pPr marL="342900" indent="-342900">
              <a:lnSpc>
                <a:spcPct val="150000"/>
              </a:lnSpc>
              <a:spcAft>
                <a:spcPts val="1200"/>
              </a:spcAft>
              <a:buFont typeface="Arial" panose="020B0604020202020204" pitchFamily="34" charset="0"/>
              <a:buChar char="•"/>
            </a:pPr>
            <a:r>
              <a:rPr lang="en-GB" sz="2800" dirty="0">
                <a:solidFill>
                  <a:schemeClr val="bg1"/>
                </a:solidFill>
              </a:rPr>
              <a:t>Lent lasts for about 40 days. </a:t>
            </a:r>
          </a:p>
          <a:p>
            <a:pPr marL="342900" indent="-342900">
              <a:lnSpc>
                <a:spcPct val="150000"/>
              </a:lnSpc>
              <a:spcAft>
                <a:spcPts val="1200"/>
              </a:spcAft>
              <a:buFont typeface="Arial" panose="020B0604020202020204" pitchFamily="34" charset="0"/>
              <a:buChar char="•"/>
            </a:pPr>
            <a:r>
              <a:rPr lang="en-GB" sz="2800" dirty="0">
                <a:solidFill>
                  <a:schemeClr val="bg1"/>
                </a:solidFill>
              </a:rPr>
              <a:t>During Lent, many Christians fast, pray more and try to do good deeds. </a:t>
            </a:r>
          </a:p>
        </p:txBody>
      </p:sp>
    </p:spTree>
    <p:extLst>
      <p:ext uri="{BB962C8B-B14F-4D97-AF65-F5344CB8AC3E}">
        <p14:creationId xmlns:p14="http://schemas.microsoft.com/office/powerpoint/2010/main" val="93535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736AF-9B81-F53B-3836-913319A9763A}"/>
            </a:ext>
          </a:extLst>
        </p:cNvPr>
        <p:cNvGrpSpPr/>
        <p:nvPr/>
      </p:nvGrpSpPr>
      <p:grpSpPr>
        <a:xfrm>
          <a:off x="0" y="0"/>
          <a:ext cx="0" cy="0"/>
          <a:chOff x="0" y="0"/>
          <a:chExt cx="0" cy="0"/>
        </a:xfrm>
      </p:grpSpPr>
      <p:pic>
        <p:nvPicPr>
          <p:cNvPr id="4100" name="Picture 4" descr="Wishing our CLASS community a meaningful Good Friday. May today be a time  of reflection, peace, and gratitude. ✝️ #goodfriday #belmontclass  #belmontuniversity #easter">
            <a:extLst>
              <a:ext uri="{FF2B5EF4-FFF2-40B4-BE49-F238E27FC236}">
                <a16:creationId xmlns:a16="http://schemas.microsoft.com/office/drawing/2014/main" id="{03617E56-A687-47B0-C469-BCCA0A32C3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3433156" y="15240"/>
            <a:ext cx="12219214" cy="6842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20124E-C3ED-9FF0-9030-F230AB8F17EE}"/>
              </a:ext>
            </a:extLst>
          </p:cNvPr>
          <p:cNvSpPr/>
          <p:nvPr/>
        </p:nvSpPr>
        <p:spPr>
          <a:xfrm>
            <a:off x="0" y="0"/>
            <a:ext cx="6866314" cy="6858000"/>
          </a:xfrm>
          <a:prstGeom prst="rect">
            <a:avLst/>
          </a:prstGeom>
          <a:gradFill>
            <a:gsLst>
              <a:gs pos="14000">
                <a:srgbClr val="5E4036"/>
              </a:gs>
              <a:gs pos="100000">
                <a:srgbClr val="F2D3B4"/>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635CCA7-0937-1DFA-286A-509C033046BF}"/>
              </a:ext>
            </a:extLst>
          </p:cNvPr>
          <p:cNvSpPr/>
          <p:nvPr/>
        </p:nvSpPr>
        <p:spPr>
          <a:xfrm>
            <a:off x="1" y="581775"/>
            <a:ext cx="6866314" cy="584775"/>
          </a:xfrm>
          <a:prstGeom prst="rect">
            <a:avLst/>
          </a:prstGeom>
        </p:spPr>
        <p:txBody>
          <a:bodyPr wrap="square">
            <a:spAutoFit/>
          </a:bodyPr>
          <a:lstStyle/>
          <a:p>
            <a:pPr algn="ctr"/>
            <a:r>
              <a:rPr lang="en-GB" sz="3200" b="1" dirty="0">
                <a:solidFill>
                  <a:schemeClr val="bg1"/>
                </a:solidFill>
                <a:latin typeface="Montserrat Medium" pitchFamily="2" charset="77"/>
              </a:rPr>
              <a:t>WHAT IS THE “HOLY WEEK?”</a:t>
            </a:r>
          </a:p>
        </p:txBody>
      </p:sp>
      <p:cxnSp>
        <p:nvCxnSpPr>
          <p:cNvPr id="8" name="Straight Connector 7">
            <a:extLst>
              <a:ext uri="{FF2B5EF4-FFF2-40B4-BE49-F238E27FC236}">
                <a16:creationId xmlns:a16="http://schemas.microsoft.com/office/drawing/2014/main" id="{3D348C6B-66C1-B255-9C1E-8181C12F0761}"/>
              </a:ext>
            </a:extLst>
          </p:cNvPr>
          <p:cNvCxnSpPr>
            <a:cxnSpLocks/>
          </p:cNvCxnSpPr>
          <p:nvPr/>
        </p:nvCxnSpPr>
        <p:spPr>
          <a:xfrm flipV="1">
            <a:off x="571501" y="1166550"/>
            <a:ext cx="5577841" cy="3487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DDAF953-4F70-04E1-97FC-B8711A2A2795}"/>
              </a:ext>
            </a:extLst>
          </p:cNvPr>
          <p:cNvSpPr txBox="1"/>
          <p:nvPr/>
        </p:nvSpPr>
        <p:spPr>
          <a:xfrm>
            <a:off x="168334" y="1547492"/>
            <a:ext cx="6697980" cy="4862870"/>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700" dirty="0">
                <a:solidFill>
                  <a:schemeClr val="bg1"/>
                </a:solidFill>
              </a:rPr>
              <a:t>The week before Easter is called Holy Week. </a:t>
            </a:r>
          </a:p>
          <a:p>
            <a:pPr marL="342900" indent="-342900">
              <a:spcAft>
                <a:spcPts val="1200"/>
              </a:spcAft>
              <a:buFont typeface="Arial" panose="020B0604020202020204" pitchFamily="34" charset="0"/>
              <a:buChar char="•"/>
            </a:pPr>
            <a:r>
              <a:rPr lang="en-GB" sz="2700" dirty="0">
                <a:solidFill>
                  <a:schemeClr val="bg1"/>
                </a:solidFill>
              </a:rPr>
              <a:t>Palm Sunday comes first and remembers Jesus entering Jerusalem. </a:t>
            </a:r>
          </a:p>
          <a:p>
            <a:pPr marL="342900" indent="-342900">
              <a:spcAft>
                <a:spcPts val="1200"/>
              </a:spcAft>
              <a:buFont typeface="Arial" panose="020B0604020202020204" pitchFamily="34" charset="0"/>
              <a:buChar char="•"/>
            </a:pPr>
            <a:r>
              <a:rPr lang="en-GB" sz="2700" dirty="0">
                <a:solidFill>
                  <a:schemeClr val="bg1"/>
                </a:solidFill>
              </a:rPr>
              <a:t>Then comes Maundy Thursday, which remembers the Last Supper. </a:t>
            </a:r>
          </a:p>
          <a:p>
            <a:pPr marL="342900" indent="-342900">
              <a:spcAft>
                <a:spcPts val="1200"/>
              </a:spcAft>
              <a:buFont typeface="Arial" panose="020B0604020202020204" pitchFamily="34" charset="0"/>
              <a:buChar char="•"/>
            </a:pPr>
            <a:r>
              <a:rPr lang="en-GB" sz="2700" dirty="0">
                <a:solidFill>
                  <a:schemeClr val="bg1"/>
                </a:solidFill>
              </a:rPr>
              <a:t>After this comes Good Friday, when Christians remember the crucifixion of Jesus. </a:t>
            </a:r>
          </a:p>
          <a:p>
            <a:pPr marL="342900" indent="-342900">
              <a:spcAft>
                <a:spcPts val="1200"/>
              </a:spcAft>
              <a:buFont typeface="Arial" panose="020B0604020202020204" pitchFamily="34" charset="0"/>
              <a:buChar char="•"/>
            </a:pPr>
            <a:r>
              <a:rPr lang="en-GB" sz="2700" dirty="0">
                <a:solidFill>
                  <a:schemeClr val="bg1"/>
                </a:solidFill>
              </a:rPr>
              <a:t>Then comes Easter Sunday, which is a joyful celebration for Christians.</a:t>
            </a:r>
          </a:p>
        </p:txBody>
      </p:sp>
    </p:spTree>
    <p:extLst>
      <p:ext uri="{BB962C8B-B14F-4D97-AF65-F5344CB8AC3E}">
        <p14:creationId xmlns:p14="http://schemas.microsoft.com/office/powerpoint/2010/main" val="1499689302"/>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5F9029-ABC1-40ED-9A4B-17AFB728AED4}">
  <ds:schemaRefs>
    <ds:schemaRef ds:uri="http://schemas.microsoft.com/sharepoint/v3/contenttype/forms"/>
  </ds:schemaRefs>
</ds:datastoreItem>
</file>

<file path=customXml/itemProps3.xml><?xml version="1.0" encoding="utf-8"?>
<ds:datastoreItem xmlns:ds="http://schemas.openxmlformats.org/officeDocument/2006/customXml" ds:itemID="{6B9BF552-EA34-4C6E-A44C-41812AE980D3}">
  <ds:schemaRefs>
    <ds:schemaRef ds:uri="http://schemas.openxmlformats.org/package/2006/metadata/core-properties"/>
    <ds:schemaRef ds:uri="http://purl.org/dc/dcmitype/"/>
    <ds:schemaRef ds:uri="http://schemas.microsoft.com/sharepoint/v3"/>
    <ds:schemaRef ds:uri="71af3243-3dd4-4a8d-8c0d-dd76da1f02a5"/>
    <ds:schemaRef ds:uri="http://schemas.microsoft.com/office/infopath/2007/PartnerControls"/>
    <ds:schemaRef ds:uri="http://schemas.microsoft.com/office/2006/documentManagement/types"/>
    <ds:schemaRef ds:uri="http://purl.org/dc/terms/"/>
    <ds:schemaRef ds:uri="230e9df3-be65-4c73-a93b-d1236ebd677e"/>
    <ds:schemaRef ds:uri="16c05727-aa75-4e4a-9b5f-8a80a1165891"/>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31</TotalTime>
  <Words>1124</Words>
  <Application>Microsoft Office PowerPoint</Application>
  <PresentationFormat>Widescreen</PresentationFormat>
  <Paragraphs>157</Paragraphs>
  <Slides>20</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Apple Chancery</vt:lpstr>
      <vt:lpstr>Arial</vt:lpstr>
      <vt:lpstr>Avenir Book</vt:lpstr>
      <vt:lpstr>Calibri</vt:lpstr>
      <vt:lpstr>Calisto MT</vt:lpstr>
      <vt:lpstr>Christmas Stories</vt:lpstr>
      <vt:lpstr>Garamond</vt:lpstr>
      <vt:lpstr>Garamond Premr Pro</vt:lpstr>
      <vt:lpstr>ManzoorNaskh</vt:lpstr>
      <vt:lpstr>Montserrat Medium</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47</cp:revision>
  <dcterms:created xsi:type="dcterms:W3CDTF">2023-12-07T18:40:21Z</dcterms:created>
  <dcterms:modified xsi:type="dcterms:W3CDTF">2026-04-08T09:45:25Z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