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79" r:id="rId5"/>
    <p:sldId id="312" r:id="rId6"/>
    <p:sldId id="311" r:id="rId7"/>
    <p:sldId id="432" r:id="rId8"/>
    <p:sldId id="433" r:id="rId9"/>
    <p:sldId id="321" r:id="rId10"/>
    <p:sldId id="434" r:id="rId11"/>
    <p:sldId id="435" r:id="rId12"/>
    <p:sldId id="283" r:id="rId13"/>
    <p:sldId id="436" r:id="rId14"/>
    <p:sldId id="330" r:id="rId15"/>
    <p:sldId id="305" r:id="rId16"/>
    <p:sldId id="348" r:id="rId17"/>
    <p:sldId id="366" r:id="rId18"/>
    <p:sldId id="368" r:id="rId19"/>
    <p:sldId id="352" r:id="rId20"/>
    <p:sldId id="315"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5E4"/>
    <a:srgbClr val="ECE5E5"/>
    <a:srgbClr val="FFFFFF"/>
    <a:srgbClr val="123858"/>
    <a:srgbClr val="F2D3B4"/>
    <a:srgbClr val="5E4036"/>
    <a:srgbClr val="9E4706"/>
    <a:srgbClr val="582804"/>
    <a:srgbClr val="744F3B"/>
    <a:srgbClr val="C85A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5" autoAdjust="0"/>
    <p:restoredTop sz="84242" autoAdjust="0"/>
  </p:normalViewPr>
  <p:slideViewPr>
    <p:cSldViewPr snapToGrid="0">
      <p:cViewPr varScale="1">
        <p:scale>
          <a:sx n="93" d="100"/>
          <a:sy n="93" d="100"/>
        </p:scale>
        <p:origin x="1482" y="66"/>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4/17/2026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424301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177418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151715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212218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152505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4/17/2026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4/17/2026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4/17/2026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4/17/2026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4/17/2026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4/17/2026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4/17/2026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4/17/2026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tfal.org.uk/talim" TargetMode="External"/><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commons.wikimedia.org/wiki/File:Post-it-note-white-bg.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commons.wikimedia.org/wiki/File:Post-it-note-white-bg.jp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hyperlink" Target="https://www.youtube.com/watch?v=jJNZWtJUBic" TargetMode="External"/><Relationship Id="rId4" Type="http://schemas.openxmlformats.org/officeDocument/2006/relationships/hyperlink" Target="https://commons.wikimedia.org/wiki/File:Post-it-note-white-bg.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rgbClr val="C85A08"/>
              </a:gs>
              <a:gs pos="100000">
                <a:srgbClr val="F67B1E"/>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3"/>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C85A08"/>
                </a:solidFill>
                <a:latin typeface="Garamond" panose="02020404030301010803" pitchFamily="18" charset="0"/>
              </a:rPr>
              <a:t>WEEKLY </a:t>
            </a:r>
          </a:p>
          <a:p>
            <a:pPr algn="ctr"/>
            <a:r>
              <a:rPr lang="en-US" sz="5400" b="1" dirty="0">
                <a:solidFill>
                  <a:srgbClr val="C85A08"/>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4">
              <a:extLst>
                <a:ext uri="{96DAC541-7B7A-43D3-8B79-37D633B846F1}">
                  <asvg:svgBlip xmlns:asvg="http://schemas.microsoft.com/office/drawing/2016/SVG/main" r:embed="rId5"/>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8">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(April – Week 2)</a:t>
            </a:r>
          </a:p>
        </p:txBody>
      </p:sp>
      <p:pic>
        <p:nvPicPr>
          <p:cNvPr id="12" name="Picture Placeholder 11">
            <a:extLst>
              <a:ext uri="{FF2B5EF4-FFF2-40B4-BE49-F238E27FC236}">
                <a16:creationId xmlns:a16="http://schemas.microsoft.com/office/drawing/2014/main" id="{D3FF6EA1-77F5-5293-712E-5292EC83E8D1}"/>
              </a:ext>
            </a:extLst>
          </p:cNvPr>
          <p:cNvPicPr>
            <a:picLocks noGrp="1" noChangeAspect="1"/>
          </p:cNvPicPr>
          <p:nvPr>
            <p:ph type="pic" idx="1"/>
          </p:nvPr>
        </p:nvPicPr>
        <p:blipFill>
          <a:blip r:embed="rId9"/>
          <a:srcRect l="41459" t="-291" r="3662" b="291"/>
          <a:stretch>
            <a:fillRect/>
          </a:stretch>
        </p:blipFill>
        <p:spPr>
          <a:xfrm>
            <a:off x="5946242" y="-118533"/>
            <a:ext cx="6245758" cy="6986785"/>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rgbClr val="FFFFFF">
              <a:lumMod val="95000"/>
            </a:srgbClr>
          </a:solidFill>
        </p:spPr>
      </p:pic>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584775"/>
          </a:xfrm>
          <a:prstGeom prst="rect">
            <a:avLst/>
          </a:prstGeom>
          <a:noFill/>
        </p:spPr>
        <p:txBody>
          <a:bodyPr wrap="square">
            <a:spAutoFit/>
          </a:bodyPr>
          <a:lstStyle/>
          <a:p>
            <a:pPr algn="ctr"/>
            <a:r>
              <a:rPr lang="en-GB" sz="3200" dirty="0">
                <a:solidFill>
                  <a:schemeClr val="bg1"/>
                </a:solidFill>
                <a:latin typeface="Christmas Stories" panose="02000500000000000000" pitchFamily="2" charset="0"/>
                <a:cs typeface="Apple Chancery" panose="03020702040506060504" pitchFamily="66" charset="-79"/>
              </a:rPr>
              <a:t>Lets Recap a part of our </a:t>
            </a:r>
            <a:r>
              <a:rPr lang="en-GB" sz="3200" dirty="0" err="1">
                <a:solidFill>
                  <a:schemeClr val="bg1"/>
                </a:solidFill>
                <a:latin typeface="Christmas Stories" panose="02000500000000000000" pitchFamily="2" charset="0"/>
                <a:cs typeface="Apple Chancery" panose="03020702040506060504" pitchFamily="66" charset="-79"/>
              </a:rPr>
              <a:t>Salat</a:t>
            </a:r>
            <a:r>
              <a:rPr lang="en-GB" sz="3200" dirty="0">
                <a:solidFill>
                  <a:schemeClr val="bg1"/>
                </a:solidFill>
                <a:latin typeface="Christmas Stories" panose="02000500000000000000" pitchFamily="2" charset="0"/>
                <a:cs typeface="Apple Chancery" panose="03020702040506060504" pitchFamily="66" charset="-79"/>
              </a:rPr>
              <a:t>!</a:t>
            </a:r>
            <a:endParaRPr lang="en-US" sz="3200" dirty="0">
              <a:solidFill>
                <a:schemeClr val="bg1"/>
              </a:solidFill>
              <a:latin typeface="Christmas Stories" panose="02000500000000000000" pitchFamily="2"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Tahmeed</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1066431" y="3927245"/>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6330866" y="233057"/>
            <a:ext cx="5106786" cy="1200329"/>
          </a:xfrm>
          <a:prstGeom prst="rect">
            <a:avLst/>
          </a:prstGeom>
          <a:noFill/>
        </p:spPr>
        <p:txBody>
          <a:bodyPr wrap="square" rtlCol="0">
            <a:spAutoFit/>
          </a:bodyPr>
          <a:lstStyle/>
          <a:p>
            <a:pPr algn="ctr"/>
            <a:r>
              <a:rPr lang="en-US" sz="3600" b="1" dirty="0"/>
              <a:t>Salam And The </a:t>
            </a:r>
            <a:r>
              <a:rPr lang="en-US" sz="3600" b="1" dirty="0" err="1"/>
              <a:t>Dua</a:t>
            </a:r>
            <a:r>
              <a:rPr lang="en-US" sz="3600" b="1" dirty="0"/>
              <a:t> After Salam</a:t>
            </a:r>
          </a:p>
        </p:txBody>
      </p:sp>
      <p:sp>
        <p:nvSpPr>
          <p:cNvPr id="8" name="TextBox 7">
            <a:extLst>
              <a:ext uri="{FF2B5EF4-FFF2-40B4-BE49-F238E27FC236}">
                <a16:creationId xmlns:a16="http://schemas.microsoft.com/office/drawing/2014/main" id="{21F8C737-CDB6-3FFD-D460-434E871DD033}"/>
              </a:ext>
            </a:extLst>
          </p:cNvPr>
          <p:cNvSpPr txBox="1"/>
          <p:nvPr/>
        </p:nvSpPr>
        <p:spPr>
          <a:xfrm>
            <a:off x="5576518" y="1659764"/>
            <a:ext cx="6615475" cy="1754326"/>
          </a:xfrm>
          <a:prstGeom prst="rect">
            <a:avLst/>
          </a:prstGeom>
          <a:noFill/>
        </p:spPr>
        <p:txBody>
          <a:bodyPr wrap="square">
            <a:spAutoFit/>
          </a:bodyPr>
          <a:lstStyle/>
          <a:p>
            <a:pPr algn="ctr" rtl="1"/>
            <a:r>
              <a:rPr lang="ur-PK" sz="3600" dirty="0">
                <a:latin typeface="ManzoorNaskh" panose="02000500000000000000" pitchFamily="2" charset="-78"/>
                <a:ea typeface="ManzoorNaskh" panose="02000500000000000000" pitchFamily="2" charset="-78"/>
                <a:cs typeface="ManzoorNaskh" panose="02000500000000000000" pitchFamily="2" charset="-78"/>
              </a:rPr>
              <a:t>السَّلَامُ عَلَيْكُمْ وَرَحْمَةُ اللّٰه</a:t>
            </a:r>
            <a:endParaRPr lang="en-GB" sz="3600" dirty="0">
              <a:latin typeface="ManzoorNaskh" panose="02000500000000000000" pitchFamily="2" charset="-78"/>
              <a:ea typeface="ManzoorNaskh" panose="02000500000000000000" pitchFamily="2" charset="-78"/>
              <a:cs typeface="ManzoorNaskh" panose="02000500000000000000" pitchFamily="2" charset="-78"/>
            </a:endParaRPr>
          </a:p>
          <a:p>
            <a:pPr algn="ctr" rtl="1"/>
            <a:r>
              <a:rPr lang="ur-PK" sz="3600" dirty="0">
                <a:latin typeface="ManzoorNaskh" panose="02000500000000000000" pitchFamily="2" charset="-78"/>
                <a:ea typeface="ManzoorNaskh" panose="02000500000000000000" pitchFamily="2" charset="-78"/>
                <a:cs typeface="ManzoorNaskh" panose="02000500000000000000" pitchFamily="2" charset="-78"/>
              </a:rPr>
              <a:t>اللَّهُمَّ أَنْتَ السَّلَامُ وَمِنْكَ السَّلَامُ، تَبَارَكْتَ يَا ذَا الْجَلَالِ وَالْإِكْرَامِ</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576520" y="4805905"/>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631162" y="5253507"/>
            <a:ext cx="6615475" cy="1421928"/>
          </a:xfrm>
          <a:prstGeom prst="rect">
            <a:avLst/>
          </a:prstGeom>
          <a:noFill/>
        </p:spPr>
        <p:txBody>
          <a:bodyPr wrap="square">
            <a:spAutoFit/>
          </a:bodyPr>
          <a:lstStyle/>
          <a:p>
            <a:pPr algn="ctr" fontAlgn="base">
              <a:lnSpc>
                <a:spcPct val="120000"/>
              </a:lnSpc>
            </a:pPr>
            <a:r>
              <a:rPr lang="en-GB" sz="2400" dirty="0"/>
              <a:t>"O Allah, You are the Source of Peace and from You comes peace. Blessed are You, O Possessor of Majesty and </a:t>
            </a:r>
            <a:r>
              <a:rPr lang="en-GB" sz="2400" dirty="0" err="1"/>
              <a:t>Honor</a:t>
            </a:r>
            <a:r>
              <a:rPr lang="en-GB" sz="2400" dirty="0"/>
              <a:t>."</a:t>
            </a:r>
            <a:endParaRPr lang="en-US" sz="2400" b="0" i="0" u="none" strike="noStrike" dirty="0">
              <a:effectLst/>
            </a:endParaRPr>
          </a:p>
        </p:txBody>
      </p:sp>
      <p:pic>
        <p:nvPicPr>
          <p:cNvPr id="1026" name="Picture 2" descr="Rukoo' | Learn Salaah">
            <a:extLst>
              <a:ext uri="{FF2B5EF4-FFF2-40B4-BE49-F238E27FC236}">
                <a16:creationId xmlns:a16="http://schemas.microsoft.com/office/drawing/2014/main" id="{BE42A9ED-97AE-5765-852C-235686CF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7474" y="-2997434"/>
            <a:ext cx="28336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3B13BE-F6E7-686C-9151-5B9CE5346172}"/>
              </a:ext>
            </a:extLst>
          </p:cNvPr>
          <p:cNvSpPr txBox="1"/>
          <p:nvPr/>
        </p:nvSpPr>
        <p:spPr>
          <a:xfrm>
            <a:off x="5576519" y="3439395"/>
            <a:ext cx="6615475" cy="1200329"/>
          </a:xfrm>
          <a:prstGeom prst="rect">
            <a:avLst/>
          </a:prstGeom>
          <a:noFill/>
        </p:spPr>
        <p:txBody>
          <a:bodyPr wrap="square">
            <a:spAutoFit/>
          </a:bodyPr>
          <a:lstStyle/>
          <a:p>
            <a:pPr algn="ctr"/>
            <a:r>
              <a:rPr lang="en-GB" sz="2400" dirty="0" err="1"/>
              <a:t>Assalamu</a:t>
            </a:r>
            <a:r>
              <a:rPr lang="en-GB" sz="2400" dirty="0"/>
              <a:t> </a:t>
            </a:r>
            <a:r>
              <a:rPr lang="en-GB" sz="2400" dirty="0" err="1"/>
              <a:t>alaikum</a:t>
            </a:r>
            <a:r>
              <a:rPr lang="en-GB" sz="2400" dirty="0"/>
              <a:t> </a:t>
            </a:r>
            <a:r>
              <a:rPr lang="en-GB" sz="2400" dirty="0" err="1"/>
              <a:t>wa</a:t>
            </a:r>
            <a:r>
              <a:rPr lang="en-GB" sz="2400" dirty="0"/>
              <a:t> </a:t>
            </a:r>
            <a:r>
              <a:rPr lang="en-GB" sz="2400" dirty="0" err="1"/>
              <a:t>rahmatullah</a:t>
            </a:r>
            <a:endParaRPr lang="en-GB" sz="2400" dirty="0"/>
          </a:p>
          <a:p>
            <a:pPr algn="ctr"/>
            <a:r>
              <a:rPr lang="en-GB" sz="2400" dirty="0" err="1"/>
              <a:t>Allahumma</a:t>
            </a:r>
            <a:r>
              <a:rPr lang="en-GB" sz="2400" dirty="0"/>
              <a:t> </a:t>
            </a:r>
            <a:r>
              <a:rPr lang="en-GB" sz="2400" dirty="0" err="1"/>
              <a:t>antas-salamu</a:t>
            </a:r>
            <a:r>
              <a:rPr lang="en-GB" sz="2400" dirty="0"/>
              <a:t> </a:t>
            </a:r>
            <a:r>
              <a:rPr lang="en-GB" sz="2400" dirty="0" err="1"/>
              <a:t>wa</a:t>
            </a:r>
            <a:r>
              <a:rPr lang="en-GB" sz="2400" dirty="0"/>
              <a:t> </a:t>
            </a:r>
            <a:r>
              <a:rPr lang="en-GB" sz="2400" dirty="0" err="1"/>
              <a:t>minkas-salamu</a:t>
            </a:r>
            <a:r>
              <a:rPr lang="en-GB" sz="2400" dirty="0"/>
              <a:t>, </a:t>
            </a:r>
            <a:r>
              <a:rPr lang="en-GB" sz="2400" dirty="0" err="1"/>
              <a:t>tabarakta</a:t>
            </a:r>
            <a:r>
              <a:rPr lang="en-GB" sz="2400" dirty="0"/>
              <a:t> </a:t>
            </a:r>
            <a:r>
              <a:rPr lang="en-GB" sz="2400" dirty="0" err="1"/>
              <a:t>ya</a:t>
            </a:r>
            <a:r>
              <a:rPr lang="en-GB" sz="2400" dirty="0"/>
              <a:t> dhal-</a:t>
            </a:r>
            <a:r>
              <a:rPr lang="en-GB" sz="2400" dirty="0" err="1"/>
              <a:t>jalali</a:t>
            </a:r>
            <a:r>
              <a:rPr lang="en-GB" sz="2400" dirty="0"/>
              <a:t> </a:t>
            </a:r>
            <a:r>
              <a:rPr lang="en-GB" sz="2400" dirty="0" err="1"/>
              <a:t>wal-ikram</a:t>
            </a:r>
            <a:endParaRPr lang="en-GB" i="1" dirty="0"/>
          </a:p>
        </p:txBody>
      </p:sp>
    </p:spTree>
    <p:extLst>
      <p:ext uri="{BB962C8B-B14F-4D97-AF65-F5344CB8AC3E}">
        <p14:creationId xmlns:p14="http://schemas.microsoft.com/office/powerpoint/2010/main" val="4057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618153" y="3602964"/>
            <a:ext cx="6208126" cy="830997"/>
          </a:xfrm>
          <a:prstGeom prst="rect">
            <a:avLst/>
          </a:prstGeom>
          <a:noFill/>
        </p:spPr>
        <p:txBody>
          <a:bodyPr wrap="square" rtlCol="0">
            <a:spAutoFit/>
          </a:bodyPr>
          <a:lstStyle/>
          <a:p>
            <a:pPr algn="ctr"/>
            <a:r>
              <a:rPr lang="en-US" sz="4800" b="1" dirty="0" err="1">
                <a:solidFill>
                  <a:schemeClr val="bg1"/>
                </a:solidFill>
              </a:rPr>
              <a:t>Dua</a:t>
            </a:r>
            <a:r>
              <a:rPr lang="en-US" sz="4800" b="1" dirty="0">
                <a:solidFill>
                  <a:schemeClr val="bg1"/>
                </a:solidFill>
              </a:rPr>
              <a:t> After Salam</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nvGraphicFramePr>
        <p:xfrm>
          <a:off x="2297035" y="461044"/>
          <a:ext cx="8808724"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وَمِنْكَ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السَّلَامُ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أَنْتَ</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اللَّهُمَّ </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And</a:t>
                      </a:r>
                      <a:r>
                        <a:rPr lang="en-GB" sz="2000" b="1" baseline="0" dirty="0">
                          <a:latin typeface="Garamond" panose="02020404030301010803" pitchFamily="18" charset="0"/>
                        </a:rPr>
                        <a:t> From You</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The</a:t>
                      </a:r>
                      <a:r>
                        <a:rPr lang="en-GB" sz="2000" b="1" baseline="0" dirty="0">
                          <a:latin typeface="Garamond" panose="02020404030301010803" pitchFamily="18" charset="0"/>
                        </a:rPr>
                        <a:t> Source of Peace</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O 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5" name="Table 14">
            <a:extLst>
              <a:ext uri="{FF2B5EF4-FFF2-40B4-BE49-F238E27FC236}">
                <a16:creationId xmlns:a16="http://schemas.microsoft.com/office/drawing/2014/main" id="{1DD86F4F-BE5B-49C5-7897-A8B45CAE7A63}"/>
              </a:ext>
            </a:extLst>
          </p:cNvPr>
          <p:cNvGraphicFramePr>
            <a:graphicFrameLocks noGrp="1"/>
          </p:cNvGraphicFramePr>
          <p:nvPr/>
        </p:nvGraphicFramePr>
        <p:xfrm>
          <a:off x="2291780" y="2536837"/>
          <a:ext cx="8808724"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ذَا الْجَلَالِ</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يَا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تَبَارَكْتَ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السَّلَامُ</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err="1">
                          <a:latin typeface="Garamond" panose="02020404030301010803" pitchFamily="18" charset="0"/>
                        </a:rPr>
                        <a:t>Posseesor</a:t>
                      </a:r>
                      <a:r>
                        <a:rPr lang="en-GB" sz="2000" b="1" baseline="0" dirty="0">
                          <a:latin typeface="Garamond" panose="02020404030301010803" pitchFamily="18" charset="0"/>
                        </a:rPr>
                        <a:t> of Majesty</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Blessed are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Peace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6" name="Table 15">
            <a:extLst>
              <a:ext uri="{FF2B5EF4-FFF2-40B4-BE49-F238E27FC236}">
                <a16:creationId xmlns:a16="http://schemas.microsoft.com/office/drawing/2014/main" id="{1DD86F4F-BE5B-49C5-7897-A8B45CAE7A63}"/>
              </a:ext>
            </a:extLst>
          </p:cNvPr>
          <p:cNvGraphicFramePr>
            <a:graphicFrameLocks noGrp="1"/>
          </p:cNvGraphicFramePr>
          <p:nvPr/>
        </p:nvGraphicFramePr>
        <p:xfrm>
          <a:off x="5534222" y="4659927"/>
          <a:ext cx="2202181"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4159018897"/>
                    </a:ext>
                  </a:extLst>
                </a:gridCol>
              </a:tblGrid>
              <a:tr h="851338">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وَالْاِكْرَامِ</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And Honour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Tree>
    <p:extLst>
      <p:ext uri="{BB962C8B-B14F-4D97-AF65-F5344CB8AC3E}">
        <p14:creationId xmlns:p14="http://schemas.microsoft.com/office/powerpoint/2010/main" val="323732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569660"/>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10</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April</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rotWithShape="1">
          <a:blip r:embed="rId3">
            <a:duotone>
              <a:schemeClr val="accent5">
                <a:shade val="45000"/>
                <a:satMod val="135000"/>
              </a:schemeClr>
              <a:prstClr val="white"/>
            </a:duotone>
            <a:extLst>
              <a:ext uri="{837473B0-CC2E-450A-ABE3-18F120FF3D39}">
                <a1611:picAttrSrcUrl xmlns:a1611="http://schemas.microsoft.com/office/drawing/2016/11/main" r:id="rId4"/>
              </a:ext>
            </a:extLst>
          </a:blip>
          <a:srcRect r="8878"/>
          <a:stretch/>
        </p:blipFill>
        <p:spPr>
          <a:xfrm>
            <a:off x="675120" y="1669268"/>
            <a:ext cx="10023360" cy="4981402"/>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030497" y="2262748"/>
            <a:ext cx="7905983" cy="3560975"/>
          </a:xfrm>
          <a:prstGeom prst="rect">
            <a:avLst/>
          </a:prstGeom>
          <a:noFill/>
        </p:spPr>
        <p:txBody>
          <a:bodyPr wrap="square">
            <a:spAutoFit/>
          </a:bodyPr>
          <a:lstStyle/>
          <a:p>
            <a:pPr algn="ctr">
              <a:lnSpc>
                <a:spcPct val="115000"/>
              </a:lnSpc>
              <a:spcAft>
                <a:spcPts val="800"/>
              </a:spcAft>
            </a:pPr>
            <a:r>
              <a:rPr lang="en-GB" sz="2800" b="1" kern="100" dirty="0">
                <a:latin typeface="Garamond Premr Pro" panose="02020402060506020403" pitchFamily="18" charset="0"/>
                <a:ea typeface="Aptos" panose="020B0004020202020204" pitchFamily="34" charset="0"/>
                <a:cs typeface="Arial" panose="020B0604020202020204" pitchFamily="34" charset="0"/>
              </a:rPr>
              <a:t>The Promised Messiah(as) said that once, someone’s child passed away. One of his friends went to offer his condolences, only to find the father of the child screaming and saying that God had been unjust to him. </a:t>
            </a:r>
            <a:r>
              <a:rPr lang="en-GB" sz="2800" b="1" kern="100" dirty="0" err="1">
                <a:latin typeface="Garamond Premr Pro" panose="02020402060506020403" pitchFamily="18" charset="0"/>
                <a:ea typeface="Aptos" panose="020B0004020202020204" pitchFamily="34" charset="0"/>
                <a:cs typeface="Arial" panose="020B0604020202020204" pitchFamily="34" charset="0"/>
              </a:rPr>
              <a:t>Hazrat</a:t>
            </a:r>
            <a:r>
              <a:rPr lang="en-GB" sz="2800" b="1" kern="100" dirty="0">
                <a:latin typeface="Garamond Premr Pro" panose="02020402060506020403" pitchFamily="18" charset="0"/>
                <a:ea typeface="Aptos" panose="020B0004020202020204" pitchFamily="34" charset="0"/>
                <a:cs typeface="Arial" panose="020B0604020202020204" pitchFamily="34" charset="0"/>
              </a:rPr>
              <a:t> Mirza </a:t>
            </a:r>
            <a:r>
              <a:rPr lang="en-GB" sz="2800" b="1" kern="100" dirty="0" err="1">
                <a:latin typeface="Garamond Premr Pro" panose="02020402060506020403" pitchFamily="18" charset="0"/>
                <a:ea typeface="Aptos" panose="020B0004020202020204" pitchFamily="34" charset="0"/>
                <a:cs typeface="Arial" panose="020B0604020202020204" pitchFamily="34" charset="0"/>
              </a:rPr>
              <a:t>Bashiruddin</a:t>
            </a:r>
            <a:r>
              <a:rPr lang="en-GB" sz="2800" b="1" kern="100" dirty="0">
                <a:latin typeface="Garamond Premr Pro" panose="02020402060506020403" pitchFamily="18" charset="0"/>
                <a:ea typeface="Aptos" panose="020B0004020202020204" pitchFamily="34" charset="0"/>
                <a:cs typeface="Arial" panose="020B0604020202020204" pitchFamily="34" charset="0"/>
              </a:rPr>
              <a:t> Mahmud Ahmad</a:t>
            </a:r>
            <a:r>
              <a:rPr lang="ur-PK" sz="2800" b="1" kern="100" dirty="0">
                <a:latin typeface="Garamond Premr Pro" panose="02020402060506020403" pitchFamily="18" charset="0"/>
                <a:ea typeface="Aptos" panose="020B0004020202020204" pitchFamily="34" charset="0"/>
                <a:cs typeface="Arial" panose="020B0604020202020204" pitchFamily="34" charset="0"/>
              </a:rPr>
              <a:t> </a:t>
            </a:r>
            <a:r>
              <a:rPr lang="en-GB" sz="2800" b="1" kern="100" dirty="0">
                <a:latin typeface="Garamond Premr Pro" panose="02020402060506020403" pitchFamily="18" charset="0"/>
                <a:ea typeface="Aptos" panose="020B0004020202020204" pitchFamily="34" charset="0"/>
                <a:cs typeface="Arial" panose="020B0604020202020204" pitchFamily="34" charset="0"/>
              </a:rPr>
              <a:t>(</a:t>
            </a:r>
            <a:r>
              <a:rPr lang="en-GB" sz="2800" b="1" kern="100" dirty="0" err="1">
                <a:latin typeface="Garamond Premr Pro" panose="02020402060506020403" pitchFamily="18" charset="0"/>
                <a:ea typeface="Aptos" panose="020B0004020202020204" pitchFamily="34" charset="0"/>
                <a:cs typeface="Arial" panose="020B0604020202020204" pitchFamily="34" charset="0"/>
              </a:rPr>
              <a:t>ra</a:t>
            </a:r>
            <a:r>
              <a:rPr lang="en-GB" sz="2800" b="1" kern="100" dirty="0">
                <a:latin typeface="Garamond Premr Pro" panose="02020402060506020403" pitchFamily="18" charset="0"/>
                <a:ea typeface="Aptos" panose="020B0004020202020204" pitchFamily="34" charset="0"/>
                <a:cs typeface="Arial" panose="020B0604020202020204" pitchFamily="34" charset="0"/>
              </a:rPr>
              <a:t>) said that everything, even our lives and everything in them, has been given to us by God. </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1431025" y="1148023"/>
            <a:ext cx="9329947" cy="954107"/>
          </a:xfrm>
          <a:prstGeom prst="rect">
            <a:avLst/>
          </a:prstGeom>
        </p:spPr>
        <p:txBody>
          <a:bodyPr wrap="square">
            <a:spAutoFit/>
          </a:bodyPr>
          <a:lstStyle/>
          <a:p>
            <a:pPr algn="ct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Reflecting his Master (saw): </a:t>
            </a:r>
            <a:br>
              <a:rPr lang="ur-PK"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b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The Promised Messiah (as) call to Tauheed</a:t>
            </a:r>
          </a:p>
        </p:txBody>
      </p:sp>
    </p:spTree>
    <p:extLst>
      <p:ext uri="{BB962C8B-B14F-4D97-AF65-F5344CB8AC3E}">
        <p14:creationId xmlns:p14="http://schemas.microsoft.com/office/powerpoint/2010/main" val="1906440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C81FC8F-A27B-33B4-6953-DDDE07B45987}"/>
              </a:ext>
            </a:extLst>
          </p:cNvPr>
          <p:cNvPicPr>
            <a:picLocks noChangeAspect="1"/>
          </p:cNvPicPr>
          <p:nvPr/>
        </p:nvPicPr>
        <p:blipFill rotWithShape="1">
          <a:blip r:embed="rId3">
            <a:duotone>
              <a:schemeClr val="accent4">
                <a:shade val="45000"/>
                <a:satMod val="135000"/>
              </a:schemeClr>
              <a:prstClr val="white"/>
            </a:duotone>
            <a:extLst>
              <a:ext uri="{837473B0-CC2E-450A-ABE3-18F120FF3D39}">
                <a1611:picAttrSrcUrl xmlns:a1611="http://schemas.microsoft.com/office/drawing/2016/11/main" r:id="rId4"/>
              </a:ext>
            </a:extLst>
          </a:blip>
          <a:srcRect r="9775"/>
          <a:stretch/>
        </p:blipFill>
        <p:spPr>
          <a:xfrm>
            <a:off x="1066800" y="1783079"/>
            <a:ext cx="9250680" cy="5336912"/>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026919" y="2373050"/>
            <a:ext cx="7905983" cy="3914918"/>
          </a:xfrm>
          <a:prstGeom prst="rect">
            <a:avLst/>
          </a:prstGeom>
          <a:noFill/>
        </p:spPr>
        <p:txBody>
          <a:bodyPr wrap="square">
            <a:spAutoFit/>
          </a:bodyPr>
          <a:lstStyle/>
          <a:p>
            <a:pPr algn="ctr">
              <a:lnSpc>
                <a:spcPct val="115000"/>
              </a:lnSpc>
              <a:spcAft>
                <a:spcPts val="800"/>
              </a:spcAft>
            </a:pPr>
            <a:r>
              <a:rPr lang="en-GB" sz="2400" b="1" kern="100" dirty="0">
                <a:latin typeface="Garamond Premr Pro" panose="02020402060506020403" pitchFamily="18" charset="0"/>
                <a:ea typeface="Aptos" panose="020B0004020202020204" pitchFamily="34" charset="0"/>
                <a:cs typeface="Arial" panose="020B0604020202020204" pitchFamily="34" charset="0"/>
              </a:rPr>
              <a:t>The Promised Messiah (as) was very attached to his youngest son, Mubarak Ahmad. When his son fell ill, the Promised Messiah(as) diligently tended to him. </a:t>
            </a:r>
            <a:r>
              <a:rPr lang="en-GB" sz="2400" b="1" kern="100" dirty="0" err="1">
                <a:latin typeface="Garamond Premr Pro" panose="02020402060506020403" pitchFamily="18" charset="0"/>
                <a:ea typeface="Aptos" panose="020B0004020202020204" pitchFamily="34" charset="0"/>
                <a:cs typeface="Arial" panose="020B0604020202020204" pitchFamily="34" charset="0"/>
              </a:rPr>
              <a:t>Hazrat</a:t>
            </a:r>
            <a:r>
              <a:rPr lang="en-GB" sz="2400" b="1" kern="100" dirty="0">
                <a:latin typeface="Garamond Premr Pro" panose="02020402060506020403" pitchFamily="18" charset="0"/>
                <a:ea typeface="Aptos" panose="020B0004020202020204" pitchFamily="34" charset="0"/>
                <a:cs typeface="Arial" panose="020B0604020202020204" pitchFamily="34" charset="0"/>
              </a:rPr>
              <a:t> Hakim Maulvi Nooruddin(</a:t>
            </a:r>
            <a:r>
              <a:rPr lang="en-GB" sz="2400" b="1" kern="100" dirty="0" err="1">
                <a:latin typeface="Garamond Premr Pro" panose="02020402060506020403" pitchFamily="18" charset="0"/>
                <a:ea typeface="Aptos" panose="020B0004020202020204" pitchFamily="34" charset="0"/>
                <a:cs typeface="Arial" panose="020B0604020202020204" pitchFamily="34" charset="0"/>
              </a:rPr>
              <a:t>ra</a:t>
            </a:r>
            <a:r>
              <a:rPr lang="en-GB" sz="2400" b="1" kern="100" dirty="0">
                <a:latin typeface="Garamond Premr Pro" panose="02020402060506020403" pitchFamily="18" charset="0"/>
                <a:ea typeface="Aptos" panose="020B0004020202020204" pitchFamily="34" charset="0"/>
                <a:cs typeface="Arial" panose="020B0604020202020204" pitchFamily="34" charset="0"/>
              </a:rPr>
              <a:t>) was concerned about how the Promised Messiah(as) would handle it if his youngest son were to succumb to his illness and pass away. However, when that time came, and Mubarak Ahmad passed away, the Promised Messiah(as) exhibited immense patience. He said they should not despair, as this was the will of God.</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9B1DC77C-613F-7676-7024-55E7C06EE972}"/>
              </a:ext>
            </a:extLst>
          </p:cNvPr>
          <p:cNvSpPr/>
          <p:nvPr/>
        </p:nvSpPr>
        <p:spPr>
          <a:xfrm>
            <a:off x="1431025" y="1148023"/>
            <a:ext cx="9329947" cy="954107"/>
          </a:xfrm>
          <a:prstGeom prst="rect">
            <a:avLst/>
          </a:prstGeom>
        </p:spPr>
        <p:txBody>
          <a:bodyPr wrap="square">
            <a:spAutoFit/>
          </a:bodyPr>
          <a:lstStyle/>
          <a:p>
            <a:pPr algn="ct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Reflecting his Master (saw): </a:t>
            </a:r>
            <a:br>
              <a:rPr lang="ur-PK"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b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The Promised Messiah (as) call to Tauheed</a:t>
            </a:r>
          </a:p>
        </p:txBody>
      </p:sp>
    </p:spTree>
    <p:extLst>
      <p:ext uri="{BB962C8B-B14F-4D97-AF65-F5344CB8AC3E}">
        <p14:creationId xmlns:p14="http://schemas.microsoft.com/office/powerpoint/2010/main" val="348982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853440" y="1479312"/>
            <a:ext cx="10850880" cy="5171358"/>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1828800" y="2073733"/>
            <a:ext cx="8454623" cy="3415807"/>
          </a:xfrm>
          <a:prstGeom prst="rect">
            <a:avLst/>
          </a:prstGeom>
          <a:noFill/>
        </p:spPr>
        <p:txBody>
          <a:bodyPr wrap="square">
            <a:spAutoFit/>
          </a:bodyPr>
          <a:lstStyle/>
          <a:p>
            <a:pPr algn="ctr">
              <a:lnSpc>
                <a:spcPct val="115000"/>
              </a:lnSpc>
              <a:spcAft>
                <a:spcPts val="800"/>
              </a:spcAft>
            </a:pPr>
            <a:r>
              <a:rPr lang="en-GB" sz="2600" b="1" kern="100" dirty="0">
                <a:latin typeface="Garamond Premr Pro" panose="02020402060506020403" pitchFamily="18" charset="0"/>
                <a:ea typeface="Aptos" panose="020B0004020202020204" pitchFamily="34" charset="0"/>
                <a:cs typeface="Arial" panose="020B0604020202020204" pitchFamily="34" charset="0"/>
              </a:rPr>
              <a:t>Once, a group of people went to meet the Promised Messiah (as). They shook his hand; however, one of them fell to the ground at his feet. The Promised Messiah (as) held him by his arm and lifted him up as he said, ‘This is the very shirk that God has sent me to eradicate in this era. To kiss another’s feet is shirk.’ </a:t>
            </a:r>
          </a:p>
          <a:p>
            <a:pPr algn="ctr">
              <a:lnSpc>
                <a:spcPct val="115000"/>
              </a:lnSpc>
              <a:spcAft>
                <a:spcPts val="800"/>
              </a:spcAft>
            </a:pPr>
            <a:r>
              <a:rPr lang="en-GB" sz="2600" b="1" kern="100" dirty="0">
                <a:latin typeface="Garamond Premr Pro" panose="02020402060506020403" pitchFamily="18" charset="0"/>
                <a:ea typeface="Aptos" panose="020B0004020202020204" pitchFamily="34" charset="0"/>
                <a:cs typeface="Arial" panose="020B0604020202020204" pitchFamily="34" charset="0"/>
              </a:rPr>
              <a:t>Even saying </a:t>
            </a:r>
            <a:r>
              <a:rPr lang="en-GB" sz="2600" b="1" kern="100" dirty="0" err="1">
                <a:latin typeface="Garamond Premr Pro" panose="02020402060506020403" pitchFamily="18" charset="0"/>
                <a:ea typeface="Aptos" panose="020B0004020202020204" pitchFamily="34" charset="0"/>
                <a:cs typeface="Arial" panose="020B0604020202020204" pitchFamily="34" charset="0"/>
              </a:rPr>
              <a:t>Jazakallah</a:t>
            </a:r>
            <a:r>
              <a:rPr lang="en-GB" sz="2600" b="1" kern="100" dirty="0">
                <a:latin typeface="Garamond Premr Pro" panose="02020402060506020403" pitchFamily="18" charset="0"/>
                <a:ea typeface="Aptos" panose="020B0004020202020204" pitchFamily="34" charset="0"/>
                <a:cs typeface="Arial" panose="020B0604020202020204" pitchFamily="34" charset="0"/>
              </a:rPr>
              <a:t> without saying Alhamdulillah is shirk.</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pic>
        <p:nvPicPr>
          <p:cNvPr id="7"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8531" y="5406686"/>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7821490" y="5446734"/>
            <a:ext cx="1321151" cy="1321151"/>
          </a:xfrm>
          <a:prstGeom prst="rect">
            <a:avLst/>
          </a:prstGeom>
        </p:spPr>
      </p:pic>
      <p:sp>
        <p:nvSpPr>
          <p:cNvPr id="9" name="TextBox 8">
            <a:extLst>
              <a:ext uri="{FF2B5EF4-FFF2-40B4-BE49-F238E27FC236}">
                <a16:creationId xmlns:a16="http://schemas.microsoft.com/office/drawing/2014/main" id="{66E272C4-8F0E-5B58-ED54-14E8341576A7}"/>
              </a:ext>
            </a:extLst>
          </p:cNvPr>
          <p:cNvSpPr txBox="1"/>
          <p:nvPr/>
        </p:nvSpPr>
        <p:spPr>
          <a:xfrm>
            <a:off x="1182204" y="6051049"/>
            <a:ext cx="7933528"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pic>
        <p:nvPicPr>
          <p:cNvPr id="3" name="Picture 2">
            <a:extLst>
              <a:ext uri="{FF2B5EF4-FFF2-40B4-BE49-F238E27FC236}">
                <a16:creationId xmlns:a16="http://schemas.microsoft.com/office/drawing/2014/main" id="{3FBC708E-4F9C-CFE3-2C81-E0FE6198C5FB}"/>
              </a:ext>
            </a:extLst>
          </p:cNvPr>
          <p:cNvPicPr>
            <a:picLocks noChangeAspect="1"/>
          </p:cNvPicPr>
          <p:nvPr/>
        </p:nvPicPr>
        <p:blipFill>
          <a:blip r:embed="rId8"/>
          <a:stretch>
            <a:fillRect/>
          </a:stretch>
        </p:blipFill>
        <p:spPr>
          <a:xfrm>
            <a:off x="1524624" y="976771"/>
            <a:ext cx="9327688" cy="1158340"/>
          </a:xfrm>
          <a:prstGeom prst="rect">
            <a:avLst/>
          </a:prstGeom>
        </p:spPr>
      </p:pic>
    </p:spTree>
    <p:extLst>
      <p:ext uri="{BB962C8B-B14F-4D97-AF65-F5344CB8AC3E}">
        <p14:creationId xmlns:p14="http://schemas.microsoft.com/office/powerpoint/2010/main" val="3200165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7024914"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98136" y="400053"/>
            <a:ext cx="5532213" cy="1323439"/>
          </a:xfrm>
          <a:prstGeom prst="rect">
            <a:avLst/>
          </a:prstGeom>
        </p:spPr>
        <p:txBody>
          <a:bodyPr wrap="square">
            <a:spAutoFit/>
          </a:bodyPr>
          <a:lstStyle/>
          <a:p>
            <a:pPr algn="ctr"/>
            <a:r>
              <a:rPr lang="en-GB" sz="4000" b="1" dirty="0">
                <a:solidFill>
                  <a:schemeClr val="bg1"/>
                </a:solidFill>
                <a:latin typeface="Garamond" panose="02020404030301010803" pitchFamily="18" charset="0"/>
              </a:rPr>
              <a:t>FRIDAY SERMON TAKEAWAY POINTS</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416705" y="1785300"/>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12079" y="2186186"/>
            <a:ext cx="6060827" cy="418576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400" dirty="0">
                <a:solidFill>
                  <a:schemeClr val="bg1"/>
                </a:solidFill>
              </a:rPr>
              <a:t>Promote the message of the Promised Messiah (as) to family friends that his arrival was to establish the unity of Allah.</a:t>
            </a:r>
          </a:p>
          <a:p>
            <a:pPr marL="342900" indent="-342900">
              <a:spcAft>
                <a:spcPts val="3000"/>
              </a:spcAft>
              <a:buFont typeface="Arial" panose="020B0604020202020204" pitchFamily="34" charset="0"/>
              <a:buChar char="•"/>
            </a:pPr>
            <a:r>
              <a:rPr lang="en-GB" sz="2400" dirty="0">
                <a:solidFill>
                  <a:schemeClr val="bg1"/>
                </a:solidFill>
              </a:rPr>
              <a:t>Avoid Shirk in all possible ways.</a:t>
            </a:r>
          </a:p>
          <a:p>
            <a:pPr marL="342900" indent="-342900">
              <a:spcAft>
                <a:spcPts val="3000"/>
              </a:spcAft>
              <a:buFont typeface="Arial" panose="020B0604020202020204" pitchFamily="34" charset="0"/>
              <a:buChar char="•"/>
            </a:pPr>
            <a:r>
              <a:rPr lang="en-GB" sz="2400" dirty="0">
                <a:solidFill>
                  <a:schemeClr val="bg1"/>
                </a:solidFill>
              </a:rPr>
              <a:t>Always be thankful to Allah for everything you do because it is only Him that has enabled you to complete a task.</a:t>
            </a:r>
          </a:p>
        </p:txBody>
      </p:sp>
      <p:pic>
        <p:nvPicPr>
          <p:cNvPr id="26626" name="Picture 2" descr="Al Ahad : The Only One, the Unique | by Fatima Karim | Medium">
            <a:extLst>
              <a:ext uri="{FF2B5EF4-FFF2-40B4-BE49-F238E27FC236}">
                <a16:creationId xmlns:a16="http://schemas.microsoft.com/office/drawing/2014/main" id="{546F7897-C14B-7BE6-4230-868CEA427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251"/>
          <a:stretch>
            <a:fillRect/>
          </a:stretch>
        </p:blipFill>
        <p:spPr bwMode="auto">
          <a:xfrm>
            <a:off x="7363961" y="1333917"/>
            <a:ext cx="4504393" cy="395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84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316394" y="1487244"/>
            <a:ext cx="6623959" cy="646331"/>
          </a:xfrm>
          <a:prstGeom prst="rect">
            <a:avLst/>
          </a:prstGeom>
          <a:noFill/>
        </p:spPr>
        <p:txBody>
          <a:bodyPr wrap="square">
            <a:spAutoFit/>
          </a:bodyPr>
          <a:lstStyle/>
          <a:p>
            <a:pPr algn="ctr"/>
            <a:r>
              <a:rPr lang="en-GB" sz="3600" b="1" dirty="0">
                <a:latin typeface="Garamond" panose="02020404030301010803" pitchFamily="18" charset="0"/>
              </a:rPr>
              <a:t>National </a:t>
            </a:r>
            <a:r>
              <a:rPr lang="en-GB" sz="3600" b="1" dirty="0" err="1">
                <a:latin typeface="Garamond" panose="02020404030301010803" pitchFamily="18" charset="0"/>
              </a:rPr>
              <a:t>Atfal</a:t>
            </a:r>
            <a:r>
              <a:rPr lang="en-GB" sz="3600" b="1" dirty="0">
                <a:latin typeface="Garamond" panose="02020404030301010803" pitchFamily="18" charset="0"/>
              </a:rPr>
              <a:t> Quiz Time is out!</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316394" y="2133575"/>
            <a:ext cx="6853328" cy="4524315"/>
          </a:xfrm>
          <a:prstGeom prst="rect">
            <a:avLst/>
          </a:prstGeom>
          <a:noFill/>
        </p:spPr>
        <p:txBody>
          <a:bodyPr wrap="square">
            <a:spAutoFit/>
          </a:bodyPr>
          <a:lstStyle/>
          <a:p>
            <a:r>
              <a:rPr lang="en-GB" b="1" dirty="0">
                <a:solidFill>
                  <a:schemeClr val="accent3">
                    <a:lumMod val="25000"/>
                  </a:schemeClr>
                </a:solidFill>
                <a:latin typeface="Garamond" panose="02020404030301010803" pitchFamily="18" charset="0"/>
              </a:rPr>
              <a:t>We are delighted to announce the National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t>
            </a:r>
            <a:r>
              <a:rPr lang="en-GB" b="1" dirty="0" err="1">
                <a:solidFill>
                  <a:schemeClr val="accent3">
                    <a:lumMod val="25000"/>
                  </a:schemeClr>
                </a:solidFill>
                <a:latin typeface="Garamond" panose="02020404030301010803" pitchFamily="18" charset="0"/>
              </a:rPr>
              <a:t>Talim</a:t>
            </a:r>
            <a:r>
              <a:rPr lang="en-GB" b="1" dirty="0">
                <a:solidFill>
                  <a:schemeClr val="accent3">
                    <a:lumMod val="25000"/>
                  </a:schemeClr>
                </a:solidFill>
                <a:latin typeface="Garamond" panose="02020404030301010803" pitchFamily="18" charset="0"/>
              </a:rPr>
              <a:t> Quiz, beginning at Regional levels soon!</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Why take part? </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Compete with fellow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across 6 exciting topics!</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Open to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aged 10–15</a:t>
            </a:r>
          </a:p>
          <a:p>
            <a:r>
              <a:rPr lang="en-GB" b="1" dirty="0">
                <a:solidFill>
                  <a:schemeClr val="accent3">
                    <a:lumMod val="25000"/>
                  </a:schemeClr>
                </a:solidFill>
                <a:latin typeface="Garamond" panose="02020404030301010803" pitchFamily="18" charset="0"/>
              </a:rPr>
              <a:t> 🏆 Regional Winners through to the Final!</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Don’t miss your chance to showcase your knowledge and have fun along the way!</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For Sign up &amp; Syllabus:</a:t>
            </a:r>
          </a:p>
          <a:p>
            <a:r>
              <a:rPr lang="en-GB" b="1" dirty="0">
                <a:solidFill>
                  <a:schemeClr val="accent3">
                    <a:lumMod val="25000"/>
                  </a:schemeClr>
                </a:solidFill>
                <a:latin typeface="Garamond" panose="02020404030301010803" pitchFamily="18" charset="0"/>
              </a:rPr>
              <a:t>https://www.atfal.org.uk/</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-quiz-time📖 Be sure to check out the Rules and Syllabus provided in the above link! </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Let the challenge begin!</a:t>
            </a:r>
            <a:endParaRPr lang="en-GB" sz="1400" dirty="0">
              <a:solidFill>
                <a:schemeClr val="accent3">
                  <a:lumMod val="25000"/>
                </a:schemeClr>
              </a:solidFill>
              <a:latin typeface="Garamond" panose="02020404030301010803" pitchFamily="18" charset="0"/>
            </a:endParaRPr>
          </a:p>
        </p:txBody>
      </p:sp>
      <p:pic>
        <p:nvPicPr>
          <p:cNvPr id="8" name="Picture 7" descr="A poster for a competition&#10;&#10;AI-generated content may be incorrect.">
            <a:extLst>
              <a:ext uri="{FF2B5EF4-FFF2-40B4-BE49-F238E27FC236}">
                <a16:creationId xmlns:a16="http://schemas.microsoft.com/office/drawing/2014/main" id="{B60DCCE8-9F41-6FC7-E811-8241A721D088}"/>
              </a:ext>
            </a:extLst>
          </p:cNvPr>
          <p:cNvPicPr>
            <a:picLocks noChangeAspect="1"/>
          </p:cNvPicPr>
          <p:nvPr/>
        </p:nvPicPr>
        <p:blipFill>
          <a:blip r:embed="rId3"/>
          <a:stretch>
            <a:fillRect/>
          </a:stretch>
        </p:blipFill>
        <p:spPr>
          <a:xfrm>
            <a:off x="7595144" y="1611239"/>
            <a:ext cx="4045475" cy="5017643"/>
          </a:xfrm>
          <a:prstGeom prst="rect">
            <a:avLst/>
          </a:prstGeom>
        </p:spPr>
      </p:pic>
    </p:spTree>
    <p:extLst>
      <p:ext uri="{BB962C8B-B14F-4D97-AF65-F5344CB8AC3E}">
        <p14:creationId xmlns:p14="http://schemas.microsoft.com/office/powerpoint/2010/main" val="327441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357632"/>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162094"/>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357632"/>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28" y="3393265"/>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360158" y="667782"/>
            <a:ext cx="5827921" cy="2262158"/>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ct val="150000"/>
              </a:lnSpc>
            </a:pPr>
            <a:r>
              <a:rPr lang="ar-SA" sz="54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الَّذِیۡ عَلَّمَ بِالۡقَلَمِ</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p:nvPr/>
        </p:nvCxnSpPr>
        <p:spPr>
          <a:xfrm>
            <a:off x="2313594" y="4584454"/>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874832B-0325-093A-4932-5E581E9F7C38}"/>
              </a:ext>
            </a:extLst>
          </p:cNvPr>
          <p:cNvSpPr txBox="1"/>
          <p:nvPr/>
        </p:nvSpPr>
        <p:spPr>
          <a:xfrm>
            <a:off x="867756" y="4744800"/>
            <a:ext cx="4934791" cy="1061829"/>
          </a:xfrm>
          <a:prstGeom prst="rect">
            <a:avLst/>
          </a:prstGeom>
          <a:noFill/>
        </p:spPr>
        <p:txBody>
          <a:bodyPr wrap="square">
            <a:spAutoFit/>
          </a:bodyPr>
          <a:lstStyle/>
          <a:p>
            <a:pPr algn="ctr"/>
            <a:r>
              <a:rPr lang="en-GB" sz="3600" i="1" dirty="0">
                <a:solidFill>
                  <a:schemeClr val="bg1"/>
                </a:solidFill>
                <a:latin typeface="Garamond" panose="02020404030301010803" pitchFamily="18" charset="0"/>
              </a:rPr>
              <a:t>“Who taught man by the pen.”</a:t>
            </a:r>
            <a:endParaRPr lang="en-GB" sz="3600" i="1" dirty="0">
              <a:solidFill>
                <a:schemeClr val="bg1"/>
              </a:solidFill>
              <a:effectLst/>
              <a:latin typeface="Garamond" panose="02020404030301010803" pitchFamily="18" charset="0"/>
            </a:endParaRPr>
          </a:p>
          <a:p>
            <a:pPr algn="ctr">
              <a:lnSpc>
                <a:spcPct val="150000"/>
              </a:lnSpc>
            </a:pPr>
            <a:r>
              <a:rPr lang="en-US" dirty="0">
                <a:solidFill>
                  <a:schemeClr val="bg1"/>
                </a:solidFill>
                <a:effectLst/>
                <a:latin typeface="Garamond" panose="02020404030301010803" pitchFamily="18" charset="0"/>
                <a:cs typeface="Jameel Noori Nastaleeq" panose="02000503000000000004" pitchFamily="2" charset="-78"/>
              </a:rPr>
              <a:t>(The Holy Quran, Surah An-</a:t>
            </a:r>
            <a:r>
              <a:rPr lang="en-US" dirty="0" err="1">
                <a:solidFill>
                  <a:schemeClr val="bg1"/>
                </a:solidFill>
                <a:effectLst/>
                <a:latin typeface="Garamond" panose="02020404030301010803" pitchFamily="18" charset="0"/>
                <a:cs typeface="Jameel Noori Nastaleeq" panose="02000503000000000004" pitchFamily="2" charset="-78"/>
              </a:rPr>
              <a:t>Nuh</a:t>
            </a:r>
            <a:r>
              <a:rPr lang="en-US" dirty="0">
                <a:solidFill>
                  <a:schemeClr val="bg1"/>
                </a:solidFill>
                <a:effectLst/>
                <a:latin typeface="Garamond" panose="02020404030301010803" pitchFamily="18" charset="0"/>
                <a:cs typeface="Jameel Noori Nastaleeq" panose="02000503000000000004" pitchFamily="2" charset="-78"/>
              </a:rPr>
              <a:t>, </a:t>
            </a:r>
            <a:r>
              <a:rPr lang="en-US" dirty="0">
                <a:solidFill>
                  <a:schemeClr val="bg1"/>
                </a:solidFill>
                <a:latin typeface="Garamond" panose="02020404030301010803" pitchFamily="18" charset="0"/>
                <a:cs typeface="Jameel Noori Nastaleeq" panose="02000503000000000004" pitchFamily="2" charset="-78"/>
              </a:rPr>
              <a:t>71</a:t>
            </a:r>
            <a:r>
              <a:rPr lang="en-US" dirty="0">
                <a:solidFill>
                  <a:schemeClr val="bg1"/>
                </a:solidFill>
                <a:effectLst/>
                <a:latin typeface="Garamond" panose="02020404030301010803" pitchFamily="18" charset="0"/>
                <a:cs typeface="Jameel Noori Nastaleeq" panose="02000503000000000004" pitchFamily="2" charset="-78"/>
              </a:rPr>
              <a:t>:11)</a:t>
            </a:r>
            <a:endParaRPr lang="ar-SA" u="none" strike="noStrike" dirty="0">
              <a:solidFill>
                <a:schemeClr val="bg1"/>
              </a:solidFill>
              <a:effectLst/>
              <a:latin typeface="Garamond" panose="02020404030301010803" pitchFamily="18" charset="0"/>
              <a:cs typeface="Jameel Noori Nastaleeq" panose="02000503000000000004" pitchFamily="2" charset="-78"/>
            </a:endParaRPr>
          </a:p>
        </p:txBody>
      </p:sp>
      <p:sp>
        <p:nvSpPr>
          <p:cNvPr id="2" name="Rectangle 1"/>
          <p:cNvSpPr/>
          <p:nvPr/>
        </p:nvSpPr>
        <p:spPr>
          <a:xfrm>
            <a:off x="1391963" y="3610745"/>
            <a:ext cx="3982180" cy="813364"/>
          </a:xfrm>
          <a:prstGeom prst="rect">
            <a:avLst/>
          </a:prstGeom>
        </p:spPr>
        <p:txBody>
          <a:bodyPr wrap="none">
            <a:spAutoFit/>
          </a:bodyPr>
          <a:lstStyle/>
          <a:p>
            <a:pPr algn="ctr">
              <a:lnSpc>
                <a:spcPts val="6000"/>
              </a:lnSpc>
            </a:pPr>
            <a:r>
              <a:rPr lang="en-US" sz="4000" b="1" dirty="0">
                <a:solidFill>
                  <a:schemeClr val="bg1"/>
                </a:solidFill>
                <a:latin typeface="Garamond" panose="02020404030301010803" pitchFamily="18" charset="0"/>
                <a:cs typeface="APPLE CHANCERY" panose="03020702040506060504" pitchFamily="66" charset="-79"/>
              </a:rPr>
              <a:t>TRANSLATION</a:t>
            </a:r>
          </a:p>
        </p:txBody>
      </p:sp>
    </p:spTree>
    <p:extLst>
      <p:ext uri="{BB962C8B-B14F-4D97-AF65-F5344CB8AC3E}">
        <p14:creationId xmlns:p14="http://schemas.microsoft.com/office/powerpoint/2010/main" val="40814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4" name="TextBox 13">
            <a:extLst>
              <a:ext uri="{FF2B5EF4-FFF2-40B4-BE49-F238E27FC236}">
                <a16:creationId xmlns:a16="http://schemas.microsoft.com/office/drawing/2014/main" id="{90C796C2-7E54-A719-45E5-93EB08570BE5}"/>
              </a:ext>
            </a:extLst>
          </p:cNvPr>
          <p:cNvSpPr txBox="1"/>
          <p:nvPr/>
        </p:nvSpPr>
        <p:spPr>
          <a:xfrm>
            <a:off x="1121601" y="1929246"/>
            <a:ext cx="9928069" cy="3970318"/>
          </a:xfrm>
          <a:prstGeom prst="rect">
            <a:avLst/>
          </a:prstGeom>
          <a:noFill/>
        </p:spPr>
        <p:txBody>
          <a:bodyPr wrap="square">
            <a:spAutoFit/>
          </a:bodyPr>
          <a:lstStyle/>
          <a:p>
            <a:pPr algn="ctr" fontAlgn="base">
              <a:lnSpc>
                <a:spcPct val="150000"/>
              </a:lnSpc>
            </a:pPr>
            <a:r>
              <a:rPr lang="en-GB" sz="2400" dirty="0" err="1"/>
              <a:t>Hazrat</a:t>
            </a:r>
            <a:r>
              <a:rPr lang="en-GB" sz="2400" dirty="0"/>
              <a:t> Ayesha (</a:t>
            </a:r>
            <a:r>
              <a:rPr lang="en-GB" sz="2400" dirty="0" err="1"/>
              <a:t>ra</a:t>
            </a:r>
            <a:r>
              <a:rPr lang="en-GB" sz="2400" dirty="0"/>
              <a:t>) relates: “The Holy Prophet (saw) returned from a journey and in his absence I had screened a platform in front of my house with a curtain on which there were pictures. When the Holy Prophet (saw) saw it, he changed colour and said: Ayesha, the worst chastised by Allah on the Day of Judgment will be those who copy Allah’s creation. So I cut it up and made one or two pillow covers from it.”</a:t>
            </a:r>
            <a:endParaRPr lang="en-GB" sz="2400" b="0" i="0" u="none" strike="noStrike" dirty="0">
              <a:effectLst/>
            </a:endParaRPr>
          </a:p>
        </p:txBody>
      </p:sp>
      <p:sp>
        <p:nvSpPr>
          <p:cNvPr id="9" name="TextBox 8">
            <a:extLst>
              <a:ext uri="{FF2B5EF4-FFF2-40B4-BE49-F238E27FC236}">
                <a16:creationId xmlns:a16="http://schemas.microsoft.com/office/drawing/2014/main" id="{90C796C2-7E54-A719-45E5-93EB08570BE5}"/>
              </a:ext>
            </a:extLst>
          </p:cNvPr>
          <p:cNvSpPr txBox="1"/>
          <p:nvPr/>
        </p:nvSpPr>
        <p:spPr>
          <a:xfrm>
            <a:off x="902301" y="5885241"/>
            <a:ext cx="10387396" cy="507831"/>
          </a:xfrm>
          <a:prstGeom prst="rect">
            <a:avLst/>
          </a:prstGeom>
          <a:noFill/>
        </p:spPr>
        <p:txBody>
          <a:bodyPr wrap="square">
            <a:spAutoFit/>
          </a:bodyPr>
          <a:lstStyle/>
          <a:p>
            <a:pPr algn="ctr" fontAlgn="base">
              <a:lnSpc>
                <a:spcPct val="150000"/>
              </a:lnSpc>
            </a:pPr>
            <a:r>
              <a:rPr lang="en-GB" dirty="0">
                <a:latin typeface="Garamond" panose="02020404030301010803" pitchFamily="18" charset="0"/>
              </a:rPr>
              <a:t>(Gardens of the Righteous, On Prohibition of Portraits and Likenesses, Hadith Number 1685, Page Number 283)</a:t>
            </a:r>
          </a:p>
        </p:txBody>
      </p:sp>
    </p:spTree>
    <p:extLst>
      <p:ext uri="{BB962C8B-B14F-4D97-AF65-F5344CB8AC3E}">
        <p14:creationId xmlns:p14="http://schemas.microsoft.com/office/powerpoint/2010/main" val="401061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a:cxnSpLocks/>
          </p:cNvCxnSpPr>
          <p:nvPr/>
        </p:nvCxnSpPr>
        <p:spPr>
          <a:xfrm>
            <a:off x="1035427" y="4265331"/>
            <a:ext cx="25989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108741" y="4423347"/>
            <a:ext cx="4581792" cy="2308324"/>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4400" b="1" u="none" strike="noStrike" dirty="0">
                <a:solidFill>
                  <a:schemeClr val="bg1"/>
                </a:solidFill>
                <a:latin typeface="Garamond" panose="02020404030301010803" pitchFamily="18" charset="0"/>
                <a:cs typeface="Jameel Noori Nastaleeq" panose="02000503000000000004" pitchFamily="2" charset="-78"/>
              </a:rPr>
              <a:t>“</a:t>
            </a:r>
            <a:r>
              <a:rPr lang="en-US" sz="4400" b="1" dirty="0">
                <a:solidFill>
                  <a:schemeClr val="bg1"/>
                </a:solidFill>
                <a:latin typeface="Garamond" panose="02020404030301010803" pitchFamily="18" charset="0"/>
                <a:cs typeface="Jameel Noori Nastaleeq" panose="02000503000000000004" pitchFamily="2" charset="-78"/>
              </a:rPr>
              <a:t>WORLD ART DAY</a:t>
            </a:r>
            <a:r>
              <a:rPr lang="ur-PK" sz="4400" b="1" dirty="0">
                <a:solidFill>
                  <a:schemeClr val="bg1"/>
                </a:solidFill>
                <a:latin typeface="Garamond" panose="02020404030301010803" pitchFamily="18" charset="0"/>
                <a:cs typeface="Jameel Noori Nastaleeq" panose="02000503000000000004" pitchFamily="2" charset="-78"/>
              </a:rPr>
              <a:t>!</a:t>
            </a:r>
            <a:r>
              <a:rPr lang="en-US" sz="4400" b="1" u="none" strike="noStrike" dirty="0">
                <a:solidFill>
                  <a:schemeClr val="bg1"/>
                </a:solidFill>
                <a:latin typeface="Garamond" panose="02020404030301010803" pitchFamily="18" charset="0"/>
                <a:cs typeface="Jameel Noori Nastaleeq" panose="02000503000000000004" pitchFamily="2" charset="-78"/>
              </a:rPr>
              <a:t>”</a:t>
            </a:r>
            <a:endParaRPr lang="en-US" sz="32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7024914"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26211" y="589001"/>
            <a:ext cx="5631606" cy="584775"/>
          </a:xfrm>
          <a:prstGeom prst="rect">
            <a:avLst/>
          </a:prstGeom>
        </p:spPr>
        <p:txBody>
          <a:bodyPr wrap="none">
            <a:spAutoFit/>
          </a:bodyPr>
          <a:lstStyle/>
          <a:p>
            <a:pPr algn="ctr"/>
            <a:r>
              <a:rPr lang="en-GB" sz="3200" b="1" dirty="0">
                <a:solidFill>
                  <a:schemeClr val="bg1"/>
                </a:solidFill>
                <a:latin typeface="Garamond" panose="02020404030301010803" pitchFamily="18" charset="0"/>
              </a:rPr>
              <a:t>WHAT IS WORLD ART DAY?</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6" y="1314844"/>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85115" y="1762777"/>
            <a:ext cx="6060827" cy="4570482"/>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400" dirty="0">
                <a:solidFill>
                  <a:schemeClr val="bg1"/>
                </a:solidFill>
              </a:rPr>
              <a:t>World Art Day is celebrated every year on April 15 every year</a:t>
            </a:r>
          </a:p>
          <a:p>
            <a:pPr marL="342900" indent="-342900">
              <a:spcAft>
                <a:spcPts val="3000"/>
              </a:spcAft>
              <a:buFont typeface="Arial" panose="020B0604020202020204" pitchFamily="34" charset="0"/>
              <a:buChar char="•"/>
            </a:pPr>
            <a:r>
              <a:rPr lang="en-GB" sz="2400" dirty="0">
                <a:solidFill>
                  <a:schemeClr val="bg1"/>
                </a:solidFill>
              </a:rPr>
              <a:t>It honours Leonardo da Vinci, a famous artist</a:t>
            </a:r>
          </a:p>
          <a:p>
            <a:pPr marL="342900" indent="-342900">
              <a:spcAft>
                <a:spcPts val="3000"/>
              </a:spcAft>
              <a:buFont typeface="Arial" panose="020B0604020202020204" pitchFamily="34" charset="0"/>
              <a:buChar char="•"/>
            </a:pPr>
            <a:r>
              <a:rPr lang="en-GB" sz="2400" dirty="0">
                <a:solidFill>
                  <a:schemeClr val="bg1"/>
                </a:solidFill>
              </a:rPr>
              <a:t>Art means expressing ideas and feelings, like drawing, painting etc. </a:t>
            </a:r>
          </a:p>
          <a:p>
            <a:pPr marL="342900" indent="-342900">
              <a:spcAft>
                <a:spcPts val="3000"/>
              </a:spcAft>
              <a:buFont typeface="Arial" panose="020B0604020202020204" pitchFamily="34" charset="0"/>
              <a:buChar char="•"/>
            </a:pPr>
            <a:r>
              <a:rPr lang="en-GB" sz="2400" dirty="0">
                <a:solidFill>
                  <a:schemeClr val="bg1"/>
                </a:solidFill>
              </a:rPr>
              <a:t>It is celebrated to encourage creativity and to learn the different types of arts of different cultures. </a:t>
            </a:r>
          </a:p>
        </p:txBody>
      </p:sp>
      <p:pic>
        <p:nvPicPr>
          <p:cNvPr id="1028" name="Picture 4" descr="10 Famous Artworks by Leonardo da Vinci | Britan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484" y="-1"/>
            <a:ext cx="526351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1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184571" cy="6858000"/>
          </a:xfrm>
          <a:prstGeom prst="rect">
            <a:avLst/>
          </a:prstGeom>
          <a:solidFill>
            <a:srgbClr val="A481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634B38"/>
              </a:solidFill>
            </a:endParaRPr>
          </a:p>
        </p:txBody>
      </p:sp>
      <p:sp>
        <p:nvSpPr>
          <p:cNvPr id="7" name="Rectangle 6"/>
          <p:cNvSpPr/>
          <p:nvPr/>
        </p:nvSpPr>
        <p:spPr>
          <a:xfrm>
            <a:off x="2048630" y="678496"/>
            <a:ext cx="2831224" cy="584775"/>
          </a:xfrm>
          <a:prstGeom prst="rect">
            <a:avLst/>
          </a:prstGeom>
        </p:spPr>
        <p:txBody>
          <a:bodyPr wrap="none">
            <a:spAutoFit/>
          </a:bodyPr>
          <a:lstStyle/>
          <a:p>
            <a:pPr algn="ctr"/>
            <a:r>
              <a:rPr lang="en-GB" sz="3200" b="1" dirty="0">
                <a:solidFill>
                  <a:schemeClr val="bg1"/>
                </a:solidFill>
                <a:latin typeface="Garamond" panose="02020404030301010803" pitchFamily="18" charset="0"/>
              </a:rPr>
              <a:t>ISLAMIC ART</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2570752" y="1327531"/>
            <a:ext cx="1786980" cy="1070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169044" y="1593139"/>
            <a:ext cx="6545942" cy="477053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400" dirty="0">
                <a:solidFill>
                  <a:schemeClr val="bg1"/>
                </a:solidFill>
              </a:rPr>
              <a:t>Islamic Art is art inspired by the religion of Islam and Muslim cultures</a:t>
            </a:r>
          </a:p>
          <a:p>
            <a:pPr marL="342900" indent="-342900">
              <a:spcAft>
                <a:spcPts val="1200"/>
              </a:spcAft>
              <a:buFont typeface="Arial" panose="020B0604020202020204" pitchFamily="34" charset="0"/>
              <a:buChar char="•"/>
            </a:pPr>
            <a:r>
              <a:rPr lang="en-GB" sz="2400" dirty="0">
                <a:solidFill>
                  <a:schemeClr val="bg1"/>
                </a:solidFill>
              </a:rPr>
              <a:t>It often includes: Arabic calligraphy and Geometric patterns </a:t>
            </a:r>
          </a:p>
          <a:p>
            <a:pPr marL="342900" indent="-342900">
              <a:spcAft>
                <a:spcPts val="1200"/>
              </a:spcAft>
              <a:buFont typeface="Arial" panose="020B0604020202020204" pitchFamily="34" charset="0"/>
              <a:buChar char="•"/>
            </a:pPr>
            <a:r>
              <a:rPr lang="en-GB" sz="2400" dirty="0">
                <a:solidFill>
                  <a:schemeClr val="bg1"/>
                </a:solidFill>
              </a:rPr>
              <a:t>It usually does not show people or animals in religious places (like mosques)</a:t>
            </a:r>
          </a:p>
          <a:p>
            <a:pPr marL="342900" indent="-342900">
              <a:spcAft>
                <a:spcPts val="1200"/>
              </a:spcAft>
              <a:buFont typeface="Arial" panose="020B0604020202020204" pitchFamily="34" charset="0"/>
              <a:buChar char="•"/>
            </a:pPr>
            <a:r>
              <a:rPr lang="en-GB" sz="2400" dirty="0">
                <a:solidFill>
                  <a:schemeClr val="bg1"/>
                </a:solidFill>
              </a:rPr>
              <a:t>Famous examples can be seen in places like: Alhambra and Blue Mosque</a:t>
            </a:r>
          </a:p>
          <a:p>
            <a:pPr marL="342900" indent="-342900">
              <a:spcAft>
                <a:spcPts val="1200"/>
              </a:spcAft>
              <a:buFont typeface="Arial" panose="020B0604020202020204" pitchFamily="34" charset="0"/>
              <a:buChar char="•"/>
            </a:pPr>
            <a:r>
              <a:rPr lang="en-GB" sz="2400" dirty="0">
                <a:solidFill>
                  <a:schemeClr val="bg1"/>
                </a:solidFill>
              </a:rPr>
              <a:t>It is special because it shows beauty and creativity and uses patterns that can go on forever signifying eternity. </a:t>
            </a:r>
          </a:p>
        </p:txBody>
      </p:sp>
      <p:pic>
        <p:nvPicPr>
          <p:cNvPr id="5122" name="Picture 2" descr="Persian calligraphy of a poem from Rumi in the shape of a ,an doing Sama  dance (Sufic dance) [not mine] : r/Calli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499" y="1"/>
            <a:ext cx="51435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8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TotalTime>
  <Words>1143</Words>
  <Application>Microsoft Office PowerPoint</Application>
  <PresentationFormat>Widescreen</PresentationFormat>
  <Paragraphs>140</Paragraphs>
  <Slides>18</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Apple Chancery</vt:lpstr>
      <vt:lpstr>Arial</vt:lpstr>
      <vt:lpstr>Avenir Book</vt:lpstr>
      <vt:lpstr>Calibri</vt:lpstr>
      <vt:lpstr>Calisto MT</vt:lpstr>
      <vt:lpstr>Christmas Stories</vt:lpstr>
      <vt:lpstr>Garamond</vt:lpstr>
      <vt:lpstr>Garamond Premr Pro</vt:lpstr>
      <vt:lpstr>ManzoorNaskh</vt:lpstr>
      <vt:lpstr>Montserrat Medium</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51</cp:revision>
  <dcterms:created xsi:type="dcterms:W3CDTF">2023-12-07T18:40:21Z</dcterms:created>
  <dcterms:modified xsi:type="dcterms:W3CDTF">2026-04-17T15:05:09Z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