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9"/>
  </p:notesMasterIdLst>
  <p:handoutMasterIdLst>
    <p:handoutMasterId r:id="rId80"/>
  </p:handoutMasterIdLst>
  <p:sldIdLst>
    <p:sldId id="279" r:id="rId5"/>
    <p:sldId id="312" r:id="rId6"/>
    <p:sldId id="311" r:id="rId7"/>
    <p:sldId id="280" r:id="rId8"/>
    <p:sldId id="432" r:id="rId9"/>
    <p:sldId id="434" r:id="rId10"/>
    <p:sldId id="436" r:id="rId11"/>
    <p:sldId id="321" r:id="rId12"/>
    <p:sldId id="437" r:id="rId13"/>
    <p:sldId id="283" r:id="rId14"/>
    <p:sldId id="282" r:id="rId15"/>
    <p:sldId id="438" r:id="rId16"/>
    <p:sldId id="305" r:id="rId17"/>
    <p:sldId id="348" r:id="rId18"/>
    <p:sldId id="366" r:id="rId19"/>
    <p:sldId id="368" r:id="rId20"/>
    <p:sldId id="430" r:id="rId21"/>
    <p:sldId id="431" r:id="rId22"/>
    <p:sldId id="356" r:id="rId23"/>
    <p:sldId id="439" r:id="rId24"/>
    <p:sldId id="371" r:id="rId25"/>
    <p:sldId id="372" r:id="rId26"/>
    <p:sldId id="373" r:id="rId27"/>
    <p:sldId id="374" r:id="rId28"/>
    <p:sldId id="378" r:id="rId29"/>
    <p:sldId id="375" r:id="rId30"/>
    <p:sldId id="379" r:id="rId31"/>
    <p:sldId id="376" r:id="rId32"/>
    <p:sldId id="380" r:id="rId33"/>
    <p:sldId id="381" r:id="rId34"/>
    <p:sldId id="388" r:id="rId35"/>
    <p:sldId id="382" r:id="rId36"/>
    <p:sldId id="389" r:id="rId37"/>
    <p:sldId id="383" r:id="rId38"/>
    <p:sldId id="390" r:id="rId39"/>
    <p:sldId id="384" r:id="rId40"/>
    <p:sldId id="391" r:id="rId41"/>
    <p:sldId id="392" r:id="rId42"/>
    <p:sldId id="394" r:id="rId43"/>
    <p:sldId id="393" r:id="rId44"/>
    <p:sldId id="395" r:id="rId45"/>
    <p:sldId id="385" r:id="rId46"/>
    <p:sldId id="396" r:id="rId47"/>
    <p:sldId id="386" r:id="rId48"/>
    <p:sldId id="397" r:id="rId49"/>
    <p:sldId id="387" r:id="rId50"/>
    <p:sldId id="402" r:id="rId51"/>
    <p:sldId id="398" r:id="rId52"/>
    <p:sldId id="403" r:id="rId53"/>
    <p:sldId id="399" r:id="rId54"/>
    <p:sldId id="404" r:id="rId55"/>
    <p:sldId id="400" r:id="rId56"/>
    <p:sldId id="405" r:id="rId57"/>
    <p:sldId id="401" r:id="rId58"/>
    <p:sldId id="408" r:id="rId59"/>
    <p:sldId id="409" r:id="rId60"/>
    <p:sldId id="412" r:id="rId61"/>
    <p:sldId id="413" r:id="rId62"/>
    <p:sldId id="414" r:id="rId63"/>
    <p:sldId id="406" r:id="rId64"/>
    <p:sldId id="415" r:id="rId65"/>
    <p:sldId id="407" r:id="rId66"/>
    <p:sldId id="419" r:id="rId67"/>
    <p:sldId id="416" r:id="rId68"/>
    <p:sldId id="420" r:id="rId69"/>
    <p:sldId id="417" r:id="rId70"/>
    <p:sldId id="421" r:id="rId71"/>
    <p:sldId id="418" r:id="rId72"/>
    <p:sldId id="422" r:id="rId73"/>
    <p:sldId id="423" r:id="rId74"/>
    <p:sldId id="428" r:id="rId75"/>
    <p:sldId id="425" r:id="rId76"/>
    <p:sldId id="429" r:id="rId77"/>
    <p:sldId id="34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0B0"/>
    <a:srgbClr val="CCD594"/>
    <a:srgbClr val="F6EEE3"/>
    <a:srgbClr val="F6D29E"/>
    <a:srgbClr val="00C813"/>
    <a:srgbClr val="005C09"/>
    <a:srgbClr val="006C0A"/>
    <a:srgbClr val="ACD05C"/>
    <a:srgbClr val="356282"/>
    <a:srgbClr val="053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4242" autoAdjust="0"/>
  </p:normalViewPr>
  <p:slideViewPr>
    <p:cSldViewPr snapToGrid="0">
      <p:cViewPr>
        <p:scale>
          <a:sx n="77" d="100"/>
          <a:sy n="77" d="100"/>
        </p:scale>
        <p:origin x="1522" y="359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BAE403-A391-5EB4-FF40-56955736FA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79DB1-FB2F-E7E7-4D6E-7F9576AD91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9E64-B996-4FA6-B896-72A4289DC5E6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15FCE-ABC5-C4C9-EDB5-96E90F054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A893-765C-35DC-DDCA-7DBA2AF13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1FB1-0264-452E-87E4-8B6D5B9E2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4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26263-8A24-417C-AC0A-2E1E0A1F44F3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13E26-82E6-4B7D-A776-6470B782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170D3-515E-9497-139E-9643C0AB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DBFDE-E9AB-B647-A74E-0DCE533B4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2ADF5-6E2F-2902-B625-260083083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89626-DD92-E719-ABC6-5065C2AC3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34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B8E96-DF4D-C21E-99A1-56D331B5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9E3F6-8C1B-9E29-CC73-86425A978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AB4F6-BA83-8F73-AFA3-D2518ACDF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1C70-5B9F-F769-127D-B23477705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53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D78B-013B-842E-59B7-EDD556F2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72166-45C3-7BFE-4551-967AF6556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EDFB0-8ED0-4A24-C240-6192904E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D1D1B-7202-79AE-A5FA-0BCA938A5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22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D78B-013B-842E-59B7-EDD556F2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72166-45C3-7BFE-4551-967AF6556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EDFB0-8ED0-4A24-C240-6192904E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D1D1B-7202-79AE-A5FA-0BCA938A5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1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D78B-013B-842E-59B7-EDD556F2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72166-45C3-7BFE-4551-967AF6556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EDFB0-8ED0-4A24-C240-6192904E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D1D1B-7202-79AE-A5FA-0BCA938A5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8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8FAA7-0F6D-F541-035E-C8996078B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9F497-C121-E074-0383-14AE3578A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D8B26-98D7-F52E-469F-E3425D953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CDC0F-F239-F9C1-CCD5-BDCDB9888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4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965C-5AE8-FBB0-C896-532A09CD8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E6FE2-96FB-87BE-73AA-446915D21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6749E-7D3C-048B-559B-05A2AE65B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7785-BC19-8552-280A-9FB6F92DB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91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3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C4688-8505-5E5F-83E2-400796F0B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4C89E-B019-CC2A-704B-51B78B3AB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3E2E7-5FBC-52FF-1B5C-25A91FF3C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8F7C0-9B99-463F-DE90-1198F4A5A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1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89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0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3FA8-92AE-C621-61BC-1EB4C7679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C5369-5596-741F-EBC5-E39C9F442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743A2-D2E4-EBBE-AFC9-1894B2B12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6B49C-66B4-A5F6-B419-3921C7184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B57FA-A126-E464-96C6-BC1C99676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4C56A-03B6-B36D-D137-230D8CE0E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AE92C-1920-E55E-68BA-BBE17D412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E7764-C13D-1C3B-AE41-EBF63F335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9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68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8949-013A-886D-71B2-56A6FD49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C5AF6-9495-C370-BFBF-7FFC23032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7B950-125F-6C05-D8B4-32AF0ADC5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50D7-9D55-774A-E596-543F82CE4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2D69-87FC-DAA3-98B8-CC90CEA21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5C285-F3B6-B52E-1174-D0C662F68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45E03-94BA-6438-313B-072741079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2C8A0-D7F2-6640-EE6C-229DAC220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6DBE-8442-FB1C-79C8-1B027DE0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40F7-8CED-DEA7-4EC4-51CE6516A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2FE04-37B0-CDA7-7964-AD1726AD5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</a:t>
            </a:r>
            <a:r>
              <a:rPr lang="en-US" dirty="0" err="1"/>
              <a:t>Tilawat</a:t>
            </a:r>
            <a:r>
              <a:rPr lang="en-US" dirty="0"/>
              <a:t>, spend 5 mins catching up with </a:t>
            </a:r>
            <a:r>
              <a:rPr lang="en-US" dirty="0" err="1"/>
              <a:t>Atfal</a:t>
            </a:r>
            <a:r>
              <a:rPr lang="en-US" dirty="0"/>
              <a:t>. What they've been getting up to in the past week.</a:t>
            </a:r>
          </a:p>
          <a:p>
            <a:endParaRPr lang="en-US" dirty="0"/>
          </a:p>
          <a:p>
            <a:r>
              <a:rPr lang="en-US" dirty="0"/>
              <a:t>Hadith:</a:t>
            </a:r>
          </a:p>
          <a:p>
            <a:r>
              <a:rPr lang="en-US" dirty="0"/>
              <a:t>Whoever, reads the Hadith out, should do so in the proper manner. i.e. recite Durood Shareef first and then the Hadith. </a:t>
            </a:r>
          </a:p>
          <a:p>
            <a:r>
              <a:rPr lang="en-US" dirty="0"/>
              <a:t>Have a brief discussion about the meaning of this hadith in light of the questions on the screen.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18301-8BDA-4E89-6612-0CF41CC92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0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42203-E517-937B-564E-57128B63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E6FCA-04F0-DF2A-76AD-3AD3F80A1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A72FE-0360-62F5-5C72-4DA751F02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</a:t>
            </a:r>
            <a:r>
              <a:rPr lang="en-US" dirty="0" err="1"/>
              <a:t>Tilawat</a:t>
            </a:r>
            <a:r>
              <a:rPr lang="en-US" dirty="0"/>
              <a:t>, spend 5 mins catching up with </a:t>
            </a:r>
            <a:r>
              <a:rPr lang="en-US" dirty="0" err="1"/>
              <a:t>Atfal</a:t>
            </a:r>
            <a:r>
              <a:rPr lang="en-US" dirty="0"/>
              <a:t>. What they've been getting up to in the past week.</a:t>
            </a:r>
          </a:p>
          <a:p>
            <a:endParaRPr lang="en-US" dirty="0"/>
          </a:p>
          <a:p>
            <a:r>
              <a:rPr lang="en-US" dirty="0"/>
              <a:t>Hadith:</a:t>
            </a:r>
          </a:p>
          <a:p>
            <a:r>
              <a:rPr lang="en-US" dirty="0"/>
              <a:t>Whoever, reads the Hadith out, should do so in the proper manner. i.e. recite Durood Shareef first and then the Hadith. </a:t>
            </a:r>
          </a:p>
          <a:p>
            <a:r>
              <a:rPr lang="en-US" dirty="0"/>
              <a:t>Have a brief discussion about the meaning of this hadith in light of the questions on the screen.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73A97-38F6-04C4-CDE9-F8F11E701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1B09-7239-7997-4935-11AC4D140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6D0EC-E825-BD7A-10C3-F8981A57B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B4D3D-89E2-BD2F-10AE-A0670A12B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</a:t>
            </a:r>
            <a:r>
              <a:rPr lang="en-US" dirty="0" err="1"/>
              <a:t>Tilawat</a:t>
            </a:r>
            <a:r>
              <a:rPr lang="en-US" dirty="0"/>
              <a:t>, spend 5 mins catching up with </a:t>
            </a:r>
            <a:r>
              <a:rPr lang="en-US" dirty="0" err="1"/>
              <a:t>Atfal</a:t>
            </a:r>
            <a:r>
              <a:rPr lang="en-US" dirty="0"/>
              <a:t>. What they've been getting up to in the past week.</a:t>
            </a:r>
          </a:p>
          <a:p>
            <a:endParaRPr lang="en-US" dirty="0"/>
          </a:p>
          <a:p>
            <a:r>
              <a:rPr lang="en-US" dirty="0"/>
              <a:t>Hadith:</a:t>
            </a:r>
          </a:p>
          <a:p>
            <a:r>
              <a:rPr lang="en-US" dirty="0"/>
              <a:t>Whoever, reads the Hadith out, should do so in the proper manner. i.e. recite Durood Shareef first and then the Hadith. </a:t>
            </a:r>
          </a:p>
          <a:p>
            <a:r>
              <a:rPr lang="en-US" dirty="0"/>
              <a:t>Have a brief discussion about the meaning of this hadith in light of the questions on the screen.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00DFD-ADA5-9A7F-5156-03863FAB0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3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BB338-E3AC-6806-2881-F268DF9DC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7E2BF-8A24-818F-AEC7-ACF678FEC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5E847-994B-60CB-3B60-2B4CFD85C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45D6-FFF1-DCBB-5C11-446F33D43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D867-46BB-0A8B-3D36-1A9364745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42726-7FE7-C1D3-DDA1-6AAE9D889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DEABC-84B2-5A06-05B4-34BF8CA5A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52ABC-EAB0-4553-B6D1-23D92F3A9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3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29B0-2DB5-AC0E-2865-2F5AF445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6230C-E738-F75F-E30F-8E497FC4A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8DAEB-34B9-8ADB-52D4-721FCE757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FD837-1055-23D2-6874-E3CD6140C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B2AD8-839D-4FCB-AA05-80B13B2B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22791" y="2896886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1638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0B860-06DA-40CB-9D9C-37722EFF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1093368" y="1935321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3FE29EE-841F-970C-DBCA-6E6016CDDD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28749" y="249071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9B2BA2-9C4E-660A-E602-B3914E64E0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1025409" y="212152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797AF1-98D1-E9E3-7CD4-5BA69E882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2912" y="3409222"/>
            <a:ext cx="5519978" cy="2228709"/>
          </a:xfrm>
        </p:spPr>
        <p:txBody>
          <a:bodyPr>
            <a:noAutofit/>
          </a:bodyPr>
          <a:lstStyle>
            <a:lvl1pPr marL="0" indent="0" algn="r">
              <a:buNone/>
              <a:defRPr sz="19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00442" y="345440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601546" y="5127483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4EDA28-4C75-43EE-87E9-ABC0A1F1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48300" y="310835"/>
            <a:ext cx="5400000" cy="5818165"/>
            <a:chOff x="6148300" y="310835"/>
            <a:chExt cx="5400000" cy="58181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02C613-BECF-403B-9B2A-A954754CF158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E398D9E-548A-4DCA-9AAA-9E0778AC9CD5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8946F6-3793-4B64-99FD-39990068FB6C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33175A9-9D50-4C8D-8C89-61A02E6CB884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8F57958-6949-45D1-B2D0-D8A580847F6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D8EE3-BC90-4ED9-87B3-DEB63975D0E7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DADA23-A993-46D1-AFFB-70648461EDD7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372E60-2335-4ADA-8EAE-1E80EA5EA0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7546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830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DD044E-9F67-4979-BFB8-854C6A5C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8199" y="1629000"/>
            <a:ext cx="3600000" cy="3600000"/>
          </a:xfrm>
          <a:custGeom>
            <a:avLst/>
            <a:gdLst>
              <a:gd name="connsiteX0" fmla="*/ 0 w 3600000"/>
              <a:gd name="connsiteY0" fmla="*/ 0 h 3600000"/>
              <a:gd name="connsiteX1" fmla="*/ 3600000 w 3600000"/>
              <a:gd name="connsiteY1" fmla="*/ 0 h 3600000"/>
              <a:gd name="connsiteX2" fmla="*/ 3600000 w 3600000"/>
              <a:gd name="connsiteY2" fmla="*/ 3600000 h 3600000"/>
              <a:gd name="connsiteX3" fmla="*/ 430902 w 3600000"/>
              <a:gd name="connsiteY3" fmla="*/ 3600000 h 3600000"/>
              <a:gd name="connsiteX4" fmla="*/ 390687 w 3600000"/>
              <a:gd name="connsiteY4" fmla="*/ 3425759 h 3600000"/>
              <a:gd name="connsiteX5" fmla="*/ 160012 w 3600000"/>
              <a:gd name="connsiteY5" fmla="*/ 2743417 h 3600000"/>
              <a:gd name="connsiteX6" fmla="*/ 0 w 3600000"/>
              <a:gd name="connsiteY6" fmla="*/ 2411252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0" h="3600000">
                <a:moveTo>
                  <a:pt x="0" y="0"/>
                </a:moveTo>
                <a:lnTo>
                  <a:pt x="3600000" y="0"/>
                </a:lnTo>
                <a:lnTo>
                  <a:pt x="3600000" y="3600000"/>
                </a:lnTo>
                <a:lnTo>
                  <a:pt x="430902" y="3600000"/>
                </a:lnTo>
                <a:lnTo>
                  <a:pt x="390687" y="3425759"/>
                </a:lnTo>
                <a:cubicBezTo>
                  <a:pt x="330297" y="3191041"/>
                  <a:pt x="252944" y="2963132"/>
                  <a:pt x="160012" y="2743417"/>
                </a:cubicBezTo>
                <a:lnTo>
                  <a:pt x="0" y="2411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6F90AAD-D3FB-D38B-C14B-CAF1FDF3B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3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A8B503-BA96-45A1-9FA0-CF4457621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264984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1167ED-6D79-4035-8E91-7608DE6B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567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E771A09-A3D2-4ABC-BA01-5C9FF2C772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6858000" cy="6858000"/>
          </a:xfrm>
          <a:prstGeom prst="rect">
            <a:avLst/>
          </a:prstGeom>
          <a:solidFill>
            <a:schemeClr val="tx1"/>
          </a:solidFill>
        </p:spPr>
        <p:txBody>
          <a:bodyPr wrap="square" bIns="36576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E3E99C-5FC6-4AC7-B39D-DBB7FEA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F0FDD0-AA4C-C8EE-E01B-EDA4F3774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5864991" y="1638011"/>
            <a:ext cx="1828800" cy="1664208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63C7010-6C53-7D95-924E-9F4CEFC6A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7682688" y="1253299"/>
            <a:ext cx="1828800" cy="1664208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2323F-7F32-4BDF-A95E-AC1F2AA469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5102" y="1181612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wrap="square" lIns="0" tIns="0" rIns="0" anchor="t">
            <a:noAutofit/>
          </a:bodyPr>
          <a:lstStyle>
            <a:lvl1pPr marL="0" indent="0" algn="ctr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6C445E-9B1A-B88E-1209-68DAE2CE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6463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2779374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4336137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7780629" y="1050014"/>
            <a:ext cx="1830054" cy="1830051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9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0" y="4604185"/>
            <a:ext cx="2032000" cy="223536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94929" cy="6858000"/>
          </a:xfrm>
          <a:custGeom>
            <a:avLst/>
            <a:gdLst>
              <a:gd name="connsiteX0" fmla="*/ 0 w 4194929"/>
              <a:gd name="connsiteY0" fmla="*/ 0 h 6858000"/>
              <a:gd name="connsiteX1" fmla="*/ 3215549 w 4194929"/>
              <a:gd name="connsiteY1" fmla="*/ 0 h 6858000"/>
              <a:gd name="connsiteX2" fmla="*/ 3238448 w 4194929"/>
              <a:gd name="connsiteY2" fmla="*/ 39827 h 6858000"/>
              <a:gd name="connsiteX3" fmla="*/ 4194929 w 4194929"/>
              <a:gd name="connsiteY3" fmla="*/ 3817257 h 6858000"/>
              <a:gd name="connsiteX4" fmla="*/ 3714054 w 4194929"/>
              <a:gd name="connsiteY4" fmla="*/ 6542069 h 6858000"/>
              <a:gd name="connsiteX5" fmla="*/ 3589487 w 4194929"/>
              <a:gd name="connsiteY5" fmla="*/ 6858000 h 6858000"/>
              <a:gd name="connsiteX6" fmla="*/ 0 w 41949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4929" h="6858000">
                <a:moveTo>
                  <a:pt x="0" y="0"/>
                </a:moveTo>
                <a:lnTo>
                  <a:pt x="3215549" y="0"/>
                </a:lnTo>
                <a:lnTo>
                  <a:pt x="3238448" y="39827"/>
                </a:lnTo>
                <a:cubicBezTo>
                  <a:pt x="3848439" y="1162718"/>
                  <a:pt x="4194929" y="2449524"/>
                  <a:pt x="4194929" y="3817257"/>
                </a:cubicBezTo>
                <a:cubicBezTo>
                  <a:pt x="4194929" y="4774670"/>
                  <a:pt x="4025149" y="5692429"/>
                  <a:pt x="3714054" y="6542069"/>
                </a:cubicBezTo>
                <a:lnTo>
                  <a:pt x="358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554480" rIns="182880" anchor="t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2FB82E-BD1A-4D54-8535-EECA1FBF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736382">
            <a:off x="4222913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675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9146" y="3991483"/>
            <a:ext cx="231235" cy="231235"/>
          </a:xfrm>
          <a:prstGeom prst="ellipse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4204182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48969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87819" y="389885"/>
            <a:ext cx="4204181" cy="6078230"/>
          </a:xfrm>
          <a:custGeom>
            <a:avLst/>
            <a:gdLst>
              <a:gd name="connsiteX0" fmla="*/ 3039115 w 4204181"/>
              <a:gd name="connsiteY0" fmla="*/ 0 h 6078230"/>
              <a:gd name="connsiteX1" fmla="*/ 3942855 w 4204181"/>
              <a:gd name="connsiteY1" fmla="*/ 136633 h 6078230"/>
              <a:gd name="connsiteX2" fmla="*/ 4204181 w 4204181"/>
              <a:gd name="connsiteY2" fmla="*/ 232279 h 6078230"/>
              <a:gd name="connsiteX3" fmla="*/ 4204181 w 4204181"/>
              <a:gd name="connsiteY3" fmla="*/ 5845951 h 6078230"/>
              <a:gd name="connsiteX4" fmla="*/ 3942855 w 4204181"/>
              <a:gd name="connsiteY4" fmla="*/ 5941598 h 6078230"/>
              <a:gd name="connsiteX5" fmla="*/ 3039115 w 4204181"/>
              <a:gd name="connsiteY5" fmla="*/ 6078230 h 6078230"/>
              <a:gd name="connsiteX6" fmla="*/ 0 w 4204181"/>
              <a:gd name="connsiteY6" fmla="*/ 3039115 h 6078230"/>
              <a:gd name="connsiteX7" fmla="*/ 3039115 w 4204181"/>
              <a:gd name="connsiteY7" fmla="*/ 0 h 60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181" h="6078230">
                <a:moveTo>
                  <a:pt x="3039115" y="0"/>
                </a:moveTo>
                <a:cubicBezTo>
                  <a:pt x="3353826" y="0"/>
                  <a:pt x="3657364" y="47836"/>
                  <a:pt x="3942855" y="136633"/>
                </a:cubicBezTo>
                <a:lnTo>
                  <a:pt x="4204181" y="232279"/>
                </a:lnTo>
                <a:lnTo>
                  <a:pt x="4204181" y="5845951"/>
                </a:lnTo>
                <a:lnTo>
                  <a:pt x="3942855" y="5941598"/>
                </a:lnTo>
                <a:cubicBezTo>
                  <a:pt x="3657364" y="6030395"/>
                  <a:pt x="3353826" y="6078230"/>
                  <a:pt x="3039115" y="6078230"/>
                </a:cubicBezTo>
                <a:cubicBezTo>
                  <a:pt x="1360658" y="6078230"/>
                  <a:pt x="0" y="4717572"/>
                  <a:pt x="0" y="3039115"/>
                </a:cubicBezTo>
                <a:cubicBezTo>
                  <a:pt x="0" y="1360658"/>
                  <a:pt x="1360658" y="0"/>
                  <a:pt x="30391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097280" rIns="182880" anchor="t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1E111C-A1F2-4053-B077-36869C3F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931098" y="4034400"/>
            <a:ext cx="544945" cy="2823601"/>
          </a:xfrm>
          <a:custGeom>
            <a:avLst/>
            <a:gdLst>
              <a:gd name="connsiteX0" fmla="*/ 544945 w 544945"/>
              <a:gd name="connsiteY0" fmla="*/ 2823601 h 2823601"/>
              <a:gd name="connsiteX1" fmla="*/ 482930 w 544945"/>
              <a:gd name="connsiteY1" fmla="*/ 2702516 h 2823601"/>
              <a:gd name="connsiteX2" fmla="*/ 0 w 544945"/>
              <a:gd name="connsiteY2" fmla="*/ 579324 h 2823601"/>
              <a:gd name="connsiteX3" fmla="*/ 25285 w 544945"/>
              <a:gd name="connsiteY3" fmla="*/ 78601 h 2823601"/>
              <a:gd name="connsiteX4" fmla="*/ 35272 w 544945"/>
              <a:gd name="connsiteY4" fmla="*/ 0 h 2823601"/>
              <a:gd name="connsiteX5" fmla="*/ 544945 w 544945"/>
              <a:gd name="connsiteY5" fmla="*/ 0 h 282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5" h="2823601">
                <a:moveTo>
                  <a:pt x="544945" y="2823601"/>
                </a:moveTo>
                <a:lnTo>
                  <a:pt x="482930" y="2702516"/>
                </a:lnTo>
                <a:cubicBezTo>
                  <a:pt x="173439" y="2060219"/>
                  <a:pt x="0" y="1340026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lnTo>
                  <a:pt x="35272" y="0"/>
                </a:lnTo>
                <a:lnTo>
                  <a:pt x="5449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F32876-89AC-4B06-8396-3445988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90156"/>
            <a:ext cx="4194929" cy="4767843"/>
          </a:xfrm>
          <a:prstGeom prst="rect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7157" y="2090157"/>
            <a:ext cx="2677686" cy="2677686"/>
          </a:xfrm>
          <a:prstGeom prst="rect">
            <a:avLst/>
          </a:prstGeom>
          <a:solidFill>
            <a:schemeClr val="tx1"/>
          </a:solidFill>
        </p:spPr>
        <p:txBody>
          <a:bodyPr tIns="365760" anchor="t">
            <a:norm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62251" y="844819"/>
            <a:ext cx="3923024" cy="3923024"/>
          </a:xfrm>
          <a:prstGeom prst="ellipse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55F5FD-D621-C449-9496-5C8C75723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6463" y="3723915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13" name="Partner1">
            <a:extLst>
              <a:ext uri="{FF2B5EF4-FFF2-40B4-BE49-F238E27FC236}">
                <a16:creationId xmlns:a16="http://schemas.microsoft.com/office/drawing/2014/main" id="{784F984E-45C3-496E-B4FA-5141F589D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392351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5" name="Partner2">
            <a:extLst>
              <a:ext uri="{FF2B5EF4-FFF2-40B4-BE49-F238E27FC236}">
                <a16:creationId xmlns:a16="http://schemas.microsoft.com/office/drawing/2014/main" id="{658E42DF-F68C-4D59-98F4-881FDEC2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5480273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72599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78837" cy="6858000"/>
          </a:xfrm>
          <a:custGeom>
            <a:avLst/>
            <a:gdLst>
              <a:gd name="connsiteX0" fmla="*/ 0 w 6578837"/>
              <a:gd name="connsiteY0" fmla="*/ 0 h 6858000"/>
              <a:gd name="connsiteX1" fmla="*/ 4076256 w 6578837"/>
              <a:gd name="connsiteY1" fmla="*/ 0 h 6858000"/>
              <a:gd name="connsiteX2" fmla="*/ 5168789 w 6578837"/>
              <a:gd name="connsiteY2" fmla="*/ 0 h 6858000"/>
              <a:gd name="connsiteX3" fmla="*/ 5209045 w 6578837"/>
              <a:gd name="connsiteY3" fmla="*/ 76864 h 6858000"/>
              <a:gd name="connsiteX4" fmla="*/ 6556675 w 6578837"/>
              <a:gd name="connsiteY4" fmla="*/ 6533091 h 6858000"/>
              <a:gd name="connsiteX5" fmla="*/ 6532887 w 6578837"/>
              <a:gd name="connsiteY5" fmla="*/ 6858000 h 6858000"/>
              <a:gd name="connsiteX6" fmla="*/ 5440354 w 6578837"/>
              <a:gd name="connsiteY6" fmla="*/ 6858000 h 6858000"/>
              <a:gd name="connsiteX7" fmla="*/ 0 w 65788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8837" h="6858000">
                <a:moveTo>
                  <a:pt x="0" y="0"/>
                </a:moveTo>
                <a:lnTo>
                  <a:pt x="4076256" y="0"/>
                </a:lnTo>
                <a:lnTo>
                  <a:pt x="5168789" y="0"/>
                </a:lnTo>
                <a:lnTo>
                  <a:pt x="5209045" y="76864"/>
                </a:lnTo>
                <a:cubicBezTo>
                  <a:pt x="6205340" y="2040801"/>
                  <a:pt x="6691748" y="4264523"/>
                  <a:pt x="6556675" y="6533091"/>
                </a:cubicBezTo>
                <a:lnTo>
                  <a:pt x="6532887" y="6858000"/>
                </a:lnTo>
                <a:lnTo>
                  <a:pt x="54403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8016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7F877D9-0191-4E5A-9E43-2FC2AA26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3300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3299" y="3662644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52657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9054FEE-8C6D-A6BA-1177-F806F745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3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7B0210-0B8B-43B0-A326-1AC9D4A6D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2718994" cy="5872039"/>
          </a:xfrm>
          <a:custGeom>
            <a:avLst/>
            <a:gdLst>
              <a:gd name="connsiteX0" fmla="*/ 0 w 2718994"/>
              <a:gd name="connsiteY0" fmla="*/ 0 h 5872039"/>
              <a:gd name="connsiteX1" fmla="*/ 2435594 w 2718994"/>
              <a:gd name="connsiteY1" fmla="*/ 0 h 5872039"/>
              <a:gd name="connsiteX2" fmla="*/ 2507736 w 2718994"/>
              <a:gd name="connsiteY2" fmla="*/ 213210 h 5872039"/>
              <a:gd name="connsiteX3" fmla="*/ 2718994 w 2718994"/>
              <a:gd name="connsiteY3" fmla="*/ 1610549 h 5872039"/>
              <a:gd name="connsiteX4" fmla="*/ 57205 w 2718994"/>
              <a:gd name="connsiteY4" fmla="*/ 5846177 h 5872039"/>
              <a:gd name="connsiteX5" fmla="*/ 0 w 2718994"/>
              <a:gd name="connsiteY5" fmla="*/ 5872039 h 587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8994" h="5872039">
                <a:moveTo>
                  <a:pt x="0" y="0"/>
                </a:moveTo>
                <a:lnTo>
                  <a:pt x="2435594" y="0"/>
                </a:lnTo>
                <a:lnTo>
                  <a:pt x="2507736" y="213210"/>
                </a:lnTo>
                <a:cubicBezTo>
                  <a:pt x="2645032" y="654629"/>
                  <a:pt x="2718994" y="1123952"/>
                  <a:pt x="2718994" y="1610549"/>
                </a:cubicBezTo>
                <a:cubicBezTo>
                  <a:pt x="2718994" y="3475839"/>
                  <a:pt x="1632160" y="5087286"/>
                  <a:pt x="57205" y="5846177"/>
                </a:cubicBezTo>
                <a:lnTo>
                  <a:pt x="0" y="58720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220292" y="4010025"/>
            <a:ext cx="2588875" cy="2847975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34700C-FF3A-45AE-BBEF-11DE9CED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753" y="3407443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90477" y="1890457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97623BC-DD85-232B-FD98-703BC3C7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70168" y="3888377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977" y="42608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8889" y="47731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3977" y="52006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163" y="0"/>
            <a:ext cx="65788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0A909-B9AF-4CEB-A556-404A9B18B4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99076" y="0"/>
            <a:ext cx="6892924" cy="6857999"/>
          </a:xfrm>
          <a:custGeom>
            <a:avLst/>
            <a:gdLst>
              <a:gd name="connsiteX0" fmla="*/ 117354 w 6892924"/>
              <a:gd name="connsiteY0" fmla="*/ 0 h 6857999"/>
              <a:gd name="connsiteX1" fmla="*/ 6892924 w 6892924"/>
              <a:gd name="connsiteY1" fmla="*/ 0 h 6857999"/>
              <a:gd name="connsiteX2" fmla="*/ 6892924 w 6892924"/>
              <a:gd name="connsiteY2" fmla="*/ 6857999 h 6857999"/>
              <a:gd name="connsiteX3" fmla="*/ 1270829 w 6892924"/>
              <a:gd name="connsiteY3" fmla="*/ 6857999 h 6857999"/>
              <a:gd name="connsiteX4" fmla="*/ 1125242 w 6892924"/>
              <a:gd name="connsiteY4" fmla="*/ 6573744 h 6857999"/>
              <a:gd name="connsiteX5" fmla="*/ 0 w 6892924"/>
              <a:gd name="connsiteY5" fmla="*/ 1626625 h 6857999"/>
              <a:gd name="connsiteX6" fmla="*/ 58912 w 6892924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2924" h="6857999">
                <a:moveTo>
                  <a:pt x="117354" y="0"/>
                </a:moveTo>
                <a:lnTo>
                  <a:pt x="6892924" y="0"/>
                </a:lnTo>
                <a:lnTo>
                  <a:pt x="6892924" y="6857999"/>
                </a:lnTo>
                <a:lnTo>
                  <a:pt x="1270829" y="6857999"/>
                </a:lnTo>
                <a:lnTo>
                  <a:pt x="1125242" y="6573744"/>
                </a:lnTo>
                <a:cubicBezTo>
                  <a:pt x="404117" y="5077166"/>
                  <a:pt x="0" y="3399089"/>
                  <a:pt x="0" y="1626625"/>
                </a:cubicBezTo>
                <a:cubicBezTo>
                  <a:pt x="0" y="1232744"/>
                  <a:pt x="19955" y="843524"/>
                  <a:pt x="58912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60680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135880" cy="29718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715352"/>
            <a:ext cx="2135880" cy="2153635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17FDB-196A-44E4-BC0A-BE5B4354B1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155841" y="0"/>
            <a:ext cx="9036159" cy="6857999"/>
          </a:xfrm>
          <a:custGeom>
            <a:avLst/>
            <a:gdLst>
              <a:gd name="connsiteX0" fmla="*/ 117355 w 9036159"/>
              <a:gd name="connsiteY0" fmla="*/ 0 h 6857999"/>
              <a:gd name="connsiteX1" fmla="*/ 9036159 w 9036159"/>
              <a:gd name="connsiteY1" fmla="*/ 0 h 6857999"/>
              <a:gd name="connsiteX2" fmla="*/ 9036159 w 9036159"/>
              <a:gd name="connsiteY2" fmla="*/ 6857999 h 6857999"/>
              <a:gd name="connsiteX3" fmla="*/ 1270830 w 9036159"/>
              <a:gd name="connsiteY3" fmla="*/ 6857999 h 6857999"/>
              <a:gd name="connsiteX4" fmla="*/ 1125243 w 9036159"/>
              <a:gd name="connsiteY4" fmla="*/ 6573744 h 6857999"/>
              <a:gd name="connsiteX5" fmla="*/ 0 w 9036159"/>
              <a:gd name="connsiteY5" fmla="*/ 1626625 h 6857999"/>
              <a:gd name="connsiteX6" fmla="*/ 58913 w 9036159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6159" h="6857999">
                <a:moveTo>
                  <a:pt x="117355" y="0"/>
                </a:moveTo>
                <a:lnTo>
                  <a:pt x="9036159" y="0"/>
                </a:lnTo>
                <a:lnTo>
                  <a:pt x="9036159" y="6857999"/>
                </a:lnTo>
                <a:lnTo>
                  <a:pt x="1270830" y="6857999"/>
                </a:lnTo>
                <a:lnTo>
                  <a:pt x="1125243" y="6573744"/>
                </a:lnTo>
                <a:cubicBezTo>
                  <a:pt x="404118" y="5077166"/>
                  <a:pt x="0" y="3399089"/>
                  <a:pt x="0" y="1626625"/>
                </a:cubicBezTo>
                <a:cubicBezTo>
                  <a:pt x="0" y="1232744"/>
                  <a:pt x="19956" y="843524"/>
                  <a:pt x="58913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DA4E8B-D16C-462C-A3C7-ADB471336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62A57B-E382-4DC4-B890-C82A8644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8E6DA9-ADC9-7D55-EB60-FB28E8D8D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9C35935-8466-522C-4469-6F69E516C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D6A6A4A-3859-5A1F-C803-A922DE4E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5DDB9-133E-4DE5-8FDC-0029E109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C4B990-16A5-48DA-AC2C-E2BA8E8F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6A55C0-0872-2E26-2A34-D86DA7737C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FFEF51-3C01-1469-155C-757839239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accent1">
                    <a:lumMod val="7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33F514-AEE7-C57D-E9C3-12475027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44229" cy="6858000"/>
          </a:xfrm>
          <a:solidFill>
            <a:schemeClr val="tx1"/>
          </a:solidFill>
        </p:spPr>
        <p:txBody>
          <a:bodyPr lIns="274320" anchor="ctr"/>
          <a:lstStyle>
            <a:lvl1pPr marL="0" indent="0" algn="l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21487E-866D-43CE-9CA0-C24DCC2C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5C2EEC8-D372-5EF0-E770-C6C77D0D7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626102" y="3566804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C8EFF43-B953-DE46-B68B-D51321D33A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8257110" y="3174470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31287BC-E392-79F1-F158-EC6245614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9745" y="4817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031" y="4863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84" y="5706199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10600" y="6356350"/>
            <a:ext cx="2341884" cy="365125"/>
          </a:xfrm>
        </p:spPr>
        <p:txBody>
          <a:bodyPr/>
          <a:lstStyle>
            <a:lvl1pPr>
              <a:defRPr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fld id="{39B360F8-476B-46A9-AE4D-B70F5EF3C486}" type="datetimeFigureOut">
              <a:rPr lang="en-US" smtClean="0"/>
              <a:pPr/>
              <a:t>4/3/2026</a:t>
            </a:fld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D48354E-66C5-4E48-A471-919899211D6C}"/>
              </a:ext>
            </a:extLst>
          </p:cNvPr>
          <p:cNvSpPr/>
          <p:nvPr userDrawn="1"/>
        </p:nvSpPr>
        <p:spPr>
          <a:xfrm>
            <a:off x="8345327" y="2991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9054" y="3468760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2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A07F-79C6-4BAE-A115-34FEABBF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0" y="0"/>
            <a:ext cx="787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C5DF-BD52-4A84-A121-97A7665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2468563"/>
            <a:ext cx="65024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0953-A9F0-4EF2-B322-EB929FD5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00" y="5067300"/>
            <a:ext cx="6502400" cy="901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D6F027-FF17-07F5-30A2-21733DA9E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85609" y="318823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7F7314-1920-E891-A628-7B4C9B61D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945399" y="279589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EDAE626-A086-E72C-FE22-66E7A733D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0984" y="4432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9" name="Partner1">
            <a:extLst>
              <a:ext uri="{FF2B5EF4-FFF2-40B4-BE49-F238E27FC236}">
                <a16:creationId xmlns:a16="http://schemas.microsoft.com/office/drawing/2014/main" id="{94AFDEB5-0BF6-4C28-82C4-43A36A79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747" y="4478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0" name="Partner2">
            <a:extLst>
              <a:ext uri="{FF2B5EF4-FFF2-40B4-BE49-F238E27FC236}">
                <a16:creationId xmlns:a16="http://schemas.microsoft.com/office/drawing/2014/main" id="{ACB241A1-4ACD-4CEB-ADD2-E6FE83290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5321199"/>
            <a:ext cx="185420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935B-2747-40BE-9966-633DFAF2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3800" y="6184137"/>
            <a:ext cx="2743200" cy="365125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8F3C32-EB63-490A-A80F-50F99EE07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144D45D-FB42-47DB-850C-87AA50A30EC9}"/>
              </a:ext>
            </a:extLst>
          </p:cNvPr>
          <p:cNvSpPr/>
          <p:nvPr userDrawn="1"/>
        </p:nvSpPr>
        <p:spPr>
          <a:xfrm>
            <a:off x="1025043" y="260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884-D4C5-4271-B883-7C0C835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4848D-4482-46CE-96FB-307C76AF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54E85-085C-4EE6-A1A1-4EFC55F199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3AF85-284E-4D5E-BCCF-0BEA8C78D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58F73-86F6-4509-8214-2E3D74284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9B42D3-0EAC-4DAA-9473-751E4526C3BD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BA5219D-A26A-422A-A921-8AD198297E2A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26C74-349A-4B88-B6FB-5C4E82C4C44A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219B2C-B511-4DA1-914D-48BBF076347D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51CC3C-BEA1-4AFD-97BA-0BBB3DDB03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0D0D25-8D9E-4B16-AC2A-FBF38FD43FB4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EF80955-D98A-462E-91C4-FE7D6E2EB48E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AC81EF-1F40-4E12-8673-9437DA11FA3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E22DE0-6925-4167-9800-5E3D9916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C0AE-2B78-4A7A-92C6-E29C8BA7A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6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C7F9-0224-45E0-9099-8C25FA9E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0"/>
            <a:ext cx="7008812" cy="6857999"/>
          </a:xfrm>
          <a:solidFill>
            <a:schemeClr val="bg1">
              <a:lumMod val="95000"/>
            </a:schemeClr>
          </a:solidFill>
        </p:spPr>
        <p:txBody>
          <a:bodyPr lIns="288000" tIns="2520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4A35F7-4965-4B5C-A946-880324CDC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8214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403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7432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31F130-012B-458A-8F5C-33E87503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3F01962-EE1E-935D-F920-F06DBE812D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989066" y="1959098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C43278-DA18-C5FC-0F65-C8B5D200B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8620074" y="1566764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7612BE3-2C89-EB06-6ED4-C682EA0B7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5229" y="3207768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92" y="3253372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0745" y="4096451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73015" y="1859012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964561" y="4746602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9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A6F705-A13E-473F-A3CD-C94D5D62E5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5750" y="0"/>
            <a:ext cx="11906250" cy="6858000"/>
          </a:xfrm>
          <a:custGeom>
            <a:avLst/>
            <a:gdLst>
              <a:gd name="connsiteX0" fmla="*/ 23502 w 11906250"/>
              <a:gd name="connsiteY0" fmla="*/ 0 h 6858000"/>
              <a:gd name="connsiteX1" fmla="*/ 6175003 w 11906250"/>
              <a:gd name="connsiteY1" fmla="*/ 0 h 6858000"/>
              <a:gd name="connsiteX2" fmla="*/ 11906250 w 11906250"/>
              <a:gd name="connsiteY2" fmla="*/ 0 h 6858000"/>
              <a:gd name="connsiteX3" fmla="*/ 11906250 w 11906250"/>
              <a:gd name="connsiteY3" fmla="*/ 6858000 h 6858000"/>
              <a:gd name="connsiteX4" fmla="*/ 1325844 w 11906250"/>
              <a:gd name="connsiteY4" fmla="*/ 6858000 h 6858000"/>
              <a:gd name="connsiteX5" fmla="*/ 1035956 w 11906250"/>
              <a:gd name="connsiteY5" fmla="*/ 6188514 h 6858000"/>
              <a:gd name="connsiteX6" fmla="*/ 0 w 11906250"/>
              <a:gd name="connsiteY6" fmla="*/ 805401 h 6858000"/>
              <a:gd name="connsiteX7" fmla="*/ 18803 w 11906250"/>
              <a:gd name="connsiteY7" fmla="*/ 617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06250" h="6858000">
                <a:moveTo>
                  <a:pt x="23502" y="0"/>
                </a:moveTo>
                <a:lnTo>
                  <a:pt x="6175003" y="0"/>
                </a:lnTo>
                <a:lnTo>
                  <a:pt x="11906250" y="0"/>
                </a:lnTo>
                <a:lnTo>
                  <a:pt x="11906250" y="6858000"/>
                </a:lnTo>
                <a:lnTo>
                  <a:pt x="1325844" y="6858000"/>
                </a:lnTo>
                <a:lnTo>
                  <a:pt x="1035956" y="6188514"/>
                </a:lnTo>
                <a:cubicBezTo>
                  <a:pt x="367715" y="4524820"/>
                  <a:pt x="0" y="2708053"/>
                  <a:pt x="0" y="805401"/>
                </a:cubicBezTo>
                <a:cubicBezTo>
                  <a:pt x="0" y="556001"/>
                  <a:pt x="6319" y="308077"/>
                  <a:pt x="18803" y="617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274320" anchor="ctr" anchorCtr="0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850E2B-D4EB-48E5-95A6-2CD7179F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2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688763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4E5BE-AF73-4AF5-871E-3A42F88A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3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E679C-9B69-4BE7-974D-7F07BD078EEF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2926" y="0"/>
            <a:ext cx="10626148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301E8-A85E-4A16-9763-E7452054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1E4139-2E99-438A-9E0E-BE17873AA91C}"/>
              </a:ext>
            </a:extLst>
          </p:cNvPr>
          <p:cNvSpPr/>
          <p:nvPr userDrawn="1"/>
        </p:nvSpPr>
        <p:spPr>
          <a:xfrm flipV="1">
            <a:off x="71438" y="5558693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829CCC-86BB-48F1-ACF8-76D4B2803BB6}"/>
              </a:ext>
            </a:extLst>
          </p:cNvPr>
          <p:cNvSpPr/>
          <p:nvPr userDrawn="1"/>
        </p:nvSpPr>
        <p:spPr>
          <a:xfrm flipH="1">
            <a:off x="10939464" y="0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3C7AA5-33FE-446F-B5D8-A0FFF2EFF8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38" y="0"/>
            <a:ext cx="12049126" cy="6858000"/>
          </a:xfrm>
          <a:custGeom>
            <a:avLst/>
            <a:gdLst>
              <a:gd name="connsiteX0" fmla="*/ 1072002 w 12049126"/>
              <a:gd name="connsiteY0" fmla="*/ 0 h 6858000"/>
              <a:gd name="connsiteX1" fmla="*/ 10977124 w 12049126"/>
              <a:gd name="connsiteY1" fmla="*/ 0 h 6858000"/>
              <a:gd name="connsiteX2" fmla="*/ 11020225 w 12049126"/>
              <a:gd name="connsiteY2" fmla="*/ 60611 h 6858000"/>
              <a:gd name="connsiteX3" fmla="*/ 12049126 w 12049126"/>
              <a:gd name="connsiteY3" fmla="*/ 3429001 h 6858000"/>
              <a:gd name="connsiteX4" fmla="*/ 11020225 w 12049126"/>
              <a:gd name="connsiteY4" fmla="*/ 6797392 h 6858000"/>
              <a:gd name="connsiteX5" fmla="*/ 10977125 w 12049126"/>
              <a:gd name="connsiteY5" fmla="*/ 6858000 h 6858000"/>
              <a:gd name="connsiteX6" fmla="*/ 1072001 w 12049126"/>
              <a:gd name="connsiteY6" fmla="*/ 6858000 h 6858000"/>
              <a:gd name="connsiteX7" fmla="*/ 1028901 w 12049126"/>
              <a:gd name="connsiteY7" fmla="*/ 6797392 h 6858000"/>
              <a:gd name="connsiteX8" fmla="*/ 0 w 12049126"/>
              <a:gd name="connsiteY8" fmla="*/ 3429001 h 6858000"/>
              <a:gd name="connsiteX9" fmla="*/ 1028901 w 12049126"/>
              <a:gd name="connsiteY9" fmla="*/ 606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49126" h="6858000">
                <a:moveTo>
                  <a:pt x="1072002" y="0"/>
                </a:moveTo>
                <a:lnTo>
                  <a:pt x="10977124" y="0"/>
                </a:lnTo>
                <a:lnTo>
                  <a:pt x="11020225" y="60611"/>
                </a:lnTo>
                <a:cubicBezTo>
                  <a:pt x="11669820" y="1022137"/>
                  <a:pt x="12049126" y="2181273"/>
                  <a:pt x="12049126" y="3429001"/>
                </a:cubicBezTo>
                <a:cubicBezTo>
                  <a:pt x="12049126" y="4676729"/>
                  <a:pt x="11669820" y="5835865"/>
                  <a:pt x="11020225" y="6797392"/>
                </a:cubicBezTo>
                <a:lnTo>
                  <a:pt x="10977125" y="6858000"/>
                </a:lnTo>
                <a:lnTo>
                  <a:pt x="1072001" y="6858000"/>
                </a:lnTo>
                <a:lnTo>
                  <a:pt x="1028901" y="6797392"/>
                </a:lnTo>
                <a:cubicBezTo>
                  <a:pt x="379307" y="5835865"/>
                  <a:pt x="0" y="4676729"/>
                  <a:pt x="0" y="3429001"/>
                </a:cubicBezTo>
                <a:cubicBezTo>
                  <a:pt x="0" y="2181273"/>
                  <a:pt x="379307" y="1022137"/>
                  <a:pt x="1028901" y="6061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bIns="45720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879487-3062-451C-8393-F927D527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31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373542-9E14-4962-A4AC-961BF25C3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98742" y="2138741"/>
            <a:ext cx="267416" cy="2580518"/>
          </a:xfrm>
          <a:custGeom>
            <a:avLst/>
            <a:gdLst>
              <a:gd name="connsiteX0" fmla="*/ 0 w 267416"/>
              <a:gd name="connsiteY0" fmla="*/ 0 h 2580518"/>
              <a:gd name="connsiteX1" fmla="*/ 11921 w 267416"/>
              <a:gd name="connsiteY1" fmla="*/ 24746 h 2580518"/>
              <a:gd name="connsiteX2" fmla="*/ 267416 w 267416"/>
              <a:gd name="connsiteY2" fmla="*/ 1290259 h 2580518"/>
              <a:gd name="connsiteX3" fmla="*/ 11921 w 267416"/>
              <a:gd name="connsiteY3" fmla="*/ 2555773 h 2580518"/>
              <a:gd name="connsiteX4" fmla="*/ 0 w 267416"/>
              <a:gd name="connsiteY4" fmla="*/ 2580518 h 258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16" h="2580518">
                <a:moveTo>
                  <a:pt x="0" y="0"/>
                </a:moveTo>
                <a:lnTo>
                  <a:pt x="11921" y="24746"/>
                </a:lnTo>
                <a:cubicBezTo>
                  <a:pt x="176440" y="413714"/>
                  <a:pt x="267416" y="841362"/>
                  <a:pt x="267416" y="1290259"/>
                </a:cubicBezTo>
                <a:cubicBezTo>
                  <a:pt x="267416" y="1739156"/>
                  <a:pt x="176440" y="2166805"/>
                  <a:pt x="11921" y="2555773"/>
                </a:cubicBezTo>
                <a:lnTo>
                  <a:pt x="0" y="25805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898743" cy="6858000"/>
          </a:xfrm>
          <a:solidFill>
            <a:schemeClr val="bg1">
              <a:lumMod val="95000"/>
            </a:schemeClr>
          </a:solidFill>
        </p:spPr>
        <p:txBody>
          <a:bodyPr bIns="45720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CE4D-5D17-4D45-AE91-D2135E93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F93DEDB-07FA-BB41-162D-9B675132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8512-9A21-454B-A07C-C17CA274FB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31D9E-5274-47A8-8230-F509FA535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09412" y="3181163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968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44967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1440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A3394F-AA9B-48A7-BC9B-C798DCA6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706236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865474">
            <a:off x="724967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7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6228" y="3991483"/>
            <a:ext cx="231235" cy="23123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754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494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2E7F4-48EC-4595-9FA7-4633C08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76001"/>
            <a:ext cx="1044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E1B7-1C9D-478C-94DD-FE7754A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584000"/>
            <a:ext cx="104898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089E-2CAA-4DB4-B60C-D409C8D6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00" y="6354000"/>
            <a:ext cx="504000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25CB8-337E-46F1-A218-7638F305F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4/3/2026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8" r:id="rId2"/>
    <p:sldLayoutId id="2147483665" r:id="rId3"/>
    <p:sldLayoutId id="2147483669" r:id="rId4"/>
    <p:sldLayoutId id="2147483670" r:id="rId5"/>
    <p:sldLayoutId id="2147483675" r:id="rId6"/>
    <p:sldLayoutId id="2147483676" r:id="rId7"/>
    <p:sldLayoutId id="2147483660" r:id="rId8"/>
    <p:sldLayoutId id="2147483666" r:id="rId9"/>
    <p:sldLayoutId id="2147483667" r:id="rId10"/>
    <p:sldLayoutId id="2147483668" r:id="rId11"/>
    <p:sldLayoutId id="2147483671" r:id="rId12"/>
    <p:sldLayoutId id="2147483672" r:id="rId13"/>
    <p:sldLayoutId id="2147483673" r:id="rId14"/>
    <p:sldLayoutId id="2147483674" r:id="rId15"/>
    <p:sldLayoutId id="2147483657" r:id="rId16"/>
    <p:sldLayoutId id="2147483677" r:id="rId17"/>
    <p:sldLayoutId id="2147483662" r:id="rId18"/>
    <p:sldLayoutId id="2147483663" r:id="rId19"/>
    <p:sldLayoutId id="2147483664" r:id="rId20"/>
    <p:sldLayoutId id="2147483651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j-ea"/>
          <a:cs typeface="_Khat_Manzoor_BAFC" panose="02000000000000000000" pitchFamily="2" charset="-78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8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1pPr>
      <a:lvl2pPr marL="5397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6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2pPr>
      <a:lvl3pPr marL="8064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4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www.atfal.org.uk/tali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ommons.wikimedia.org/wiki/File:Post-it-note-white-bg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ommons.wikimedia.org/wiki/File:Post-it-note-white-bg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hyperlink" Target="https://www.youtube.com/watch?v=jJNZWtJUBic" TargetMode="External"/><Relationship Id="rId4" Type="http://schemas.openxmlformats.org/officeDocument/2006/relationships/hyperlink" Target="https://commons.wikimedia.org/wiki/File:Post-it-note-white-bg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hyperlink" Target="https://www.youtube.com/watch?v=jJNZWtJUBic" TargetMode="External"/><Relationship Id="rId4" Type="http://schemas.openxmlformats.org/officeDocument/2006/relationships/hyperlink" Target="https://commons.wikimedia.org/wiki/File:Post-it-note-white-bg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hyperlink" Target="https://commons.wikimedia.org/wiki/File:Post-it-note-white-bg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9A2397-FEB8-4471-6FFD-0D17EFBF644F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192000" cy="698678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 dirty="0">
                <a:solidFill>
                  <a:schemeClr val="bg1"/>
                </a:solidFill>
                <a:latin typeface="Garamond Premr Pro" panose="02020402060506020403" pitchFamily="18" charset="0"/>
              </a:rPr>
              <a:t>TALIM DEPARTMENT MAA UK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ADCDCD-3B3D-310D-5C5E-8BC1B4A18DA1}"/>
              </a:ext>
            </a:extLst>
          </p:cNvPr>
          <p:cNvSpPr/>
          <p:nvPr/>
        </p:nvSpPr>
        <p:spPr>
          <a:xfrm>
            <a:off x="-111890" y="2449249"/>
            <a:ext cx="6939024" cy="205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building with snow on it&#10;&#10;Description automatically generated">
            <a:extLst>
              <a:ext uri="{FF2B5EF4-FFF2-40B4-BE49-F238E27FC236}">
                <a16:creationId xmlns:a16="http://schemas.microsoft.com/office/drawing/2014/main" id="{65E5D5CA-E6A4-B28D-6110-D1C063F99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684" t="8360" r="4621" b="8360"/>
          <a:stretch/>
        </p:blipFill>
        <p:spPr>
          <a:xfrm>
            <a:off x="6153395" y="-118533"/>
            <a:ext cx="6017877" cy="6986786"/>
          </a:xfrm>
          <a:ln w="38100">
            <a:solidFill>
              <a:srgbClr val="C1E9E7"/>
            </a:solidFill>
          </a:ln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24242B-6990-3AB9-0E7D-30EE3F10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6" y="460320"/>
            <a:ext cx="4890655" cy="14101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9D9FF5-72A6-B335-EE76-15EBAAA437E5}"/>
              </a:ext>
            </a:extLst>
          </p:cNvPr>
          <p:cNvSpPr txBox="1"/>
          <p:nvPr/>
        </p:nvSpPr>
        <p:spPr>
          <a:xfrm>
            <a:off x="-279724" y="2653302"/>
            <a:ext cx="68271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17282"/>
                </a:solidFill>
                <a:latin typeface="Garamond" panose="02020404030301010803" pitchFamily="18" charset="0"/>
              </a:rPr>
              <a:t>WEEKLY </a:t>
            </a:r>
          </a:p>
          <a:p>
            <a:pPr algn="ctr"/>
            <a:r>
              <a:rPr lang="en-US" sz="5400" b="1" dirty="0">
                <a:solidFill>
                  <a:srgbClr val="017282"/>
                </a:solidFill>
                <a:latin typeface="Garamond" panose="02020404030301010803" pitchFamily="18" charset="0"/>
              </a:rPr>
              <a:t>ATFAL CLASS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2BFF2C-9859-201A-A89C-76DCF3707DD6}"/>
              </a:ext>
            </a:extLst>
          </p:cNvPr>
          <p:cNvGrpSpPr/>
          <p:nvPr/>
        </p:nvGrpSpPr>
        <p:grpSpPr>
          <a:xfrm>
            <a:off x="225461" y="5417058"/>
            <a:ext cx="6264322" cy="1219126"/>
            <a:chOff x="-168322" y="5228232"/>
            <a:chExt cx="6264322" cy="1219126"/>
          </a:xfrm>
        </p:grpSpPr>
        <p:pic>
          <p:nvPicPr>
            <p:cNvPr id="19" name="Graphic 18" descr="Internet with solid fill">
              <a:extLst>
                <a:ext uri="{FF2B5EF4-FFF2-40B4-BE49-F238E27FC236}">
                  <a16:creationId xmlns:a16="http://schemas.microsoft.com/office/drawing/2014/main" id="{C8508788-1CE4-A9E7-2C90-50B027A6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3333" t="29205" r="32991" b="37786"/>
            <a:stretch/>
          </p:blipFill>
          <p:spPr>
            <a:xfrm>
              <a:off x="1506375" y="5666163"/>
              <a:ext cx="376797" cy="369333"/>
            </a:xfrm>
            <a:prstGeom prst="rect">
              <a:avLst/>
            </a:prstGeom>
          </p:spPr>
        </p:pic>
        <p:pic>
          <p:nvPicPr>
            <p:cNvPr id="20" name="Graphic 19" descr="Envelope with solid fill">
              <a:extLst>
                <a:ext uri="{FF2B5EF4-FFF2-40B4-BE49-F238E27FC236}">
                  <a16:creationId xmlns:a16="http://schemas.microsoft.com/office/drawing/2014/main" id="{0B782B39-C583-0B6F-E6AD-31E061B6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73446" y="6035064"/>
              <a:ext cx="399317" cy="41229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48AB1D-5F50-95B3-3199-56730D646B72}"/>
                </a:ext>
              </a:extLst>
            </p:cNvPr>
            <p:cNvGrpSpPr/>
            <p:nvPr/>
          </p:nvGrpSpPr>
          <p:grpSpPr>
            <a:xfrm>
              <a:off x="-168322" y="5228232"/>
              <a:ext cx="6264322" cy="1197645"/>
              <a:chOff x="-168322" y="5228232"/>
              <a:chExt cx="6264322" cy="119764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00AC66-4775-3A15-8F7C-0FB8C98D444A}"/>
                  </a:ext>
                </a:extLst>
              </p:cNvPr>
              <p:cNvSpPr txBox="1"/>
              <p:nvPr/>
            </p:nvSpPr>
            <p:spPr>
              <a:xfrm>
                <a:off x="2188889" y="6056545"/>
                <a:ext cx="23718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err="1">
                    <a:solidFill>
                      <a:schemeClr val="bg1"/>
                    </a:solidFill>
                  </a:rPr>
                  <a:t>talim@atfal.co.uk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46AE9C-488D-A177-75DB-15A0AA13FA3B}"/>
                  </a:ext>
                </a:extLst>
              </p:cNvPr>
              <p:cNvSpPr txBox="1"/>
              <p:nvPr/>
            </p:nvSpPr>
            <p:spPr>
              <a:xfrm>
                <a:off x="-168322" y="5228232"/>
                <a:ext cx="6264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TALIM DEPARTMENT MAA UK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5654AA-BAB8-D422-E07B-E71FEAD4A867}"/>
                  </a:ext>
                </a:extLst>
              </p:cNvPr>
              <p:cNvSpPr txBox="1"/>
              <p:nvPr/>
            </p:nvSpPr>
            <p:spPr>
              <a:xfrm>
                <a:off x="1694773" y="5652744"/>
                <a:ext cx="31523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www.atfal.org.uk/talim</a:t>
                </a:r>
                <a:endParaRPr lang="en-GB" sz="1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260FFC-0AF7-DC74-D621-BE0ABA4D13A1}"/>
              </a:ext>
            </a:extLst>
          </p:cNvPr>
          <p:cNvSpPr txBox="1"/>
          <p:nvPr/>
        </p:nvSpPr>
        <p:spPr>
          <a:xfrm>
            <a:off x="-224139" y="4611681"/>
            <a:ext cx="682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aramond" panose="02020404030301010803" pitchFamily="18" charset="0"/>
              </a:rPr>
              <a:t>(March – Week 5)</a:t>
            </a:r>
          </a:p>
        </p:txBody>
      </p:sp>
    </p:spTree>
    <p:extLst>
      <p:ext uri="{BB962C8B-B14F-4D97-AF65-F5344CB8AC3E}">
        <p14:creationId xmlns:p14="http://schemas.microsoft.com/office/powerpoint/2010/main" val="319249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8D4BA-7F79-FFBF-FD49-B0060E2B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57E0F-AF23-964D-63E0-27A2ACC91FE2}"/>
              </a:ext>
            </a:extLst>
          </p:cNvPr>
          <p:cNvSpPr>
            <a:spLocks/>
          </p:cNvSpPr>
          <p:nvPr/>
        </p:nvSpPr>
        <p:spPr>
          <a:xfrm>
            <a:off x="1" y="0"/>
            <a:ext cx="12192000" cy="198850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C9E96-849B-F510-D932-612E316A1843}"/>
              </a:ext>
            </a:extLst>
          </p:cNvPr>
          <p:cNvSpPr txBox="1"/>
          <p:nvPr/>
        </p:nvSpPr>
        <p:spPr>
          <a:xfrm>
            <a:off x="436598" y="463323"/>
            <a:ext cx="7522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HOMEWORK</a:t>
            </a:r>
          </a:p>
        </p:txBody>
      </p:sp>
      <p:pic>
        <p:nvPicPr>
          <p:cNvPr id="15" name="Graphic 14" descr="Stopwatch 75% with solid fill">
            <a:extLst>
              <a:ext uri="{FF2B5EF4-FFF2-40B4-BE49-F238E27FC236}">
                <a16:creationId xmlns:a16="http://schemas.microsoft.com/office/drawing/2014/main" id="{5B460313-C000-DEE9-805A-67A26FD0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598" y="4869491"/>
            <a:ext cx="1077219" cy="1077219"/>
          </a:xfrm>
          <a:prstGeom prst="rect">
            <a:avLst/>
          </a:prstGeom>
        </p:spPr>
      </p:pic>
      <p:pic>
        <p:nvPicPr>
          <p:cNvPr id="6" name="Graphic 5" descr="Desk outline">
            <a:extLst>
              <a:ext uri="{FF2B5EF4-FFF2-40B4-BE49-F238E27FC236}">
                <a16:creationId xmlns:a16="http://schemas.microsoft.com/office/drawing/2014/main" id="{67F19CB7-334A-BF07-E219-D841E70CC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4783" y="-188513"/>
            <a:ext cx="2075144" cy="2075144"/>
          </a:xfrm>
          <a:prstGeom prst="rect">
            <a:avLst/>
          </a:prstGeom>
        </p:spPr>
      </p:pic>
      <p:pic>
        <p:nvPicPr>
          <p:cNvPr id="14" name="Picture 13" descr="A group of mountains with flags&#10;&#10;Description automatically generated">
            <a:extLst>
              <a:ext uri="{FF2B5EF4-FFF2-40B4-BE49-F238E27FC236}">
                <a16:creationId xmlns:a16="http://schemas.microsoft.com/office/drawing/2014/main" id="{9598A092-4222-5F9A-51D2-7788F9AAB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392" y="2742053"/>
            <a:ext cx="7772400" cy="4254875"/>
          </a:xfrm>
          <a:prstGeom prst="rect">
            <a:avLst/>
          </a:prstGeom>
        </p:spPr>
      </p:pic>
      <p:pic>
        <p:nvPicPr>
          <p:cNvPr id="20" name="Graphic 19" descr="Books outline">
            <a:extLst>
              <a:ext uri="{FF2B5EF4-FFF2-40B4-BE49-F238E27FC236}">
                <a16:creationId xmlns:a16="http://schemas.microsoft.com/office/drawing/2014/main" id="{9CB10754-E4F5-E402-2450-48F39911F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6472" y="254828"/>
            <a:ext cx="1504757" cy="15047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06823D-087D-6B5F-A671-7C0292DA273F}"/>
              </a:ext>
            </a:extLst>
          </p:cNvPr>
          <p:cNvSpPr txBox="1"/>
          <p:nvPr/>
        </p:nvSpPr>
        <p:spPr>
          <a:xfrm>
            <a:off x="406625" y="2493489"/>
            <a:ext cx="66239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atin typeface="Garamond" panose="02020404030301010803" pitchFamily="18" charset="0"/>
              </a:rPr>
              <a:t>Have you done your homework for this week?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F9829-911B-1D0A-936B-FF8909E2C241}"/>
              </a:ext>
            </a:extLst>
          </p:cNvPr>
          <p:cNvSpPr txBox="1"/>
          <p:nvPr/>
        </p:nvSpPr>
        <p:spPr>
          <a:xfrm>
            <a:off x="948033" y="4752795"/>
            <a:ext cx="5541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Make sure to note down your homework for next week!</a:t>
            </a:r>
          </a:p>
        </p:txBody>
      </p:sp>
      <p:pic>
        <p:nvPicPr>
          <p:cNvPr id="8" name="Graphic 7" descr="Badge 4 with solid fill">
            <a:extLst>
              <a:ext uri="{FF2B5EF4-FFF2-40B4-BE49-F238E27FC236}">
                <a16:creationId xmlns:a16="http://schemas.microsoft.com/office/drawing/2014/main" id="{ADD77930-0694-A450-4476-0DA96F8900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1" y="383811"/>
            <a:ext cx="120700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A8AD7-9CA2-01EF-0F55-AE6BF1BE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9F992F-6BEC-2CB6-E4D3-7612454F6E11}"/>
              </a:ext>
            </a:extLst>
          </p:cNvPr>
          <p:cNvSpPr>
            <a:spLocks/>
          </p:cNvSpPr>
          <p:nvPr/>
        </p:nvSpPr>
        <p:spPr>
          <a:xfrm>
            <a:off x="-259215" y="-118533"/>
            <a:ext cx="5835741" cy="69765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41D56-3CF7-46D6-040A-8111FFDD334D}"/>
              </a:ext>
            </a:extLst>
          </p:cNvPr>
          <p:cNvSpPr txBox="1"/>
          <p:nvPr/>
        </p:nvSpPr>
        <p:spPr>
          <a:xfrm>
            <a:off x="-652317" y="1441858"/>
            <a:ext cx="6827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SALAT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BA16D-63CF-BED8-7227-2117CA73A0CE}"/>
              </a:ext>
            </a:extLst>
          </p:cNvPr>
          <p:cNvSpPr txBox="1"/>
          <p:nvPr/>
        </p:nvSpPr>
        <p:spPr>
          <a:xfrm>
            <a:off x="165134" y="2761973"/>
            <a:ext cx="5025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Lets Recap a part of our </a:t>
            </a:r>
            <a:r>
              <a:rPr lang="en-GB" sz="3200" dirty="0" err="1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Salat</a:t>
            </a:r>
            <a:r>
              <a:rPr lang="en-GB" sz="3200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!</a:t>
            </a:r>
            <a:endParaRPr lang="en-US" sz="3200" dirty="0">
              <a:solidFill>
                <a:schemeClr val="bg1"/>
              </a:solidFill>
              <a:latin typeface="Calisto MT" panose="02040603050505030304" pitchFamily="18" charset="0"/>
              <a:cs typeface="Apple Chancery" panose="03020702040506060504" pitchFamily="66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11FF3-5842-B901-056A-2CFD7289997B}"/>
              </a:ext>
            </a:extLst>
          </p:cNvPr>
          <p:cNvSpPr txBox="1"/>
          <p:nvPr/>
        </p:nvSpPr>
        <p:spPr>
          <a:xfrm>
            <a:off x="1288367" y="4914478"/>
            <a:ext cx="3785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NEXT </a:t>
            </a:r>
            <a:r>
              <a:rPr lang="en-GB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WEEK RECAP</a:t>
            </a: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:</a:t>
            </a:r>
            <a:endParaRPr lang="en-US" sz="1400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Tashahhud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</p:txBody>
      </p:sp>
      <p:pic>
        <p:nvPicPr>
          <p:cNvPr id="15" name="Graphic 14" descr="Stopwatch 75% with solid fill">
            <a:extLst>
              <a:ext uri="{FF2B5EF4-FFF2-40B4-BE49-F238E27FC236}">
                <a16:creationId xmlns:a16="http://schemas.microsoft.com/office/drawing/2014/main" id="{2315D515-D6D9-527B-3858-DE536D71A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204" y="4693576"/>
            <a:ext cx="1077219" cy="107721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91D74-87DD-0A2A-831E-70C928D4460E}"/>
              </a:ext>
            </a:extLst>
          </p:cNvPr>
          <p:cNvCxnSpPr>
            <a:cxnSpLocks/>
          </p:cNvCxnSpPr>
          <p:nvPr/>
        </p:nvCxnSpPr>
        <p:spPr>
          <a:xfrm>
            <a:off x="963689" y="3927244"/>
            <a:ext cx="3230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5 with solid fill">
            <a:extLst>
              <a:ext uri="{FF2B5EF4-FFF2-40B4-BE49-F238E27FC236}">
                <a16:creationId xmlns:a16="http://schemas.microsoft.com/office/drawing/2014/main" id="{AA120434-AD2C-7C4A-1220-5B0E1988E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9277" y="-77995"/>
            <a:ext cx="1390377" cy="139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56522-EFEA-C6C5-97D1-BD080A9EA0D6}"/>
              </a:ext>
            </a:extLst>
          </p:cNvPr>
          <p:cNvSpPr txBox="1"/>
          <p:nvPr/>
        </p:nvSpPr>
        <p:spPr>
          <a:xfrm>
            <a:off x="5576527" y="14925"/>
            <a:ext cx="661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Concluding Prayers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8C737-CDB6-3FFD-D460-434E871DD033}"/>
              </a:ext>
            </a:extLst>
          </p:cNvPr>
          <p:cNvSpPr txBox="1"/>
          <p:nvPr/>
        </p:nvSpPr>
        <p:spPr>
          <a:xfrm>
            <a:off x="5576525" y="1174949"/>
            <a:ext cx="6615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رَبِّ اجۡعَلۡنِیۡ مُقِیۡمَ الصَّلٰوۃِ وَ مِنۡ ذُرِیَّتِیۡ</a:t>
            </a:r>
            <a:endParaRPr lang="ar-SA" sz="3600" dirty="0">
              <a:latin typeface="ManzoorNaskh" panose="02000500000000000000" pitchFamily="2" charset="-78"/>
              <a:ea typeface="ManzoorNaskh" panose="02000500000000000000" pitchFamily="2" charset="-78"/>
              <a:cs typeface="ManzoorNaskh" panose="020005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11F3D-DF15-A203-0BBD-A265F45D5A30}"/>
              </a:ext>
            </a:extLst>
          </p:cNvPr>
          <p:cNvSpPr txBox="1"/>
          <p:nvPr/>
        </p:nvSpPr>
        <p:spPr>
          <a:xfrm>
            <a:off x="5576523" y="3971195"/>
            <a:ext cx="6615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Translation: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712A6-80BC-B2B3-CF93-0765C3EF5839}"/>
              </a:ext>
            </a:extLst>
          </p:cNvPr>
          <p:cNvSpPr txBox="1"/>
          <p:nvPr/>
        </p:nvSpPr>
        <p:spPr>
          <a:xfrm>
            <a:off x="5576523" y="4496947"/>
            <a:ext cx="661547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</a:pPr>
            <a:r>
              <a:rPr lang="en-GB" sz="2000" b="1" dirty="0"/>
              <a:t>‘</a:t>
            </a:r>
            <a:r>
              <a:rPr lang="en-GB" sz="2000" b="1" i="0" u="none" strike="noStrike" dirty="0">
                <a:effectLst/>
              </a:rPr>
              <a:t>O my Lord enable me and my children to observe prayer.’ </a:t>
            </a:r>
            <a:endParaRPr lang="en-US" sz="2000" b="1" i="0" u="none" strike="noStrike" dirty="0">
              <a:effectLst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DD86F4F-BE5B-49C5-7897-A8B45CAE7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78407"/>
              </p:ext>
            </p:extLst>
          </p:nvPr>
        </p:nvGraphicFramePr>
        <p:xfrm>
          <a:off x="5702157" y="5166186"/>
          <a:ext cx="6328880" cy="15125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82220">
                  <a:extLst>
                    <a:ext uri="{9D8B030D-6E8A-4147-A177-3AD203B41FA5}">
                      <a16:colId xmlns:a16="http://schemas.microsoft.com/office/drawing/2014/main" val="1943807450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3350180030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3015703636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4159018897"/>
                    </a:ext>
                  </a:extLst>
                </a:gridCol>
              </a:tblGrid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الصَّلٰوۃِ</a:t>
                      </a:r>
                      <a:endParaRPr lang="en-GB" sz="32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مُقِیۡمَ</a:t>
                      </a:r>
                      <a:endParaRPr lang="en-GB" sz="32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اجۡعَلۡنِیۡ</a:t>
                      </a:r>
                      <a:endParaRPr lang="en-GB" sz="32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رَبِّ</a:t>
                      </a:r>
                      <a:endParaRPr lang="en-GB" sz="18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086403"/>
                  </a:ext>
                </a:extLst>
              </a:tr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Prayer</a:t>
                      </a:r>
                      <a:endParaRPr lang="en-GB" sz="1800" b="1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Observer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Enable/</a:t>
                      </a:r>
                      <a:br>
                        <a:rPr lang="en-GB" sz="2000" b="1" dirty="0">
                          <a:latin typeface="Garamond" panose="02020404030301010803" pitchFamily="18" charset="0"/>
                        </a:rPr>
                      </a:br>
                      <a:r>
                        <a:rPr lang="en-GB" sz="2000" b="1" dirty="0">
                          <a:latin typeface="Garamond" panose="02020404030301010803" pitchFamily="18" charset="0"/>
                        </a:rPr>
                        <a:t>make 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O my Lord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97247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23B13BE-F6E7-686C-9151-5B9CE5346172}"/>
              </a:ext>
            </a:extLst>
          </p:cNvPr>
          <p:cNvSpPr txBox="1"/>
          <p:nvPr/>
        </p:nvSpPr>
        <p:spPr>
          <a:xfrm>
            <a:off x="5554264" y="1887746"/>
            <a:ext cx="6615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 err="1"/>
              <a:t>Rabbijalni</a:t>
            </a:r>
            <a:r>
              <a:rPr lang="en-GB" sz="2400" i="1" dirty="0"/>
              <a:t> </a:t>
            </a:r>
            <a:r>
              <a:rPr lang="en-GB" sz="2400" i="1" dirty="0" err="1"/>
              <a:t>muqimusalati</a:t>
            </a:r>
            <a:r>
              <a:rPr lang="en-GB" sz="2400" i="1" dirty="0"/>
              <a:t> </a:t>
            </a:r>
            <a:r>
              <a:rPr lang="en-GB" sz="2400" i="1" dirty="0" err="1"/>
              <a:t>wa</a:t>
            </a:r>
            <a:r>
              <a:rPr lang="en-GB" sz="2400" i="1" dirty="0"/>
              <a:t> min </a:t>
            </a:r>
            <a:r>
              <a:rPr lang="en-GB" sz="2400" i="1" dirty="0" err="1"/>
              <a:t>zuriyyati</a:t>
            </a:r>
            <a:endParaRPr lang="en-GB" i="1" dirty="0"/>
          </a:p>
        </p:txBody>
      </p:sp>
      <p:pic>
        <p:nvPicPr>
          <p:cNvPr id="2050" name="Picture 2" descr="Muslim Prayer Position Guide Step by Step Perform by Boy Stock Vector -  Illustration of explanation, cartoon: 69971583">
            <a:extLst>
              <a:ext uri="{FF2B5EF4-FFF2-40B4-BE49-F238E27FC236}">
                <a16:creationId xmlns:a16="http://schemas.microsoft.com/office/drawing/2014/main" id="{94DF2687-FC17-5CB0-E7C4-67B9FEFA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3681" r="40632" b="50000"/>
          <a:stretch>
            <a:fillRect/>
          </a:stretch>
        </p:blipFill>
        <p:spPr bwMode="auto">
          <a:xfrm>
            <a:off x="7739210" y="2394747"/>
            <a:ext cx="2245581" cy="15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3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A22C-780A-88D0-44C5-B2FA0A5E5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79F57C-C475-D9C0-2533-93C997469B11}"/>
              </a:ext>
            </a:extLst>
          </p:cNvPr>
          <p:cNvSpPr>
            <a:spLocks/>
          </p:cNvSpPr>
          <p:nvPr/>
        </p:nvSpPr>
        <p:spPr>
          <a:xfrm>
            <a:off x="-259215" y="-118533"/>
            <a:ext cx="5835741" cy="69765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CA8E3-BB94-24E3-8392-6D5559501AA8}"/>
              </a:ext>
            </a:extLst>
          </p:cNvPr>
          <p:cNvSpPr txBox="1"/>
          <p:nvPr/>
        </p:nvSpPr>
        <p:spPr>
          <a:xfrm>
            <a:off x="-652317" y="1441858"/>
            <a:ext cx="6827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SALAT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EF23C-5C5B-354B-8CA7-69A2B18D761C}"/>
              </a:ext>
            </a:extLst>
          </p:cNvPr>
          <p:cNvSpPr txBox="1"/>
          <p:nvPr/>
        </p:nvSpPr>
        <p:spPr>
          <a:xfrm>
            <a:off x="165134" y="2761973"/>
            <a:ext cx="5025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Lets Recap a part of our </a:t>
            </a:r>
            <a:r>
              <a:rPr lang="en-GB" sz="3200" dirty="0" err="1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Salat</a:t>
            </a:r>
            <a:r>
              <a:rPr lang="en-GB" sz="3200" dirty="0">
                <a:solidFill>
                  <a:schemeClr val="bg1"/>
                </a:solidFill>
                <a:latin typeface="Calisto MT" panose="02040603050505030304" pitchFamily="18" charset="0"/>
                <a:cs typeface="Apple Chancery" panose="03020702040506060504" pitchFamily="66" charset="-79"/>
              </a:rPr>
              <a:t>!</a:t>
            </a:r>
            <a:endParaRPr lang="en-US" sz="3200" dirty="0">
              <a:solidFill>
                <a:schemeClr val="bg1"/>
              </a:solidFill>
              <a:latin typeface="Calisto MT" panose="02040603050505030304" pitchFamily="18" charset="0"/>
              <a:cs typeface="Apple Chancery" panose="03020702040506060504" pitchFamily="66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8F0A0-2BAB-AEE9-901F-02374075DD79}"/>
              </a:ext>
            </a:extLst>
          </p:cNvPr>
          <p:cNvSpPr txBox="1"/>
          <p:nvPr/>
        </p:nvSpPr>
        <p:spPr>
          <a:xfrm>
            <a:off x="1288367" y="4914478"/>
            <a:ext cx="3785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NEXT </a:t>
            </a:r>
            <a:r>
              <a:rPr lang="en-GB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WEEK RECAP</a:t>
            </a: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:</a:t>
            </a:r>
            <a:endParaRPr lang="en-US" sz="1400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Tashahhud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</p:txBody>
      </p:sp>
      <p:pic>
        <p:nvPicPr>
          <p:cNvPr id="15" name="Graphic 14" descr="Stopwatch 75% with solid fill">
            <a:extLst>
              <a:ext uri="{FF2B5EF4-FFF2-40B4-BE49-F238E27FC236}">
                <a16:creationId xmlns:a16="http://schemas.microsoft.com/office/drawing/2014/main" id="{2C2736DE-4E01-00A8-E2EF-D9FD55D00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204" y="4693576"/>
            <a:ext cx="1077219" cy="107721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374EA5-B3B3-6DA7-810B-025AF57F204D}"/>
              </a:ext>
            </a:extLst>
          </p:cNvPr>
          <p:cNvCxnSpPr>
            <a:cxnSpLocks/>
          </p:cNvCxnSpPr>
          <p:nvPr/>
        </p:nvCxnSpPr>
        <p:spPr>
          <a:xfrm>
            <a:off x="963689" y="3927244"/>
            <a:ext cx="3230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5 with solid fill">
            <a:extLst>
              <a:ext uri="{FF2B5EF4-FFF2-40B4-BE49-F238E27FC236}">
                <a16:creationId xmlns:a16="http://schemas.microsoft.com/office/drawing/2014/main" id="{18524041-3264-4CE8-A7E5-F842AC9CD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9277" y="-77995"/>
            <a:ext cx="1390377" cy="139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8FE5A-C563-3179-337E-A1EF1EE73694}"/>
              </a:ext>
            </a:extLst>
          </p:cNvPr>
          <p:cNvSpPr txBox="1"/>
          <p:nvPr/>
        </p:nvSpPr>
        <p:spPr>
          <a:xfrm>
            <a:off x="5576527" y="14925"/>
            <a:ext cx="661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Concluding Prayers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F82DB-D13C-8DED-7F73-4E76EBC0787C}"/>
              </a:ext>
            </a:extLst>
          </p:cNvPr>
          <p:cNvSpPr txBox="1"/>
          <p:nvPr/>
        </p:nvSpPr>
        <p:spPr>
          <a:xfrm>
            <a:off x="5576525" y="1174949"/>
            <a:ext cx="6615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رَبِّ اجۡعَلۡنِیۡ مُقِیۡمَ الصَّلٰوۃِ وَ مِنۡ ذُرِیَّتِیۡ</a:t>
            </a:r>
            <a:endParaRPr lang="ar-SA" sz="3600" dirty="0">
              <a:latin typeface="ManzoorNaskh" panose="02000500000000000000" pitchFamily="2" charset="-78"/>
              <a:ea typeface="ManzoorNaskh" panose="02000500000000000000" pitchFamily="2" charset="-78"/>
              <a:cs typeface="ManzoorNaskh" panose="020005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56590-8999-6044-89EA-6F582E6644B5}"/>
              </a:ext>
            </a:extLst>
          </p:cNvPr>
          <p:cNvSpPr txBox="1"/>
          <p:nvPr/>
        </p:nvSpPr>
        <p:spPr>
          <a:xfrm>
            <a:off x="5576523" y="3971195"/>
            <a:ext cx="6615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Translation: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B25B63-719F-7E9C-E193-65CC93DBC2A0}"/>
              </a:ext>
            </a:extLst>
          </p:cNvPr>
          <p:cNvSpPr txBox="1"/>
          <p:nvPr/>
        </p:nvSpPr>
        <p:spPr>
          <a:xfrm>
            <a:off x="5576523" y="4496947"/>
            <a:ext cx="661547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</a:pPr>
            <a:r>
              <a:rPr lang="en-GB" sz="2000" b="1" dirty="0"/>
              <a:t>‘</a:t>
            </a:r>
            <a:r>
              <a:rPr lang="en-GB" sz="2000" b="1" i="0" u="none" strike="noStrike" dirty="0">
                <a:effectLst/>
              </a:rPr>
              <a:t>O my Lord enable me and my children to observe prayer.’ </a:t>
            </a:r>
            <a:endParaRPr lang="en-US" sz="2000" b="1" i="0" u="none" strike="noStrike" dirty="0">
              <a:effectLst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2264153-AD76-1167-3A87-6FCEBE635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535295"/>
              </p:ext>
            </p:extLst>
          </p:nvPr>
        </p:nvGraphicFramePr>
        <p:xfrm>
          <a:off x="6510932" y="5128881"/>
          <a:ext cx="4746660" cy="15125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82220">
                  <a:extLst>
                    <a:ext uri="{9D8B030D-6E8A-4147-A177-3AD203B41FA5}">
                      <a16:colId xmlns:a16="http://schemas.microsoft.com/office/drawing/2014/main" val="3350180030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3015703636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4159018897"/>
                    </a:ext>
                  </a:extLst>
                </a:gridCol>
              </a:tblGrid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ذُرِیَّتِیۡ</a:t>
                      </a:r>
                      <a:endParaRPr lang="en-GB" sz="32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مِنۡ</a:t>
                      </a:r>
                      <a:endParaRPr lang="en-GB" sz="32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r-PK" sz="3200" dirty="0">
                          <a:solidFill>
                            <a:schemeClr val="tx1"/>
                          </a:solidFill>
                          <a:latin typeface="ManzoorNaskh" panose="02000500000000000000" pitchFamily="2" charset="-78"/>
                          <a:ea typeface="ManzoorNaskh" panose="02000500000000000000" pitchFamily="2" charset="-78"/>
                          <a:cs typeface="ManzoorNaskh" panose="02000500000000000000" pitchFamily="2" charset="-78"/>
                        </a:rPr>
                        <a:t>وَ</a:t>
                      </a:r>
                      <a:endParaRPr lang="en-GB" sz="1800" dirty="0">
                        <a:solidFill>
                          <a:schemeClr val="tx1"/>
                        </a:solidFill>
                        <a:latin typeface="ManzoorNaskh" panose="02000500000000000000" pitchFamily="2" charset="-78"/>
                        <a:ea typeface="ManzoorNaskh" panose="02000500000000000000" pitchFamily="2" charset="-78"/>
                        <a:cs typeface="ManzoorNaskh" panose="020005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086403"/>
                  </a:ext>
                </a:extLst>
              </a:tr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My children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from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Garamond" panose="02020404030301010803" pitchFamily="18" charset="0"/>
                        </a:rPr>
                        <a:t>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97247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DF89697-F933-94E3-495D-AA77DF24DFB9}"/>
              </a:ext>
            </a:extLst>
          </p:cNvPr>
          <p:cNvSpPr txBox="1"/>
          <p:nvPr/>
        </p:nvSpPr>
        <p:spPr>
          <a:xfrm>
            <a:off x="5554264" y="1887746"/>
            <a:ext cx="6615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 err="1"/>
              <a:t>Rabbijalni</a:t>
            </a:r>
            <a:r>
              <a:rPr lang="en-GB" sz="2400" i="1" dirty="0"/>
              <a:t> </a:t>
            </a:r>
            <a:r>
              <a:rPr lang="en-GB" sz="2400" i="1" dirty="0" err="1"/>
              <a:t>muqimusalati</a:t>
            </a:r>
            <a:r>
              <a:rPr lang="en-GB" sz="2400" i="1" dirty="0"/>
              <a:t> </a:t>
            </a:r>
            <a:r>
              <a:rPr lang="en-GB" sz="2400" i="1" dirty="0" err="1"/>
              <a:t>wa</a:t>
            </a:r>
            <a:r>
              <a:rPr lang="en-GB" sz="2400" i="1" dirty="0"/>
              <a:t> min </a:t>
            </a:r>
            <a:r>
              <a:rPr lang="en-GB" sz="2400" i="1" dirty="0" err="1"/>
              <a:t>zuriyyati</a:t>
            </a:r>
            <a:endParaRPr lang="en-GB" i="1" dirty="0"/>
          </a:p>
        </p:txBody>
      </p:sp>
      <p:pic>
        <p:nvPicPr>
          <p:cNvPr id="2050" name="Picture 2" descr="Muslim Prayer Position Guide Step by Step Perform by Boy Stock Vector -  Illustration of explanation, cartoon: 69971583">
            <a:extLst>
              <a:ext uri="{FF2B5EF4-FFF2-40B4-BE49-F238E27FC236}">
                <a16:creationId xmlns:a16="http://schemas.microsoft.com/office/drawing/2014/main" id="{054A7BBA-BC5C-38FC-DFDB-6DBA0D3E3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3681" r="40632" b="50000"/>
          <a:stretch>
            <a:fillRect/>
          </a:stretch>
        </p:blipFill>
        <p:spPr bwMode="auto">
          <a:xfrm>
            <a:off x="7739210" y="2394747"/>
            <a:ext cx="2245581" cy="15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92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43490-5A9E-1E61-0778-6E693B41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barak Mosque Archives | The Review of Religions">
            <a:extLst>
              <a:ext uri="{FF2B5EF4-FFF2-40B4-BE49-F238E27FC236}">
                <a16:creationId xmlns:a16="http://schemas.microsoft.com/office/drawing/2014/main" id="{A8E98A04-42C7-FA59-41C6-A7A559E89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8"/>
          <a:stretch>
            <a:fillRect/>
          </a:stretch>
        </p:blipFill>
        <p:spPr bwMode="auto">
          <a:xfrm>
            <a:off x="3618269" y="0"/>
            <a:ext cx="8679898" cy="68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614B32-6C3F-175C-6252-64EF732BFCAF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chemeClr val="accent3">
              <a:lumMod val="2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8081EC-CA32-6999-845C-8F3C4A422EEE}"/>
              </a:ext>
            </a:extLst>
          </p:cNvPr>
          <p:cNvSpPr txBox="1"/>
          <p:nvPr/>
        </p:nvSpPr>
        <p:spPr>
          <a:xfrm>
            <a:off x="-1078665" y="2268896"/>
            <a:ext cx="6827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FRIDAY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SERMON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660193-ECED-C67E-D2FC-C4AFE914CD83}"/>
              </a:ext>
            </a:extLst>
          </p:cNvPr>
          <p:cNvCxnSpPr/>
          <p:nvPr/>
        </p:nvCxnSpPr>
        <p:spPr>
          <a:xfrm>
            <a:off x="1322801" y="3425258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00AF731A-BDEE-82E6-5C68-E3B0E1F1D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" y="-78238"/>
            <a:ext cx="1207008" cy="1207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9FC16-4502-C849-176B-AD2C83B1589E}"/>
              </a:ext>
            </a:extLst>
          </p:cNvPr>
          <p:cNvSpPr txBox="1"/>
          <p:nvPr/>
        </p:nvSpPr>
        <p:spPr>
          <a:xfrm>
            <a:off x="53324" y="5067655"/>
            <a:ext cx="45817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u="none" strike="noStrike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Friday 27</a:t>
            </a:r>
            <a:r>
              <a:rPr lang="en-GB" sz="3600" b="1" u="none" strike="noStrike" baseline="30000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th</a:t>
            </a:r>
            <a:r>
              <a:rPr lang="en-GB" sz="3600" b="1" u="none" strike="noStrike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 March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2026</a:t>
            </a:r>
            <a:endParaRPr lang="en-GB" sz="3200" b="1" dirty="0">
              <a:solidFill>
                <a:schemeClr val="bg1"/>
              </a:solidFill>
              <a:latin typeface="Garamond" panose="02020404030301010803" pitchFamily="18" charset="0"/>
              <a:cs typeface="Jameel Noori Nastaleeq" panose="02000503000000000004" pitchFamily="2" charset="-78"/>
            </a:endParaRPr>
          </a:p>
          <a:p>
            <a:pPr algn="l"/>
            <a:endParaRPr lang="en-US" sz="2400" b="1" dirty="0">
              <a:solidFill>
                <a:schemeClr val="bg1"/>
              </a:solidFill>
              <a:latin typeface="Garamond" panose="02020404030301010803" pitchFamily="18" charset="0"/>
              <a:cs typeface="Jameel Noori Nastaleeq" panose="0200050300000000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7459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CF6D-84DE-515E-A8A9-6621542B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8837AF-2F6A-E0ED-54A6-CF54A0A02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8878"/>
          <a:stretch/>
        </p:blipFill>
        <p:spPr>
          <a:xfrm>
            <a:off x="675120" y="1669268"/>
            <a:ext cx="10023360" cy="5162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E6A5D-6FC8-FE5A-2167-103AC06C8784}"/>
              </a:ext>
            </a:extLst>
          </p:cNvPr>
          <p:cNvSpPr txBox="1"/>
          <p:nvPr/>
        </p:nvSpPr>
        <p:spPr>
          <a:xfrm>
            <a:off x="2030497" y="2262748"/>
            <a:ext cx="7905983" cy="3535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32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Huzoor-e-Aqdas (aba) spoke regarding the Holy Prophet Muhammad (saw) firmness against associating partners with God.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32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The Holy Prophet (</a:t>
            </a:r>
            <a:r>
              <a:rPr lang="en-GB" sz="32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32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had instructed that all things besides Allah which had become the object of worship should be destroyed.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29E7B-29E4-962B-C113-6A07307C6D61}"/>
              </a:ext>
            </a:extLst>
          </p:cNvPr>
          <p:cNvSpPr txBox="1"/>
          <p:nvPr/>
        </p:nvSpPr>
        <p:spPr>
          <a:xfrm>
            <a:off x="2259097" y="207330"/>
            <a:ext cx="7673805" cy="769441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4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8725" y="1025715"/>
            <a:ext cx="550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Holy Prophet Muhammad (Saw) Protective Zeal For Tauheed</a:t>
            </a:r>
            <a:endParaRPr lang="en-GB" sz="28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4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CF6D-84DE-515E-A8A9-6621542B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81FC8F-A27B-33B4-6953-DDDE07B45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9775"/>
          <a:stretch/>
        </p:blipFill>
        <p:spPr>
          <a:xfrm>
            <a:off x="1066800" y="1783079"/>
            <a:ext cx="9250680" cy="5044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E6A5D-6FC8-FE5A-2167-103AC06C8784}"/>
              </a:ext>
            </a:extLst>
          </p:cNvPr>
          <p:cNvSpPr txBox="1"/>
          <p:nvPr/>
        </p:nvSpPr>
        <p:spPr>
          <a:xfrm>
            <a:off x="2030497" y="2247508"/>
            <a:ext cx="7905983" cy="385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36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Once, the Holy Prophet(</a:t>
            </a:r>
            <a:r>
              <a:rPr lang="en-GB" sz="36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36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heard Hazrat Umar(</a:t>
            </a:r>
            <a:r>
              <a:rPr lang="en-GB" sz="36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r>
              <a:rPr lang="en-GB" sz="36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swearing by his father, to which the Holy Prophet(</a:t>
            </a:r>
            <a:r>
              <a:rPr lang="en-GB" sz="36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36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said that God had forbidden swearing by one’s forefathers. If one is to swear by anything, then they should swear by God; otherwise, they should remain silent.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29E7B-29E4-962B-C113-6A07307C6D61}"/>
              </a:ext>
            </a:extLst>
          </p:cNvPr>
          <p:cNvSpPr txBox="1"/>
          <p:nvPr/>
        </p:nvSpPr>
        <p:spPr>
          <a:xfrm>
            <a:off x="2259097" y="207330"/>
            <a:ext cx="7673805" cy="769441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4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8725" y="1025715"/>
            <a:ext cx="550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Holy Prophet Muhammad (Saw) Protective Zeal For Tauheed</a:t>
            </a:r>
            <a:endParaRPr lang="en-GB" sz="28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2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CF6D-84DE-515E-A8A9-6621542B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A3A133-3E7F-CCA0-65E9-733C041BA0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3440" y="1700888"/>
            <a:ext cx="10850880" cy="4471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E6A5D-6FC8-FE5A-2167-103AC06C8784}"/>
              </a:ext>
            </a:extLst>
          </p:cNvPr>
          <p:cNvSpPr txBox="1"/>
          <p:nvPr/>
        </p:nvSpPr>
        <p:spPr>
          <a:xfrm>
            <a:off x="1828800" y="2271853"/>
            <a:ext cx="8454623" cy="29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The Holy Prophet(</a:t>
            </a:r>
            <a:r>
              <a:rPr lang="en-GB" sz="25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said that the thing he feared most for his people was the Subtle Shirk.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As Ahmadis, we can only do justice to our pledge of allegiance to the Promised Messiah(as) when we truly and firmly uphold the unity of God.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Even the last message of the Holy Prophet(</a:t>
            </a:r>
            <a:r>
              <a:rPr lang="en-GB" sz="25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to his people before his demise was not to make him an object of worship and associating partners with God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29E7B-29E4-962B-C113-6A07307C6D61}"/>
              </a:ext>
            </a:extLst>
          </p:cNvPr>
          <p:cNvSpPr txBox="1"/>
          <p:nvPr/>
        </p:nvSpPr>
        <p:spPr>
          <a:xfrm>
            <a:off x="2259097" y="207330"/>
            <a:ext cx="7673805" cy="769441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4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8725" y="1025715"/>
            <a:ext cx="550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Prophet (</a:t>
            </a:r>
            <a:r>
              <a:rPr lang="en-GB" sz="2800" b="1" dirty="0" err="1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 as the Guardian and Teacher of </a:t>
            </a:r>
            <a:r>
              <a:rPr lang="en-GB" sz="2800" b="1" dirty="0" err="1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Tauheed</a:t>
            </a:r>
            <a:endParaRPr lang="en-GB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7" name="Picture 8" descr="FS4KIDS | EP218: The Holy Prophet’s (sa) Immense Love for Allah">
            <a:hlinkClick r:id="rId5"/>
            <a:extLst>
              <a:ext uri="{FF2B5EF4-FFF2-40B4-BE49-F238E27FC236}">
                <a16:creationId xmlns:a16="http://schemas.microsoft.com/office/drawing/2014/main" id="{C43C4CE4-35B6-C1F1-3E29-3137DA87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50" y="5373471"/>
            <a:ext cx="2268741" cy="12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5BA62B-5BF1-E59E-00CB-D20F8163A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1662">
            <a:off x="7316609" y="5413519"/>
            <a:ext cx="1321151" cy="1321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E272C4-8F0E-5B58-ED54-14E8341576A7}"/>
              </a:ext>
            </a:extLst>
          </p:cNvPr>
          <p:cNvSpPr txBox="1"/>
          <p:nvPr/>
        </p:nvSpPr>
        <p:spPr>
          <a:xfrm>
            <a:off x="677323" y="6017834"/>
            <a:ext cx="793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istmas Stories" panose="02000500000000000000" pitchFamily="2" charset="0"/>
              </a:rPr>
              <a:t>Watch this weeks Friday Sermon 4 Kids!</a:t>
            </a:r>
          </a:p>
        </p:txBody>
      </p:sp>
    </p:spTree>
    <p:extLst>
      <p:ext uri="{BB962C8B-B14F-4D97-AF65-F5344CB8AC3E}">
        <p14:creationId xmlns:p14="http://schemas.microsoft.com/office/powerpoint/2010/main" val="3200165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54363-293B-EA17-6360-5581895A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B49B99-8593-112F-B226-32E786DA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3440" y="1700888"/>
            <a:ext cx="10850880" cy="4471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737C3-D0D5-6B60-12E8-5729323E62A6}"/>
              </a:ext>
            </a:extLst>
          </p:cNvPr>
          <p:cNvSpPr txBox="1"/>
          <p:nvPr/>
        </p:nvSpPr>
        <p:spPr>
          <a:xfrm>
            <a:off x="1828800" y="2271853"/>
            <a:ext cx="8454623" cy="29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The Holy Prophet(</a:t>
            </a:r>
            <a:r>
              <a:rPr lang="en-GB" sz="25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said that the thing he feared most for his people was the Subtle Shirk.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As Ahmadis, we can only do justice to our pledge of allegiance to the Promised Messiah(as) when we truly and firmly uphold the unity of God.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Even the last message of the Holy Prophet(</a:t>
            </a:r>
            <a:r>
              <a:rPr lang="en-GB" sz="2500" kern="100" dirty="0" err="1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5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) to his people before his demise was not to make him an object of worship and associating partners with God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87938-1E64-D466-E69D-37E254220A3A}"/>
              </a:ext>
            </a:extLst>
          </p:cNvPr>
          <p:cNvSpPr txBox="1"/>
          <p:nvPr/>
        </p:nvSpPr>
        <p:spPr>
          <a:xfrm>
            <a:off x="2259097" y="207330"/>
            <a:ext cx="7673805" cy="769441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4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39AEF-59A9-FE0A-1665-47D17EA953F7}"/>
              </a:ext>
            </a:extLst>
          </p:cNvPr>
          <p:cNvSpPr/>
          <p:nvPr/>
        </p:nvSpPr>
        <p:spPr>
          <a:xfrm>
            <a:off x="3188725" y="1025715"/>
            <a:ext cx="550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Prophet (</a:t>
            </a:r>
            <a:r>
              <a:rPr lang="en-GB" sz="2800" b="1" dirty="0" err="1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 as the Guardian and Teacher of </a:t>
            </a:r>
            <a:r>
              <a:rPr lang="en-GB" sz="2800" b="1" dirty="0" err="1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Tauheed</a:t>
            </a:r>
            <a:endParaRPr lang="en-GB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7" name="Picture 8" descr="FS4KIDS | EP218: The Holy Prophet’s (sa) Immense Love for Allah">
            <a:hlinkClick r:id="rId5"/>
            <a:extLst>
              <a:ext uri="{FF2B5EF4-FFF2-40B4-BE49-F238E27FC236}">
                <a16:creationId xmlns:a16="http://schemas.microsoft.com/office/drawing/2014/main" id="{60649370-86B1-32F7-AAA8-AEC4EB66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50" y="5373471"/>
            <a:ext cx="2268741" cy="12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A1F61-5B06-23F0-885E-66D91E1B7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1662">
            <a:off x="7316609" y="5413519"/>
            <a:ext cx="1321151" cy="1321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C8363C-675E-3FAE-B9DE-7A68DA4CE52D}"/>
              </a:ext>
            </a:extLst>
          </p:cNvPr>
          <p:cNvSpPr txBox="1"/>
          <p:nvPr/>
        </p:nvSpPr>
        <p:spPr>
          <a:xfrm>
            <a:off x="677323" y="6017834"/>
            <a:ext cx="793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istmas Stories" panose="02000500000000000000" pitchFamily="2" charset="0"/>
              </a:rPr>
              <a:t>Watch this weeks Friday Sermon 4 Kids!</a:t>
            </a:r>
          </a:p>
        </p:txBody>
      </p:sp>
    </p:spTree>
    <p:extLst>
      <p:ext uri="{BB962C8B-B14F-4D97-AF65-F5344CB8AC3E}">
        <p14:creationId xmlns:p14="http://schemas.microsoft.com/office/powerpoint/2010/main" val="2996813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04863-CCE7-5BD0-89E2-E56E0A46B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AC9041-F937-0ABE-2A07-8ED112BE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" y="1482130"/>
            <a:ext cx="7345680" cy="5309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490BC5-B87C-7872-6B73-223DEAC86C0B}"/>
              </a:ext>
            </a:extLst>
          </p:cNvPr>
          <p:cNvSpPr txBox="1"/>
          <p:nvPr/>
        </p:nvSpPr>
        <p:spPr>
          <a:xfrm>
            <a:off x="820044" y="2077791"/>
            <a:ext cx="5626476" cy="366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40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Help maintain the Oneness of God within yourself and your families.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4000" kern="100" dirty="0">
                <a:latin typeface="Bahnschrift Condensed" panose="020B05020402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Ponder over the meanings of Surah Al Ikhlas.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EC918-AD50-856B-6309-5E7CF33C7773}"/>
              </a:ext>
            </a:extLst>
          </p:cNvPr>
          <p:cNvSpPr txBox="1"/>
          <p:nvPr/>
        </p:nvSpPr>
        <p:spPr>
          <a:xfrm>
            <a:off x="2259097" y="207330"/>
            <a:ext cx="7673805" cy="769441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4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F33E3-72DA-87DC-8D68-963324F37D37}"/>
              </a:ext>
            </a:extLst>
          </p:cNvPr>
          <p:cNvSpPr/>
          <p:nvPr/>
        </p:nvSpPr>
        <p:spPr>
          <a:xfrm>
            <a:off x="3188725" y="1025715"/>
            <a:ext cx="550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TAKEAWAY AND TASK FOR THIS WEEK</a:t>
            </a:r>
            <a:endParaRPr lang="en-GB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26626" name="Picture 2" descr="Al Ahad : The Only One, the Unique | by Fatima Karim | Medium">
            <a:extLst>
              <a:ext uri="{FF2B5EF4-FFF2-40B4-BE49-F238E27FC236}">
                <a16:creationId xmlns:a16="http://schemas.microsoft.com/office/drawing/2014/main" id="{546F7897-C14B-7BE6-4230-868CEA427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1"/>
          <a:stretch>
            <a:fillRect/>
          </a:stretch>
        </p:blipFill>
        <p:spPr bwMode="auto">
          <a:xfrm>
            <a:off x="7166468" y="1959630"/>
            <a:ext cx="4598812" cy="403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3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2" name="AutoShape 2" descr="Lailatul Qadr: It's Significance. – Al-Iman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00A43-339F-4C87-0E9B-41D5B8B634C7}"/>
              </a:ext>
            </a:extLst>
          </p:cNvPr>
          <p:cNvSpPr txBox="1"/>
          <p:nvPr/>
        </p:nvSpPr>
        <p:spPr>
          <a:xfrm>
            <a:off x="1258905" y="1184377"/>
            <a:ext cx="99058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  <a:p>
            <a:pPr algn="ctr"/>
            <a:r>
              <a:rPr lang="en-GB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RECAP OF LAST FEW WEEKS! </a:t>
            </a:r>
          </a:p>
          <a:p>
            <a:pPr algn="ctr"/>
            <a:endParaRPr lang="en-GB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GB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ARE YOU READY???</a:t>
            </a:r>
          </a:p>
        </p:txBody>
      </p:sp>
    </p:spTree>
    <p:extLst>
      <p:ext uri="{BB962C8B-B14F-4D97-AF65-F5344CB8AC3E}">
        <p14:creationId xmlns:p14="http://schemas.microsoft.com/office/powerpoint/2010/main" val="13839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775B9-DAF5-75EB-EF1A-55C1F56A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C010B-9E66-7E53-D9AB-75B883C253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12099235" cy="12099235"/>
          </a:xfrm>
          <a:prstGeom prst="rect">
            <a:avLst/>
          </a:prstGeom>
        </p:spPr>
      </p:pic>
      <p:pic>
        <p:nvPicPr>
          <p:cNvPr id="12" name="Picture 11" descr="Several colorful hands reaching out&#10;&#10;Description automatically generated with medium confidence">
            <a:extLst>
              <a:ext uri="{FF2B5EF4-FFF2-40B4-BE49-F238E27FC236}">
                <a16:creationId xmlns:a16="http://schemas.microsoft.com/office/drawing/2014/main" id="{7B51F40C-2E0F-73AC-B543-EB16D273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2596" y="3824378"/>
            <a:ext cx="2900951" cy="3434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19985-AF28-1791-586A-F55475037AAB}"/>
              </a:ext>
            </a:extLst>
          </p:cNvPr>
          <p:cNvSpPr txBox="1">
            <a:spLocks/>
          </p:cNvSpPr>
          <p:nvPr/>
        </p:nvSpPr>
        <p:spPr>
          <a:xfrm>
            <a:off x="1366801" y="2080624"/>
            <a:ext cx="10242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Arrive on time and be prepared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Always say “</a:t>
            </a:r>
            <a:r>
              <a:rPr lang="en-US" sz="2800" b="1" dirty="0" err="1">
                <a:latin typeface="Garamond" panose="02020404030301010803" pitchFamily="18" charset="0"/>
              </a:rPr>
              <a:t>Assalamu</a:t>
            </a:r>
            <a:r>
              <a:rPr lang="en-US" sz="2800" b="1" dirty="0">
                <a:latin typeface="Garamond" panose="02020404030301010803" pitchFamily="18" charset="0"/>
              </a:rPr>
              <a:t> </a:t>
            </a:r>
            <a:r>
              <a:rPr lang="en-US" sz="2800" b="1" dirty="0" err="1">
                <a:latin typeface="Garamond" panose="02020404030301010803" pitchFamily="18" charset="0"/>
              </a:rPr>
              <a:t>Alaikum</a:t>
            </a:r>
            <a:r>
              <a:rPr lang="en-US" sz="2800" b="1" dirty="0">
                <a:latin typeface="Garamond" panose="02020404030301010803" pitchFamily="18" charset="0"/>
              </a:rPr>
              <a:t>” when you enter the room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Pay attention and listen to the teacher quietly.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Raise your hand if you have a question.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Listen to others when they are speaking.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b="1" dirty="0">
                <a:latin typeface="Garamond" panose="02020404030301010803" pitchFamily="18" charset="0"/>
              </a:rPr>
              <a:t>Work hard and try your best to learn something new.</a:t>
            </a:r>
          </a:p>
          <a:p>
            <a:endParaRPr lang="en-US" b="1" dirty="0">
              <a:latin typeface="Garamond" panose="02020404030301010803" pitchFamily="18" charset="0"/>
            </a:endParaRPr>
          </a:p>
          <a:p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75AB8-E021-99BF-A20A-BB6B3833C7CB}"/>
              </a:ext>
            </a:extLst>
          </p:cNvPr>
          <p:cNvGrpSpPr/>
          <p:nvPr/>
        </p:nvGrpSpPr>
        <p:grpSpPr>
          <a:xfrm>
            <a:off x="1527373" y="277454"/>
            <a:ext cx="8859800" cy="1803170"/>
            <a:chOff x="927653" y="277454"/>
            <a:chExt cx="8859800" cy="1803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FA673E-4084-F766-950D-1C3B8B0C5B69}"/>
                </a:ext>
              </a:extLst>
            </p:cNvPr>
            <p:cNvSpPr txBox="1"/>
            <p:nvPr/>
          </p:nvSpPr>
          <p:spPr>
            <a:xfrm>
              <a:off x="927653" y="510964"/>
              <a:ext cx="71077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rPr>
                <a:t>Class Rules</a:t>
              </a:r>
            </a:p>
          </p:txBody>
        </p:sp>
        <p:pic>
          <p:nvPicPr>
            <p:cNvPr id="7" name="Graphic 6" descr="Clipboard Checked with solid fill">
              <a:extLst>
                <a:ext uri="{FF2B5EF4-FFF2-40B4-BE49-F238E27FC236}">
                  <a16:creationId xmlns:a16="http://schemas.microsoft.com/office/drawing/2014/main" id="{7D1009C9-48FC-FCFA-692C-8ED2F6712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84283" y="277454"/>
              <a:ext cx="1803170" cy="180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61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72C98-3F7D-2AE7-7C5A-E41E97C1D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5F1EED-8A55-AAF7-8444-F12A4940FC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E8BD19-E290-9371-EEBE-1C55634076FD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C7BB5ADD-073C-D5D4-C8C2-155119F67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CA6AA-9997-DD04-C677-DA1286953CA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332FA-7034-74D3-7589-CA4EBD098EE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F6B76-30AB-D2C0-B42D-6119A4FF9880}"/>
              </a:ext>
            </a:extLst>
          </p:cNvPr>
          <p:cNvSpPr txBox="1"/>
          <p:nvPr/>
        </p:nvSpPr>
        <p:spPr>
          <a:xfrm>
            <a:off x="778056" y="2552054"/>
            <a:ext cx="5820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Q1: IN WHICH MONTH DID THE RVELATION OF THE HOLY QURAN BEGIN?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BDD52-08DB-4A2F-4895-A6446B9B0D33}"/>
              </a:ext>
            </a:extLst>
          </p:cNvPr>
          <p:cNvSpPr txBox="1"/>
          <p:nvPr/>
        </p:nvSpPr>
        <p:spPr>
          <a:xfrm>
            <a:off x="962433" y="360371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Muharram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Sha’ban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Ramadan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Jamadi</a:t>
            </a: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-ul-Awwal</a:t>
            </a:r>
          </a:p>
        </p:txBody>
      </p:sp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6CF140-57D5-7A7E-DE94-DADEF809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C16B0D-EA8E-874A-38EA-1B633A8200DF}"/>
              </a:ext>
            </a:extLst>
          </p:cNvPr>
          <p:cNvSpPr txBox="1"/>
          <p:nvPr/>
        </p:nvSpPr>
        <p:spPr>
          <a:xfrm>
            <a:off x="9033281" y="5531613"/>
            <a:ext cx="1920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pple Chancery" panose="03020702040506060504" pitchFamily="66" charset="-79"/>
              </a:rPr>
              <a:t>Click the icon to reveal the answer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09A002A5-AAFE-ED2E-28B1-1BE0E59E6157}"/>
              </a:ext>
            </a:extLst>
          </p:cNvPr>
          <p:cNvSpPr/>
          <p:nvPr/>
        </p:nvSpPr>
        <p:spPr>
          <a:xfrm>
            <a:off x="9871482" y="6234469"/>
            <a:ext cx="1082040" cy="440652"/>
          </a:xfrm>
          <a:prstGeom prst="curvedUpArrow">
            <a:avLst>
              <a:gd name="adj1" fmla="val 18300"/>
              <a:gd name="adj2" fmla="val 60459"/>
              <a:gd name="adj3" fmla="val 35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 descr="1,000+ Free Quran &amp; Islam Images - Pixabay">
            <a:extLst>
              <a:ext uri="{FF2B5EF4-FFF2-40B4-BE49-F238E27FC236}">
                <a16:creationId xmlns:a16="http://schemas.microsoft.com/office/drawing/2014/main" id="{FE823EA8-67B0-45EA-51F8-FA094E14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53" y="2638828"/>
            <a:ext cx="3684042" cy="24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60078-6DFD-DB9A-0424-9E09C35F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66E77-3B85-26DE-9092-8C05AF81C0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96F517-8D8F-1652-2CB7-663794E0454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F738F09-E48D-0F0F-E9E0-30B27CC3F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E30CA-AFA7-3442-0895-D34100902A6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D471F-AE33-1468-7D00-9A15898B8934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D096C-B0D8-2DFC-4D19-75A33C073D69}"/>
              </a:ext>
            </a:extLst>
          </p:cNvPr>
          <p:cNvSpPr txBox="1"/>
          <p:nvPr/>
        </p:nvSpPr>
        <p:spPr>
          <a:xfrm>
            <a:off x="778056" y="2552054"/>
            <a:ext cx="5820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Q1: IN WHICH MONTH DID THE RVELATION OF THE HOLY QURAN BEGIN?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A44DF-10BF-EB0E-8B11-C4A94A0D6E30}"/>
              </a:ext>
            </a:extLst>
          </p:cNvPr>
          <p:cNvSpPr txBox="1"/>
          <p:nvPr/>
        </p:nvSpPr>
        <p:spPr>
          <a:xfrm>
            <a:off x="962433" y="360371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Muharram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Sha’ban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Ramadan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Jamadi</a:t>
            </a: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-ul-Awwal</a:t>
            </a:r>
          </a:p>
        </p:txBody>
      </p:sp>
      <p:pic>
        <p:nvPicPr>
          <p:cNvPr id="1026" name="Picture 2" descr="1,000+ Free Quran &amp; Islam Images - Pixabay">
            <a:extLst>
              <a:ext uri="{FF2B5EF4-FFF2-40B4-BE49-F238E27FC236}">
                <a16:creationId xmlns:a16="http://schemas.microsoft.com/office/drawing/2014/main" id="{79A08FB2-8268-8F66-B8D3-190F391A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53" y="2638828"/>
            <a:ext cx="3684042" cy="24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77401A-AF51-F8E0-7DD1-86C73487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BBA82-D8D6-BACE-5DE8-C49926A90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AD3860-5D96-C524-3F4A-0BB85366E6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2BFD83-1CD6-0869-0F9F-D19E6FF040FB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11552D11-B6E3-552F-7237-CA4A04506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F4982-8A45-F506-F53B-DF80394A1F14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F73685-DB54-62E7-D779-83C4D244DF6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D99CB-C04D-6BFF-C0A2-56B5043217C5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ANGEL THAT CAME TO THE HOLY PROPHET MUHAMMAD (SAW) TO REVEAL THE HOLY QU’RAN?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8C3AC-EEC2-80BE-2B5E-8F14F5622891}"/>
              </a:ext>
            </a:extLst>
          </p:cNvPr>
          <p:cNvSpPr txBox="1"/>
          <p:nvPr/>
        </p:nvSpPr>
        <p:spPr>
          <a:xfrm>
            <a:off x="946605" y="3769423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Jibrael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Israfil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Mika’il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Israil (as)</a:t>
            </a:r>
          </a:p>
        </p:txBody>
      </p:sp>
      <p:pic>
        <p:nvPicPr>
          <p:cNvPr id="2050" name="Picture 2" descr="Explore Makkah - The Cave of Hira - Elaf Kinda Hotel">
            <a:extLst>
              <a:ext uri="{FF2B5EF4-FFF2-40B4-BE49-F238E27FC236}">
                <a16:creationId xmlns:a16="http://schemas.microsoft.com/office/drawing/2014/main" id="{F885A140-0220-5675-7015-D6B52A344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17744"/>
          <a:stretch>
            <a:fillRect/>
          </a:stretch>
        </p:blipFill>
        <p:spPr bwMode="auto">
          <a:xfrm>
            <a:off x="7269480" y="2378910"/>
            <a:ext cx="4320724" cy="3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FA5F53-9255-3059-AAAD-F28171232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6E963-8520-5631-5746-468C23E1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90E64D-E94D-18B4-F3E8-8DE2A8B0B1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7AA683-6000-39F4-2A9C-4C4EF035D9A0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70F2317F-A8ED-FA32-0069-F9C59918D9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542FA-DCD5-AC7E-7B14-38EC0CA63B94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98894-B24A-0073-9BBE-757646B337F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0B160F-1328-5AC0-A84E-134E272D2495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ANGEL THAT CAME TO THE HOLY PROPHET MUHAMMAD (SAW) TO REVEAL THE HOLY QU’RAN?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B751E2-E80B-5683-CA97-8BB319AD6C46}"/>
              </a:ext>
            </a:extLst>
          </p:cNvPr>
          <p:cNvSpPr txBox="1"/>
          <p:nvPr/>
        </p:nvSpPr>
        <p:spPr>
          <a:xfrm>
            <a:off x="946605" y="3769423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Angel Jibrael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Israfil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Mika’il (as)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Angel Israil (as)</a:t>
            </a:r>
          </a:p>
        </p:txBody>
      </p:sp>
      <p:pic>
        <p:nvPicPr>
          <p:cNvPr id="2050" name="Picture 2" descr="Explore Makkah - The Cave of Hira - Elaf Kinda Hotel">
            <a:extLst>
              <a:ext uri="{FF2B5EF4-FFF2-40B4-BE49-F238E27FC236}">
                <a16:creationId xmlns:a16="http://schemas.microsoft.com/office/drawing/2014/main" id="{F25BFD92-938C-10CA-0285-2ED7B0319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17744"/>
          <a:stretch>
            <a:fillRect/>
          </a:stretch>
        </p:blipFill>
        <p:spPr bwMode="auto">
          <a:xfrm>
            <a:off x="7269480" y="2378910"/>
            <a:ext cx="4320724" cy="3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2DEEE7-49E9-C10B-D526-31ACB601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1D08E-3BDD-429B-55A8-2984051D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7E5EE0-5BA4-729B-E626-F531815771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2A709F-4435-164E-8D8F-C36F62A6D30F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9676620-C467-4D2A-0CE7-56131E346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C36FE-07EC-006A-78B0-5AE2048C788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CE035-DCBC-3BD2-4E1E-52D82A5A103D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CF811-5C4B-A838-DF5C-9047F40488E5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 MUSLIMS AIM TO DO IN THE MONTH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E34C56-06BD-C263-2A0E-CA66FA237D5B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 part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10 parts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15 parts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the complete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3074" name="Picture 2" descr="Young Boy Reading Quran Outdoors · Free Stock Photo">
            <a:extLst>
              <a:ext uri="{FF2B5EF4-FFF2-40B4-BE49-F238E27FC236}">
                <a16:creationId xmlns:a16="http://schemas.microsoft.com/office/drawing/2014/main" id="{40548209-4EF7-01C7-C8AC-B9CDC481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525279"/>
            <a:ext cx="4830150" cy="32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B82961-EC19-BBF5-EC16-360FF6F5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AEB0F-F7EC-EF76-0898-C44CC061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94D505-5B76-3F27-E2E3-8CBFB24B00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93EACE-DFDB-A172-8917-E095D303C63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AD16095-A4D2-212E-2F76-5AA1C5E0E9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24BCF-0D82-2A37-F170-DB33DF1BA6F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F8A25-9F42-B528-9ECC-63FB37A0E36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33672-F910-7B98-0907-877946C3F095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 MUSLIMS AIM TO DO IN THE MONTH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3" name="Picture 2" descr="Young Boy Reading Quran Outdoors · Free Stock Photo">
            <a:extLst>
              <a:ext uri="{FF2B5EF4-FFF2-40B4-BE49-F238E27FC236}">
                <a16:creationId xmlns:a16="http://schemas.microsoft.com/office/drawing/2014/main" id="{D5B51E1A-5954-187A-D837-C06904A1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525279"/>
            <a:ext cx="4830150" cy="32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C8EA13-41AA-9587-286F-8F62CF9F4A0F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 part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10 parts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Try finishing 15 parts of the Holy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Try finishing the complete Holy </a:t>
            </a:r>
            <a:r>
              <a:rPr lang="en-GB" sz="2400" dirty="0" err="1">
                <a:solidFill>
                  <a:srgbClr val="92D050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rgbClr val="92D050"/>
              </a:solidFill>
              <a:cs typeface="Apple Chancery" panose="03020702040506060504" pitchFamily="66" charset="-79"/>
            </a:endParaRPr>
          </a:p>
        </p:txBody>
      </p:sp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35F3D7-BD5D-913F-8C3E-9CC00335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7CA5D-595F-8AD9-AA7E-C253C8F9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689C70-065B-98E3-44D5-2F444C187E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AFC37E-1080-E182-B539-67097BFAE49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8CDBD64-BD88-31E4-6B5A-835E4F81B3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2874E-D78E-F95E-C063-F662DA32358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4BFF9-E9F7-8024-22BF-DDBF56072BFF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7345B-5E1A-8B42-6209-BC49F6D8A885}"/>
              </a:ext>
            </a:extLst>
          </p:cNvPr>
          <p:cNvSpPr txBox="1"/>
          <p:nvPr/>
        </p:nvSpPr>
        <p:spPr>
          <a:xfrm>
            <a:off x="717844" y="237891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THE HOLY QU’RAN SAY REGARDING THOSE THAT ARE ILL OR ON A JOURNEY REGARDING FASTING?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716AED-0007-1FF6-23EF-F73CD7CBE491}"/>
              </a:ext>
            </a:extLst>
          </p:cNvPr>
          <p:cNvSpPr txBox="1"/>
          <p:nvPr/>
        </p:nvSpPr>
        <p:spPr>
          <a:xfrm>
            <a:off x="866026" y="3723703"/>
            <a:ext cx="58293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They should still fast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They should only fast for half of the day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They should not fast</a:t>
            </a:r>
          </a:p>
          <a:p>
            <a:pPr marL="457200" indent="-457200"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If they feel better or finish their journey, they should immediately start fasting</a:t>
            </a:r>
          </a:p>
        </p:txBody>
      </p:sp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C83235-1CEA-69DC-F4DF-1D1D2343A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  <p:pic>
        <p:nvPicPr>
          <p:cNvPr id="5122" name="Picture 2" descr="418,700+ Sick Person Stock Illustrations, Royalty-Free Vector Graphics &amp;  Clip Art - iStock | Sick person icon, Sick person at home, Sick person on  phone">
            <a:extLst>
              <a:ext uri="{FF2B5EF4-FFF2-40B4-BE49-F238E27FC236}">
                <a16:creationId xmlns:a16="http://schemas.microsoft.com/office/drawing/2014/main" id="{80CA77DF-A7DD-96B0-8D75-D4CB91C4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71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E1B2-0411-1C7A-41D7-5C2C2F25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4D075C-BF2A-3F67-2F9F-C45502EF7F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066251-6A1E-DCE7-CE60-C25EE48A2A9B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B913BDA-A2D7-7CC8-86F9-7A61311E1F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0726F-91A0-1F56-83C5-5B69F03CFCE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A379D-0456-261C-7050-8C92916A06D2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40CBE-BCC6-ECA5-9100-2D00076CF6AE}"/>
              </a:ext>
            </a:extLst>
          </p:cNvPr>
          <p:cNvSpPr txBox="1"/>
          <p:nvPr/>
        </p:nvSpPr>
        <p:spPr>
          <a:xfrm>
            <a:off x="717844" y="237891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THE HOLY QU’RAN SAY REGARDING THOSE THAT ARE ILL OR ON A JOURNEY REGARDING FASTING?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0C9D-A30D-562B-96BC-73A745CB506B}"/>
              </a:ext>
            </a:extLst>
          </p:cNvPr>
          <p:cNvSpPr txBox="1"/>
          <p:nvPr/>
        </p:nvSpPr>
        <p:spPr>
          <a:xfrm>
            <a:off x="866026" y="3723703"/>
            <a:ext cx="58293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They should still fast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They should only fast for half of the day</a:t>
            </a: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They should not fast</a:t>
            </a:r>
          </a:p>
          <a:p>
            <a:pPr marL="457200" indent="-457200">
              <a:buFontTx/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If they feel better or finish their journey, they should immediately start fasting</a:t>
            </a:r>
          </a:p>
        </p:txBody>
      </p:sp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0D60E8-4D80-07D7-309E-B8190D3E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  <p:pic>
        <p:nvPicPr>
          <p:cNvPr id="5122" name="Picture 2" descr="418,700+ Sick Person Stock Illustrations, Royalty-Free Vector Graphics &amp;  Clip Art - iStock | Sick person icon, Sick person at home, Sick person on  phone">
            <a:extLst>
              <a:ext uri="{FF2B5EF4-FFF2-40B4-BE49-F238E27FC236}">
                <a16:creationId xmlns:a16="http://schemas.microsoft.com/office/drawing/2014/main" id="{0824C702-2F3C-3A47-32BA-E9C9A9A4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71" y="1028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E64D-4CC4-131F-CD86-DDC52BB5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D6271C-3821-BDA5-C947-4FF9C49A48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F3086C-2DFD-14B2-1F8A-C0FC2FB3BED5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CEA86E8-5C47-85B8-BFDA-147AC2CB6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D0087-153F-3F5C-84E1-408687F386C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F444A-7BAD-CDD8-DF81-15E5BE9B34A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C5A899-A612-9ECD-A481-9FCB27326DBB}"/>
              </a:ext>
            </a:extLst>
          </p:cNvPr>
          <p:cNvSpPr txBox="1"/>
          <p:nvPr/>
        </p:nvSpPr>
        <p:spPr>
          <a:xfrm>
            <a:off x="808449" y="2493623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THOSE THAT CANNOT FAST OR MISS THEIR FASTS, WHAT DO THEY PAY?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0469AC-14D0-E7E8-D227-F75271FBDD9A}"/>
              </a:ext>
            </a:extLst>
          </p:cNvPr>
          <p:cNvSpPr txBox="1"/>
          <p:nvPr/>
        </p:nvSpPr>
        <p:spPr>
          <a:xfrm>
            <a:off x="865797" y="3576939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Wasiyyat</a:t>
            </a:r>
            <a:endParaRPr lang="en-US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Fidya</a:t>
            </a:r>
            <a:endParaRPr lang="en-US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Fitrana</a:t>
            </a:r>
            <a:endParaRPr lang="en-US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Eid Fund</a:t>
            </a:r>
          </a:p>
        </p:txBody>
      </p:sp>
      <p:pic>
        <p:nvPicPr>
          <p:cNvPr id="7170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F4EB28F2-330D-F1F8-FB8F-7D142E26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659C71-E8A6-A469-8F35-6C1731CDA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504B1-BDCA-7EB3-A806-B4DBF787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B1925E-D360-4B86-FA77-300E26E3EE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7768C1-E9A4-807B-F786-A9F0E6AF0B5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34CB9D3E-E10F-5378-9799-ED3556C56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B4909-ECDC-0984-6A96-E9A6D10B781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F93C1-A77C-6EBF-DD39-B21D8FFF656F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BF4C3-13E4-5627-1B3C-3E906C708744}"/>
              </a:ext>
            </a:extLst>
          </p:cNvPr>
          <p:cNvSpPr txBox="1"/>
          <p:nvPr/>
        </p:nvSpPr>
        <p:spPr>
          <a:xfrm>
            <a:off x="808449" y="2493623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THOSE THAT CANNOT FAST OR MISS THEIR FASTS, WHAT DO THEY PAY?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C7A15-4652-4070-0564-B14F21C95535}"/>
              </a:ext>
            </a:extLst>
          </p:cNvPr>
          <p:cNvSpPr txBox="1"/>
          <p:nvPr/>
        </p:nvSpPr>
        <p:spPr>
          <a:xfrm>
            <a:off x="865797" y="3576939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Wasiyyat</a:t>
            </a:r>
            <a:endParaRPr lang="en-US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rgbClr val="92D050"/>
                </a:solidFill>
                <a:cs typeface="Apple Chancery" panose="03020702040506060504" pitchFamily="66" charset="-79"/>
              </a:rPr>
              <a:t>Fidya</a:t>
            </a:r>
            <a:endParaRPr lang="en-US" sz="2400" dirty="0">
              <a:solidFill>
                <a:srgbClr val="92D050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Fitrana</a:t>
            </a:r>
            <a:endParaRPr lang="en-US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FontTx/>
              <a:buAutoNum type="alphaLcPeriod"/>
            </a:pP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Eid Fund</a:t>
            </a:r>
          </a:p>
        </p:txBody>
      </p:sp>
      <p:pic>
        <p:nvPicPr>
          <p:cNvPr id="7170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A9FE78FD-BA50-9D15-0318-7394E18C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B7E6FA-0040-6244-C19F-DCBFDF8C5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AC51F4-8C54-1A6F-5DA0-916F7ED0DB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874816" y="-5585864"/>
            <a:ext cx="22876566" cy="1678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3BE5BF-A099-257C-1DA9-B040E1F902A0}"/>
              </a:ext>
            </a:extLst>
          </p:cNvPr>
          <p:cNvSpPr txBox="1"/>
          <p:nvPr/>
        </p:nvSpPr>
        <p:spPr>
          <a:xfrm>
            <a:off x="664081" y="651920"/>
            <a:ext cx="4384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Garamond" panose="02020404030301010803" pitchFamily="18" charset="0"/>
              </a:rPr>
              <a:t>Lesson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6A3E8-E5DD-07AE-E944-B1353FCD6110}"/>
              </a:ext>
            </a:extLst>
          </p:cNvPr>
          <p:cNvSpPr txBox="1"/>
          <p:nvPr/>
        </p:nvSpPr>
        <p:spPr>
          <a:xfrm>
            <a:off x="664081" y="1456382"/>
            <a:ext cx="4384997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1. </a:t>
            </a:r>
            <a:r>
              <a:rPr lang="en-US" sz="2800" dirty="0" err="1">
                <a:latin typeface="Garamond" panose="02020404030301010803" pitchFamily="18" charset="0"/>
              </a:rPr>
              <a:t>Tilawat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2. Hadith</a:t>
            </a:r>
            <a:endParaRPr lang="en-GB" sz="2800" dirty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Garamond" panose="02020404030301010803" pitchFamily="18" charset="0"/>
              </a:rPr>
              <a:t>3. Thought of the Week</a:t>
            </a:r>
            <a:endParaRPr lang="en-US" sz="2800" dirty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Garamond" panose="02020404030301010803" pitchFamily="18" charset="0"/>
              </a:rPr>
              <a:t>4</a:t>
            </a:r>
            <a:r>
              <a:rPr lang="en-US" sz="2800" dirty="0">
                <a:latin typeface="Garamond" panose="02020404030301010803" pitchFamily="18" charset="0"/>
              </a:rPr>
              <a:t>. Homework Recap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Garamond" panose="02020404030301010803" pitchFamily="18" charset="0"/>
              </a:rPr>
              <a:t>5</a:t>
            </a:r>
            <a:r>
              <a:rPr lang="en-US" sz="2800" dirty="0">
                <a:latin typeface="Garamond" panose="02020404030301010803" pitchFamily="18" charset="0"/>
              </a:rPr>
              <a:t>. </a:t>
            </a:r>
            <a:r>
              <a:rPr lang="en-US" sz="2800" dirty="0" err="1">
                <a:latin typeface="Garamond" panose="02020404030301010803" pitchFamily="18" charset="0"/>
              </a:rPr>
              <a:t>Salat</a:t>
            </a:r>
            <a:r>
              <a:rPr lang="en-US" sz="2800" dirty="0">
                <a:latin typeface="Garamond" panose="02020404030301010803" pitchFamily="18" charset="0"/>
              </a:rPr>
              <a:t> Recap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6. Friday Sermon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7. </a:t>
            </a:r>
            <a:r>
              <a:rPr lang="en-GB" sz="2800" dirty="0">
                <a:latin typeface="Garamond" panose="02020404030301010803" pitchFamily="18" charset="0"/>
              </a:rPr>
              <a:t>Learning Time</a:t>
            </a:r>
            <a:endParaRPr lang="en-US" sz="2800" dirty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8. Announcements!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C4B72-A123-12E1-3191-62AC8CABCDB7}"/>
              </a:ext>
            </a:extLst>
          </p:cNvPr>
          <p:cNvSpPr txBox="1"/>
          <p:nvPr/>
        </p:nvSpPr>
        <p:spPr>
          <a:xfrm>
            <a:off x="10827026" y="-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7BF31-6957-76AE-73C5-37390DF9934C}"/>
              </a:ext>
            </a:extLst>
          </p:cNvPr>
          <p:cNvSpPr txBox="1"/>
          <p:nvPr/>
        </p:nvSpPr>
        <p:spPr>
          <a:xfrm>
            <a:off x="7142922" y="1575250"/>
            <a:ext cx="4384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Are you prepared for today’s lesson?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09D9F-4C1C-F374-30AE-D9C2770E4219}"/>
              </a:ext>
            </a:extLst>
          </p:cNvPr>
          <p:cNvSpPr txBox="1"/>
          <p:nvPr/>
        </p:nvSpPr>
        <p:spPr>
          <a:xfrm>
            <a:off x="7142922" y="3159201"/>
            <a:ext cx="4384997" cy="196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Topi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Class Handout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Pen / Pencil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16282E-23E2-59C4-9088-8AFA764ADB11}"/>
              </a:ext>
            </a:extLst>
          </p:cNvPr>
          <p:cNvCxnSpPr/>
          <p:nvPr/>
        </p:nvCxnSpPr>
        <p:spPr>
          <a:xfrm>
            <a:off x="6134100" y="1362075"/>
            <a:ext cx="0" cy="41338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Clock with solid fill">
            <a:extLst>
              <a:ext uri="{FF2B5EF4-FFF2-40B4-BE49-F238E27FC236}">
                <a16:creationId xmlns:a16="http://schemas.microsoft.com/office/drawing/2014/main" id="{35025DB0-C252-0A81-C0C4-E0716A02F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7189" y="651920"/>
            <a:ext cx="914400" cy="914400"/>
          </a:xfrm>
          <a:prstGeom prst="rect">
            <a:avLst/>
          </a:prstGeom>
        </p:spPr>
      </p:pic>
      <p:pic>
        <p:nvPicPr>
          <p:cNvPr id="21" name="Graphic 20" descr="Clipboard outline">
            <a:extLst>
              <a:ext uri="{FF2B5EF4-FFF2-40B4-BE49-F238E27FC236}">
                <a16:creationId xmlns:a16="http://schemas.microsoft.com/office/drawing/2014/main" id="{0ED95EC9-5C53-3B7A-2F86-AFC1480C7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6041" y="3353978"/>
            <a:ext cx="1571623" cy="1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04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0F730-A1C4-F8E8-2A0A-8A6FA26A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DF8AE7-E5E2-EDF7-3D00-C3896A76B6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6969A-8823-4B55-6E78-5874747F54E6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371CDA2-F5AC-095D-CB52-DCFC88B815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D8385-A96C-4B33-DCA6-ECD4AAAD2E6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A4073-421F-768B-E37A-73597AE00CC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3625C-16E7-DB04-BB4B-9E28A86959C3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LENT FASTS ARE KEPT BEFORE WHAT CELEBRATION?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9A93-7DFD-EE50-D577-4AFA2FA6A793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Christmas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Eid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Diwali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Easter</a:t>
            </a:r>
          </a:p>
        </p:txBody>
      </p:sp>
      <p:pic>
        <p:nvPicPr>
          <p:cNvPr id="14340" name="Picture 4" descr="Christianity | Answers in Genesis">
            <a:extLst>
              <a:ext uri="{FF2B5EF4-FFF2-40B4-BE49-F238E27FC236}">
                <a16:creationId xmlns:a16="http://schemas.microsoft.com/office/drawing/2014/main" id="{D6213182-5A47-F557-58BF-11F4DCBEF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7" r="-1"/>
          <a:stretch>
            <a:fillRect/>
          </a:stretch>
        </p:blipFill>
        <p:spPr bwMode="auto">
          <a:xfrm>
            <a:off x="6995160" y="2378911"/>
            <a:ext cx="4478996" cy="35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DC4069-887D-A740-CB38-005C7A846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210C-B4D1-C265-E754-02E45719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FAEE67-C740-EB22-0688-C204F4D0A5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C29B9B-7F17-087C-6A7A-E42408F230FB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310510B-E6D0-ABF7-C74A-7125DDF32C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3E071-58EB-593F-CCCB-D5E540DF746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2678B-BA82-9E80-F0CE-6B2E2DBF1FF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69297F-A15E-4CF2-08D1-73D1F28F532D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LENT FASTS ARE KEPT BEFORE WHAT CELEBRATION?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B0F05-B479-BAE5-4483-F999331592EC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Christmas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Eid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Diwali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Easter</a:t>
            </a:r>
          </a:p>
        </p:txBody>
      </p:sp>
      <p:pic>
        <p:nvPicPr>
          <p:cNvPr id="14340" name="Picture 4" descr="Christianity | Answers in Genesis">
            <a:extLst>
              <a:ext uri="{FF2B5EF4-FFF2-40B4-BE49-F238E27FC236}">
                <a16:creationId xmlns:a16="http://schemas.microsoft.com/office/drawing/2014/main" id="{F9D69A9B-9322-A8D2-1FF8-BC807A749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7" r="-1"/>
          <a:stretch>
            <a:fillRect/>
          </a:stretch>
        </p:blipFill>
        <p:spPr bwMode="auto">
          <a:xfrm>
            <a:off x="6995160" y="2378911"/>
            <a:ext cx="4478996" cy="35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92B0A5-847C-681C-70F5-75139AF39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0ED54-772A-0CAA-A65B-DCCCDCFF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471A05-D6B8-4DC4-A018-88D2BF44B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305F7C-C85B-BED0-0134-59AF8E34C64D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5C7F4F5-8592-D5B4-C45C-6AC4A5B8B6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D09FF-CDCF-F5F1-8D96-BA9EF5E962C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CCEA2-2940-49F9-1F48-C21A2294A33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C7D40-7BBF-80C8-9695-A471E45AC550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WHICH RELIGIOUS GROUP KEEPS A FAST ON “YOM KIPPUR DAY?”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36830-7593-BD55-0971-AD4A628DCA97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Jews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Christians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Muslims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Buddhists</a:t>
            </a:r>
          </a:p>
        </p:txBody>
      </p:sp>
      <p:pic>
        <p:nvPicPr>
          <p:cNvPr id="13314" name="Picture 2" descr="Yom Kippur 2026 in the United Kingdom">
            <a:extLst>
              <a:ext uri="{FF2B5EF4-FFF2-40B4-BE49-F238E27FC236}">
                <a16:creationId xmlns:a16="http://schemas.microsoft.com/office/drawing/2014/main" id="{DD7D4299-3425-9A34-ACAB-37CBCA69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59" y="2566884"/>
            <a:ext cx="4684395" cy="31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FB8675-BA4E-DFBF-6814-A06AFF78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1C8C2-C25F-4506-EB64-3DAF26E73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A312A5-1FBE-1339-34BF-D4242C0A5A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957D6B-DF96-E56D-7BEC-F40A5049715F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1DB55775-6C2B-325E-872A-F4F6477272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D9388-D15E-7429-6684-D6426042761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A5B5F-9DFF-1D86-A3D0-B4405F1BEEE5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9C291-2D3E-058F-4F0C-CFE7BB2DA33F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WHICH RELIGIOUS GROUP KEEPS A FAST ON “YOM KIPPUR DAY?”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DA651-2C00-D4BD-6230-67730E4BF81B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Jews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Christians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Muslims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Buddhists</a:t>
            </a:r>
          </a:p>
        </p:txBody>
      </p:sp>
      <p:pic>
        <p:nvPicPr>
          <p:cNvPr id="13314" name="Picture 2" descr="Yom Kippur 2026 in the United Kingdom">
            <a:extLst>
              <a:ext uri="{FF2B5EF4-FFF2-40B4-BE49-F238E27FC236}">
                <a16:creationId xmlns:a16="http://schemas.microsoft.com/office/drawing/2014/main" id="{98E3B833-3911-8953-3705-E7532F5C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59" y="2566884"/>
            <a:ext cx="4684395" cy="31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E4D541-9DCE-F74D-9FDA-BC10D97A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F3317-7673-B1A9-CD4D-3B535F80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90351-2972-AB5F-1313-48B2C4F7B1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B8E77D-9CD8-1561-CBD1-92A914BB9B5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506E4856-B0AE-13C7-6858-7A6048D6FC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9EF00-0E42-BAD0-E48E-523E453D92B7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DB565-B3ED-369A-3801-8F3D460C42B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C3E49-4ED1-C5A5-FCA4-37D8D2174D27}"/>
              </a:ext>
            </a:extLst>
          </p:cNvPr>
          <p:cNvSpPr txBox="1"/>
          <p:nvPr/>
        </p:nvSpPr>
        <p:spPr>
          <a:xfrm>
            <a:off x="717844" y="277515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Q8: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AN ASHRA MEAN?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B934F-F7E6-376E-B8EB-12F30A405D3F}"/>
              </a:ext>
            </a:extLst>
          </p:cNvPr>
          <p:cNvSpPr txBox="1"/>
          <p:nvPr/>
        </p:nvSpPr>
        <p:spPr>
          <a:xfrm>
            <a:off x="962432" y="341395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2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5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10 days</a:t>
            </a:r>
          </a:p>
        </p:txBody>
      </p:sp>
      <p:pic>
        <p:nvPicPr>
          <p:cNvPr id="12292" name="Picture 4" descr="The Three Ashras Of Ramadan: A Spiritual Journey Of Mercy, Forgiveness, And  Salvation">
            <a:extLst>
              <a:ext uri="{FF2B5EF4-FFF2-40B4-BE49-F238E27FC236}">
                <a16:creationId xmlns:a16="http://schemas.microsoft.com/office/drawing/2014/main" id="{0BE08D0F-A15E-D2C2-B0E8-CB5F19FAB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36172" r="226" b="6414"/>
          <a:stretch>
            <a:fillRect/>
          </a:stretch>
        </p:blipFill>
        <p:spPr bwMode="auto">
          <a:xfrm>
            <a:off x="6673963" y="2424631"/>
            <a:ext cx="4998721" cy="40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E72FB5-8375-E420-3FC6-6BEF49297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BB90-7AF9-07BE-3FCC-1F18AD45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6D627E-FD48-6AF8-BEE7-FFD02EF21F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945D02-BCDD-E265-9DA5-A2F2F32139C2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27A0989-831D-9FB3-B982-5E8E6FCF5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CA4DC-F9EC-5FB8-FC53-63EFC819D8E9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5FDBF-5752-16FC-BA1D-AB26432C312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86050-A86A-DD7F-EEA3-573EFDEC95CE}"/>
              </a:ext>
            </a:extLst>
          </p:cNvPr>
          <p:cNvSpPr txBox="1"/>
          <p:nvPr/>
        </p:nvSpPr>
        <p:spPr>
          <a:xfrm>
            <a:off x="717844" y="277515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Q8: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AN ASHRA MEAN?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85D33-5309-1545-9317-18B7CF182C79}"/>
              </a:ext>
            </a:extLst>
          </p:cNvPr>
          <p:cNvSpPr txBox="1"/>
          <p:nvPr/>
        </p:nvSpPr>
        <p:spPr>
          <a:xfrm>
            <a:off x="962432" y="341395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2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5 days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10 days</a:t>
            </a:r>
          </a:p>
        </p:txBody>
      </p:sp>
      <p:pic>
        <p:nvPicPr>
          <p:cNvPr id="12292" name="Picture 4" descr="The Three Ashras Of Ramadan: A Spiritual Journey Of Mercy, Forgiveness, And  Salvation">
            <a:extLst>
              <a:ext uri="{FF2B5EF4-FFF2-40B4-BE49-F238E27FC236}">
                <a16:creationId xmlns:a16="http://schemas.microsoft.com/office/drawing/2014/main" id="{78C14343-D153-28C3-331B-E56344B4F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36172" r="226" b="6414"/>
          <a:stretch>
            <a:fillRect/>
          </a:stretch>
        </p:blipFill>
        <p:spPr bwMode="auto">
          <a:xfrm>
            <a:off x="6673963" y="2424631"/>
            <a:ext cx="4998721" cy="40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4D8C0F-7EC6-421D-CC8A-ED1FB3BCE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EADCF-5799-0894-5ACE-0FD2AEC3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AD32FE-A9AA-9D59-FBE9-8CBD2C916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3FE821-F932-54A3-B700-12B76D4CF4B1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65F7A26B-2DAD-6149-445B-EAEC56494E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A2E3C-D5D5-CABF-DA20-9E2B619094AC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498D0-DF19-8807-7FB1-9F7B7D5E49FA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669DF-D149-F10E-33E4-599C0EFCF94C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Q9: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FIRST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635A6-5904-8334-C5C8-ACE73B91164D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11266" name="Picture 2" descr="1st Ashra Dua of ramadan with Translations, 10 Days of Mercy">
            <a:extLst>
              <a:ext uri="{FF2B5EF4-FFF2-40B4-BE49-F238E27FC236}">
                <a16:creationId xmlns:a16="http://schemas.microsoft.com/office/drawing/2014/main" id="{A074877F-00EC-9B93-EC72-AAF38110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01" y="2747367"/>
            <a:ext cx="4606762" cy="2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F49EB5-13E7-E51C-D5E8-BCB67816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4816-8196-6417-CF3A-B50754AF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8F82C4-C47A-5E6B-4746-6227341E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741DD-EFDD-1DF5-91B8-DB9B8B448626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0E49C82-D30B-5E2A-F07A-18639323AA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21A00D-0935-C7EA-2CE9-229A219D5C7D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5DFB3-3572-9EFB-D8E2-396AEA8C93AC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77CF-0181-ABF2-B2E7-7D9043C7070A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Q9: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FIRST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B932B-AD67-BDFA-F875-3D51E70E28F8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11266" name="Picture 2" descr="1st Ashra Dua of ramadan with Translations, 10 Days of Mercy">
            <a:extLst>
              <a:ext uri="{FF2B5EF4-FFF2-40B4-BE49-F238E27FC236}">
                <a16:creationId xmlns:a16="http://schemas.microsoft.com/office/drawing/2014/main" id="{AD07CD45-9634-EC4D-DDC0-400846BFB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01" y="2747367"/>
            <a:ext cx="4606762" cy="2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340354-E8EC-80FF-C660-030189327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46DF-17D3-AD31-7493-596A2B3A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B64D60-ABE9-E00A-C3C5-8364310D06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6CB8C-F8A7-1C32-20F5-5B9E2F216B10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36E102F-5E6D-017E-1DDE-B3D8F7A34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853B7-AAA7-BFE5-9CFF-934EF345E95B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DFBD-03B3-3981-093F-379ACFF650C5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A634A3-B616-6863-ACE7-038CFF2172D5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Q10: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SECOND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C12F75-3B58-9184-EE16-C9B0E93253EC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7CF38-065B-80A1-96A6-B740CDA92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56" y="2931460"/>
            <a:ext cx="4780203" cy="2880378"/>
          </a:xfrm>
          <a:prstGeom prst="rect">
            <a:avLst/>
          </a:prstGeom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F5ACF1-3A8F-87E9-0F9C-72896E264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  <p:sp>
        <p:nvSpPr>
          <p:cNvPr id="9" name="AutoShape 10" descr="2nd Ashra Dua by islampak">
            <a:extLst>
              <a:ext uri="{FF2B5EF4-FFF2-40B4-BE49-F238E27FC236}">
                <a16:creationId xmlns:a16="http://schemas.microsoft.com/office/drawing/2014/main" id="{098B6C23-7482-42AE-032D-F950F96D2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1250" y="1190625"/>
            <a:ext cx="74295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9E5D-22D2-D174-8F2A-15DA22D1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9F99E4-063B-9586-C4A9-32E997CF5F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F6BD88-4924-2CAA-174D-653CADAF8A0B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9767215-322F-5F4B-364D-BCB9AFF20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DD2A2-B1D7-6D52-220B-DE966D1E2899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CF49B-7425-E3FA-C7B1-35C0F5608ED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DB1D7-EFAE-F609-1D1B-EEBC9A8162A0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Q10: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SECOND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D556A-215D-F52E-F0BF-74002FF75711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2A2CE-1556-2228-9EC9-FB65378E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56" y="2931460"/>
            <a:ext cx="4780203" cy="2880378"/>
          </a:xfrm>
          <a:prstGeom prst="rect">
            <a:avLst/>
          </a:prstGeom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56C460-C846-AA8E-AABC-4292DB82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  <p:sp>
        <p:nvSpPr>
          <p:cNvPr id="9" name="AutoShape 10" descr="2nd Ashra Dua by islampak">
            <a:extLst>
              <a:ext uri="{FF2B5EF4-FFF2-40B4-BE49-F238E27FC236}">
                <a16:creationId xmlns:a16="http://schemas.microsoft.com/office/drawing/2014/main" id="{A5A0DA5B-8ACB-6189-72F1-3823C581C5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1250" y="1190625"/>
            <a:ext cx="74295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60CDC-9961-CAA6-993A-6D83A726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DD3F4BA-B6AE-74DA-3978-1AE3D50CB69C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6589694" cy="7176558"/>
          </a:xfrm>
          <a:prstGeom prst="rect">
            <a:avLst/>
          </a:prstGeom>
          <a:solidFill>
            <a:srgbClr val="017282"/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47" name="Graphic 46" descr="Open quotation mark with solid fill">
            <a:extLst>
              <a:ext uri="{FF2B5EF4-FFF2-40B4-BE49-F238E27FC236}">
                <a16:creationId xmlns:a16="http://schemas.microsoft.com/office/drawing/2014/main" id="{3BD2D466-5CE4-2903-58C8-21FC81160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0097" y="2792311"/>
            <a:ext cx="1720630" cy="17206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343007-6621-CC33-23B2-3208720D5B18}"/>
              </a:ext>
            </a:extLst>
          </p:cNvPr>
          <p:cNvSpPr txBox="1"/>
          <p:nvPr/>
        </p:nvSpPr>
        <p:spPr>
          <a:xfrm>
            <a:off x="159351" y="155101"/>
            <a:ext cx="62295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TILAWAT</a:t>
            </a:r>
          </a:p>
          <a:p>
            <a:pPr algn="ctr">
              <a:lnSpc>
                <a:spcPct val="150000"/>
              </a:lnSpc>
            </a:pPr>
            <a:r>
              <a:rPr lang="ur-PK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وَ</a:t>
            </a:r>
            <a:r>
              <a:rPr lang="ar-SA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اٰخَرِیۡنَ مِنۡہُمۡ لَمَّا یَلۡحَقُوۡا بِہِمۡ ؕ وَہُوَ الۡعَزِیۡزُ الۡحَکِیۡمُ </a:t>
            </a:r>
          </a:p>
        </p:txBody>
      </p:sp>
      <p:pic>
        <p:nvPicPr>
          <p:cNvPr id="38" name="Graphic 37" descr="Badge 1 with solid fill">
            <a:extLst>
              <a:ext uri="{FF2B5EF4-FFF2-40B4-BE49-F238E27FC236}">
                <a16:creationId xmlns:a16="http://schemas.microsoft.com/office/drawing/2014/main" id="{B8057772-62C6-BAC2-9986-00D811197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00"/>
            <a:ext cx="1202267" cy="120226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354D39-1E69-8877-D34B-8010B7F89299}"/>
              </a:ext>
            </a:extLst>
          </p:cNvPr>
          <p:cNvCxnSpPr>
            <a:cxnSpLocks/>
          </p:cNvCxnSpPr>
          <p:nvPr/>
        </p:nvCxnSpPr>
        <p:spPr>
          <a:xfrm>
            <a:off x="2123499" y="3452223"/>
            <a:ext cx="2301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68BD73-B7A9-1AF6-3C82-1951D27C7445}"/>
              </a:ext>
            </a:extLst>
          </p:cNvPr>
          <p:cNvSpPr txBox="1"/>
          <p:nvPr/>
        </p:nvSpPr>
        <p:spPr>
          <a:xfrm>
            <a:off x="481335" y="3533515"/>
            <a:ext cx="5585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TRANSLATION</a:t>
            </a:r>
            <a:endParaRPr lang="ur-PK" sz="4000" b="1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Garamond" panose="02020404030301010803" pitchFamily="18" charset="0"/>
              <a:cs typeface="Apple Chancery" panose="03020702040506060504" pitchFamily="66" charset="-79"/>
            </a:endParaRPr>
          </a:p>
          <a:p>
            <a:pPr algn="just"/>
            <a:r>
              <a:rPr lang="en-US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“And among others, from among them who have not yet joined them. He is the Mighty, the Wise.”</a:t>
            </a:r>
            <a:endParaRPr lang="ur-PK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just"/>
            <a:endParaRPr lang="en-US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(The Holy Quran, Surah Al-Jumu’ah, 62:4)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BCD0B-3FE5-D735-3709-54362418D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238" y="23223"/>
            <a:ext cx="1028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3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003F-1BD5-68AA-03F5-B855F0BB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067FDB-AD1D-D914-476A-7B54D5A81A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72EA29-592F-9C27-6BC5-FF7BA03166C0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DC48102-D5DD-DBA0-274E-3ED9CB2FCA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090DE-4C65-BDE2-39E5-858DBE8C8AA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1FB06-DBE0-BD67-5EA7-6072D2C51146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26E40-D691-FE0D-67F9-F0BE27F64FA2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Q11: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THIRD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360C1-98E5-5EDC-D998-EA4548C0BF98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0D923-65AB-E997-D014-25688791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08" y="2722470"/>
            <a:ext cx="4675619" cy="2922262"/>
          </a:xfrm>
          <a:prstGeom prst="rect">
            <a:avLst/>
          </a:prstGeom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0B0381-F0AD-CC09-72DB-D0A38A83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6B2-1196-CCF7-AA25-270C1630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26B82D-3DC1-10B8-37D1-65DA381FB3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8794D9-CEE3-9156-CB5A-5249E67A2D3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4ABB328-1DE7-B2A5-2A6E-088A4AAB52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C34A6-0B60-CD0A-F145-5666D19850D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4FB2B-B5B8-E7B0-AFC0-CE570C7E0C1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275D0-06B1-D376-70FE-9802BEB40B67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Q11: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NAME OF THE THIRD ASHRA OF RAMADAN?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D7EC1-34EC-F601-3487-78F590764538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Forgiveness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Mercy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Salvation from Hell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F3D0A-8144-225E-A5D4-8A3C69E3C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08" y="2722470"/>
            <a:ext cx="4675619" cy="2922262"/>
          </a:xfrm>
          <a:prstGeom prst="rect">
            <a:avLst/>
          </a:prstGeom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FF7D36-A518-CDD3-3160-49A81CAC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790BA-41B1-3D42-C9C6-F70376C56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D9FCEF-0840-C5B2-67E8-20579675F6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16E7C9-E6AC-72BC-6E6B-8C5A57C74A34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1D54B926-98AA-39AB-D033-79FC92BDB5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00614-010A-D8D8-F032-06A444936FC7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ADA952-BC8B-4E94-0DB2-451E66E3A0AE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7D404-C6B8-CCF9-134B-26007A94B71C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THE WORD “SALVATION” MEAN?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0AE73-DFA1-3638-B42A-A9C4EFAE36DD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Great sadness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Being saved from harm or sin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 type of prayer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 place of worship</a:t>
            </a:r>
          </a:p>
        </p:txBody>
      </p:sp>
      <p:pic>
        <p:nvPicPr>
          <p:cNvPr id="4098" name="Picture 2" descr="Is heaven a divine gift from God? | M. Wiley Wilson">
            <a:extLst>
              <a:ext uri="{FF2B5EF4-FFF2-40B4-BE49-F238E27FC236}">
                <a16:creationId xmlns:a16="http://schemas.microsoft.com/office/drawing/2014/main" id="{D9A66AE3-C53B-FA40-6DD9-2955AC3F4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4106"/>
          <a:stretch>
            <a:fillRect/>
          </a:stretch>
        </p:blipFill>
        <p:spPr bwMode="auto">
          <a:xfrm>
            <a:off x="7542236" y="2203968"/>
            <a:ext cx="3931920" cy="40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A17F8B-CD20-F154-96A1-36D82245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4AA14-CB8C-56F1-92D7-EE216D952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964064-A818-BF04-4491-0CBB178A77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EC5067-9EB8-9053-0CD9-16C60A77824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E65D4399-D15B-0557-B6D7-5CBCD719D7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4E696-2428-1C11-6875-640F3F3F22D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FBF12-78E8-9AD9-0D88-23A4271BE9D5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E5332A-E6E1-B750-7B77-74DA3E303FB7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DOES THE WORD “SALVATION” MEAN?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89895-C258-C10B-A020-747F52868D29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Great sadness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Being saved from harm or sin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 type of prayer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 place of worship</a:t>
            </a:r>
          </a:p>
        </p:txBody>
      </p:sp>
      <p:pic>
        <p:nvPicPr>
          <p:cNvPr id="4098" name="Picture 2" descr="Is heaven a divine gift from God? | M. Wiley Wilson">
            <a:extLst>
              <a:ext uri="{FF2B5EF4-FFF2-40B4-BE49-F238E27FC236}">
                <a16:creationId xmlns:a16="http://schemas.microsoft.com/office/drawing/2014/main" id="{E9BBEE92-28B6-BDF1-941C-348F7FBCF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4106"/>
          <a:stretch>
            <a:fillRect/>
          </a:stretch>
        </p:blipFill>
        <p:spPr bwMode="auto">
          <a:xfrm>
            <a:off x="7542236" y="2203968"/>
            <a:ext cx="3931920" cy="40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D8C25E-9A24-54C5-DDA5-15969ED7F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9D30-2391-9F61-8449-9657531D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141CEF-B0BA-2221-5209-FF36581C9C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F426B7-40C2-5936-54F4-9B1805920EF5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191ACC17-B541-F8AC-B20F-AED66D52AE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56955-5FEA-F43B-9B31-8ED4A6736ECD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4114E-654A-8E32-CA8D-6B8C37C8D032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6A59B-CD68-A1D6-10CA-769F177199F2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THE NIGHT OF DESTINY IS BETTER THAN…?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2CB3F-B742-B259-D900-00C09D7CE2B4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month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12 months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100 months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1,000 months</a:t>
            </a:r>
          </a:p>
        </p:txBody>
      </p:sp>
      <p:pic>
        <p:nvPicPr>
          <p:cNvPr id="6146" name="Picture 2" descr="Photos of the 'Blood Moon' total lunar eclipse - BBC Weather">
            <a:extLst>
              <a:ext uri="{FF2B5EF4-FFF2-40B4-BE49-F238E27FC236}">
                <a16:creationId xmlns:a16="http://schemas.microsoft.com/office/drawing/2014/main" id="{8B4D1C89-C956-E318-D53B-DF61FF6AD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12065" r="-1" b="9770"/>
          <a:stretch>
            <a:fillRect/>
          </a:stretch>
        </p:blipFill>
        <p:spPr bwMode="auto">
          <a:xfrm>
            <a:off x="6843679" y="2586240"/>
            <a:ext cx="4885577" cy="31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E50533-C093-1111-2B2F-C9128025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7B95-CF3E-00F3-ED2C-D1F7217BE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D86130-E5AA-E9AD-6F87-024E26D4FE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8E6C77-E2E4-704E-56FF-DDDB1CCFDF0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F83F707C-CAE3-86C1-5BC2-B3D72FB231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BF91F-110A-4CFB-6232-D3C6A06980D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8F833-10BE-4788-0373-03B247BF7B63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3AFB5-4A36-1441-9A6A-C7C61A60DE42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THE NIGHT OF DESTINY IS BETTER THAN…?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188A4-34E1-E2FF-1EC0-DA55112EE225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month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12 months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100 months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1,000 months</a:t>
            </a:r>
          </a:p>
        </p:txBody>
      </p:sp>
      <p:pic>
        <p:nvPicPr>
          <p:cNvPr id="6146" name="Picture 2" descr="Photos of the 'Blood Moon' total lunar eclipse - BBC Weather">
            <a:extLst>
              <a:ext uri="{FF2B5EF4-FFF2-40B4-BE49-F238E27FC236}">
                <a16:creationId xmlns:a16="http://schemas.microsoft.com/office/drawing/2014/main" id="{9572D380-8E8D-6665-0159-7D6C66C6C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12065" r="-1" b="9770"/>
          <a:stretch>
            <a:fillRect/>
          </a:stretch>
        </p:blipFill>
        <p:spPr bwMode="auto">
          <a:xfrm>
            <a:off x="6843679" y="2586240"/>
            <a:ext cx="4885577" cy="31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6F8701-9ACC-7815-8587-0BF5CBD2E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1702-7A5A-FB71-3458-97405343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D32CA3-86A5-B9BC-26DC-CF9BDF9D6B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1A7D6-4659-31EB-3C3F-B50EA6E79773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A6A200EE-E429-4D44-D362-4FFDADDECF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E9A7D-22FB-146C-5F62-091D7946C38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BA58DF-2128-970D-26C5-4684D9A08C21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65801-E768-CF63-478E-FF29C081F0EE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HAS THE HOLY PROPHET MUHAMMAD (SAW) REGARDING FINDING THE NIGHT OF DESTINY?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EB45E-E775-70CB-3425-A2591783605B}"/>
              </a:ext>
            </a:extLst>
          </p:cNvPr>
          <p:cNvSpPr txBox="1"/>
          <p:nvPr/>
        </p:nvSpPr>
        <p:spPr>
          <a:xfrm>
            <a:off x="962432" y="3741267"/>
            <a:ext cx="5636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it throughout the whole Ramadan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in throughout the first half of Ramadan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it in the odd nights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it in the odd nights of the last 10 days of Ramadan</a:t>
            </a:r>
          </a:p>
        </p:txBody>
      </p:sp>
      <p:pic>
        <p:nvPicPr>
          <p:cNvPr id="3" name="Picture 2" descr="Photos of the 'Blood Moon' total lunar eclipse - BBC Weather">
            <a:extLst>
              <a:ext uri="{FF2B5EF4-FFF2-40B4-BE49-F238E27FC236}">
                <a16:creationId xmlns:a16="http://schemas.microsoft.com/office/drawing/2014/main" id="{2CF2813D-DB5F-0934-EB4E-92071DA29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12065" r="-1" b="9770"/>
          <a:stretch>
            <a:fillRect/>
          </a:stretch>
        </p:blipFill>
        <p:spPr bwMode="auto">
          <a:xfrm>
            <a:off x="7101840" y="2754618"/>
            <a:ext cx="4627416" cy="30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608C6D-662A-BF6A-94F1-C66F49CAA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411B-A501-5AE7-F7AD-1B6E9701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0CDF66-0D1A-1EDD-A8D6-471C3383E0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B0054E-9F34-3974-2588-568F138C58F5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BC080F7E-B7EE-FDDF-048D-96450AECFA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0472B-7D54-FDFA-56F7-518DF1B1931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F6321-0607-BDDE-CE87-9CE7E2AF910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789D7-8328-91F2-41E7-68DFD7A9897B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HAS THE HOLY PROPHET MUHAMMAD (SAW) REGARDING FINDING THE NIGHT OF DESTINY?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9B2A8-3781-310E-FA2B-C13B3F9D813F}"/>
              </a:ext>
            </a:extLst>
          </p:cNvPr>
          <p:cNvSpPr txBox="1"/>
          <p:nvPr/>
        </p:nvSpPr>
        <p:spPr>
          <a:xfrm>
            <a:off x="962432" y="3741267"/>
            <a:ext cx="5636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it throughout the whole Ramadan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in throughout the first half of Ramadan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Find it in the odd nights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Find it in the odd nights of the last 10 days of Ramadan</a:t>
            </a:r>
          </a:p>
        </p:txBody>
      </p:sp>
      <p:pic>
        <p:nvPicPr>
          <p:cNvPr id="3" name="Picture 2" descr="Photos of the 'Blood Moon' total lunar eclipse - BBC Weather">
            <a:extLst>
              <a:ext uri="{FF2B5EF4-FFF2-40B4-BE49-F238E27FC236}">
                <a16:creationId xmlns:a16="http://schemas.microsoft.com/office/drawing/2014/main" id="{213829DC-AB24-E885-70D0-2800CF873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12065" r="-1" b="9770"/>
          <a:stretch>
            <a:fillRect/>
          </a:stretch>
        </p:blipFill>
        <p:spPr bwMode="auto">
          <a:xfrm>
            <a:off x="7101840" y="2754618"/>
            <a:ext cx="4627416" cy="30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032B26-081F-94F8-DA8B-6B1A8F51E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C403-51D6-8133-67EB-F859E21FE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0D0D2B-46A6-D3F2-EFE9-FDF579ACBF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F3E2D9-41B3-E2A7-8BBE-EB22FD2316F0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1CCFBB33-97D1-6CBD-3652-28D4EA79E0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0F7B8-7FA3-90E1-C738-68E128828A6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115A5-8248-AEA9-1904-E20048F8959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B2FE3-3F49-D74E-B1CC-BC91B2FF7315}"/>
              </a:ext>
            </a:extLst>
          </p:cNvPr>
          <p:cNvSpPr txBox="1"/>
          <p:nvPr/>
        </p:nvSpPr>
        <p:spPr>
          <a:xfrm>
            <a:off x="717844" y="277515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DO YOU FIND LAILAT-UL-QADR?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D5184B-E649-FFE0-F138-2D08ED539684}"/>
              </a:ext>
            </a:extLst>
          </p:cNvPr>
          <p:cNvSpPr txBox="1"/>
          <p:nvPr/>
        </p:nvSpPr>
        <p:spPr>
          <a:xfrm>
            <a:off x="962432" y="338347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fasting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praying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Tuhujjad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taking part in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Jama’at</a:t>
            </a: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 Events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praying Tarawih</a:t>
            </a:r>
          </a:p>
        </p:txBody>
      </p:sp>
      <p:pic>
        <p:nvPicPr>
          <p:cNvPr id="8194" name="Picture 2" descr="Prayer (Salaat) in Islam (Pt 4) - Orland Park Prayer Center">
            <a:extLst>
              <a:ext uri="{FF2B5EF4-FFF2-40B4-BE49-F238E27FC236}">
                <a16:creationId xmlns:a16="http://schemas.microsoft.com/office/drawing/2014/main" id="{016C1933-BFFF-0377-71EF-8EA0EDFF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586240"/>
            <a:ext cx="4795974" cy="335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BF62DD-629E-5537-8184-7D704512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23EDF-9C77-0FC8-8BDF-6DE15CF92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53E925-C150-D590-CDAD-E84002AABD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872C2-D7E0-A688-0AAF-56E4AAFF0A22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BBB7F24-3537-427E-94FB-87929E5C8E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EF157-4EB8-A4C2-1806-54F1BA0B687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A5BEF-5274-2922-54C6-14BDEBE0ACEB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971E9-DE88-4BEE-4038-2E3606900EA1}"/>
              </a:ext>
            </a:extLst>
          </p:cNvPr>
          <p:cNvSpPr txBox="1"/>
          <p:nvPr/>
        </p:nvSpPr>
        <p:spPr>
          <a:xfrm>
            <a:off x="717844" y="277515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DO YOU FIND LAILAT-UL-QADR?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1DBE7-DF6A-DBB1-DDE0-0062407F0007}"/>
              </a:ext>
            </a:extLst>
          </p:cNvPr>
          <p:cNvSpPr txBox="1"/>
          <p:nvPr/>
        </p:nvSpPr>
        <p:spPr>
          <a:xfrm>
            <a:off x="962432" y="338347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fasting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By praying </a:t>
            </a:r>
            <a:r>
              <a:rPr lang="en-GB" sz="2400" dirty="0" err="1">
                <a:solidFill>
                  <a:srgbClr val="92D050"/>
                </a:solidFill>
                <a:cs typeface="Apple Chancery" panose="03020702040506060504" pitchFamily="66" charset="-79"/>
              </a:rPr>
              <a:t>Tuhujjad</a:t>
            </a:r>
            <a:endParaRPr lang="en-GB" sz="2400" dirty="0">
              <a:solidFill>
                <a:srgbClr val="92D050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taking part in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Jama’at</a:t>
            </a: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 Events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By praying Tarawih</a:t>
            </a:r>
          </a:p>
        </p:txBody>
      </p:sp>
      <p:pic>
        <p:nvPicPr>
          <p:cNvPr id="8194" name="Picture 2" descr="Prayer (Salaat) in Islam (Pt 4) - Orland Park Prayer Center">
            <a:extLst>
              <a:ext uri="{FF2B5EF4-FFF2-40B4-BE49-F238E27FC236}">
                <a16:creationId xmlns:a16="http://schemas.microsoft.com/office/drawing/2014/main" id="{063578C0-128F-ED17-D039-C3DBA25E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586240"/>
            <a:ext cx="4795974" cy="335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DCF4B-FA95-A150-695F-45FFD9785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10F2C-077A-3BAF-E94C-5BACD301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BC826-7E16-7768-ED19-71BCE5CD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194" y="1271651"/>
            <a:ext cx="8854212" cy="66406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F6CF82-3315-9079-C9B1-A46B1D8C85C9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6044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93ABB-A21D-EE50-7796-D3EC55D63593}"/>
              </a:ext>
            </a:extLst>
          </p:cNvPr>
          <p:cNvSpPr txBox="1"/>
          <p:nvPr/>
        </p:nvSpPr>
        <p:spPr>
          <a:xfrm>
            <a:off x="2682433" y="173650"/>
            <a:ext cx="6827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Apple Chancery" panose="03020702040506060504" pitchFamily="66" charset="-79"/>
              </a:rPr>
              <a:t>HADITH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(sayings of the Holy Prophet </a:t>
            </a: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Muhammad</a:t>
            </a:r>
            <a:r>
              <a:rPr lang="en-US" sz="2400" baseline="300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sas</a:t>
            </a: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)</a:t>
            </a: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C7CFB9A5-A362-79F2-66E8-DF23B3024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83355"/>
            <a:ext cx="1207008" cy="1207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1F45CC-4A70-F72B-8A87-A62AE5580DDC}"/>
              </a:ext>
            </a:extLst>
          </p:cNvPr>
          <p:cNvSpPr txBox="1"/>
          <p:nvPr/>
        </p:nvSpPr>
        <p:spPr>
          <a:xfrm>
            <a:off x="6331529" y="2449582"/>
            <a:ext cx="5530959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ur-PK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"</a:t>
            </a:r>
            <a:r>
              <a:rPr lang="ar-SA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يُو</a:t>
            </a:r>
            <a:r>
              <a:rPr lang="ur-PK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ۡ</a:t>
            </a:r>
            <a:r>
              <a:rPr lang="ar-SA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شِكُ مَنْ عَاشَ مِنْكُمْ أَنْ يَلْقَى عِيسَى ابْنَ مَرْيَمَ إِمَامًا مَهْدِيًّا وَحَكَمًا عَدْلًا فَيَكْسِرُ الصَّلِيبَ وَيَقْتُلُ الْخِنْزِيرَ</a:t>
            </a:r>
            <a:r>
              <a:rPr lang="ur-PK" sz="3600" dirty="0"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۔"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Hadiqat-us-Saliheen, Hadith 957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2777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1F594-A908-4E75-77A7-D8AC3CF1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7F506B-268D-7286-BA02-4D1F0E5F46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4CEE86-5BFB-7B1F-D616-B9177BF31E11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00A0C36-8605-B8D0-4E2D-775289141F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797FE-F8DC-AD62-845D-69F939D48982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9AFBD-E0C2-27FF-D3BE-878537FD5746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D3215-51E0-9D84-BF03-DB7DEF9E0016}"/>
              </a:ext>
            </a:extLst>
          </p:cNvPr>
          <p:cNvSpPr txBox="1"/>
          <p:nvPr/>
        </p:nvSpPr>
        <p:spPr>
          <a:xfrm>
            <a:off x="717844" y="3142182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ON EID, WHEN IS THE EID KHUTBA DELIVERED?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76409-29A7-D4B4-5C1B-70A4F116D465}"/>
              </a:ext>
            </a:extLst>
          </p:cNvPr>
          <p:cNvSpPr txBox="1"/>
          <p:nvPr/>
        </p:nvSpPr>
        <p:spPr>
          <a:xfrm>
            <a:off x="962432" y="3973179"/>
            <a:ext cx="5636487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Before Eid Namaz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After Eid Namaz</a:t>
            </a:r>
          </a:p>
        </p:txBody>
      </p:sp>
      <p:pic>
        <p:nvPicPr>
          <p:cNvPr id="12290" name="Picture 2" descr="Head of the Ahmadiyya Muslim Community Delivers Eid Sermon from Islamabad -  Press &amp; Media Office">
            <a:extLst>
              <a:ext uri="{FF2B5EF4-FFF2-40B4-BE49-F238E27FC236}">
                <a16:creationId xmlns:a16="http://schemas.microsoft.com/office/drawing/2014/main" id="{9F56C408-EB8A-761E-D6E0-F143114E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04" y="2753670"/>
            <a:ext cx="4562452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2DA6B9-A833-655A-8B8B-E34148CCC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AE9F8-1364-A61A-9EDE-A81612157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6B2A85-7C14-D3B1-EE45-454E1E350B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5627BE-B715-C70A-B386-042547054C9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BC4F61F-1C78-EA2C-D365-F65090CB23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B228A-8328-2C9B-C2AA-FD1F0B8C27AC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9C7D89-E40B-89DF-0899-28535B1D371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60F18-0753-5870-098C-1D62126B249D}"/>
              </a:ext>
            </a:extLst>
          </p:cNvPr>
          <p:cNvSpPr txBox="1"/>
          <p:nvPr/>
        </p:nvSpPr>
        <p:spPr>
          <a:xfrm>
            <a:off x="717844" y="3142182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ON EID, WHEN IS THE EID KHUTBA DELIVERED?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D33C5-F326-CD09-8F0E-90FE1C928AFA}"/>
              </a:ext>
            </a:extLst>
          </p:cNvPr>
          <p:cNvSpPr txBox="1"/>
          <p:nvPr/>
        </p:nvSpPr>
        <p:spPr>
          <a:xfrm>
            <a:off x="962432" y="3973179"/>
            <a:ext cx="5636487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Before Eid Namaz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After Eid Namaz</a:t>
            </a:r>
          </a:p>
        </p:txBody>
      </p:sp>
      <p:pic>
        <p:nvPicPr>
          <p:cNvPr id="12290" name="Picture 2" descr="Head of the Ahmadiyya Muslim Community Delivers Eid Sermon from Islamabad -  Press &amp; Media Office">
            <a:extLst>
              <a:ext uri="{FF2B5EF4-FFF2-40B4-BE49-F238E27FC236}">
                <a16:creationId xmlns:a16="http://schemas.microsoft.com/office/drawing/2014/main" id="{4A07F3BC-0EBF-6149-A9A6-B075329D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04" y="2753670"/>
            <a:ext cx="4562452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B0AD1F-1FA5-66D5-E20C-9131FF742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85CD4-AC2B-A03A-38EF-47366A2B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8D05E4-1BC4-6CA2-A136-86A2A35F4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416209-EE1B-06B0-85DC-84C76C347D22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B18F0C6-00F8-E60F-0AF5-F081EB17C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DB7A7-4061-6BD5-35D4-DF3DBC2B3CC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1D2A0-7F81-A9A1-4FE2-0789673F77E8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7C4DC4-4760-CBCB-521B-9BC2ED09380B}"/>
              </a:ext>
            </a:extLst>
          </p:cNvPr>
          <p:cNvSpPr txBox="1"/>
          <p:nvPr/>
        </p:nvSpPr>
        <p:spPr>
          <a:xfrm>
            <a:off x="717844" y="274467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WHEN IS EID-UL-FITR CELEBRATED?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C696CD-19FD-861D-C32E-AABE95C3FF5B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Shawwal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Ramadan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Muharram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Dhul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Hijjah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4338" name="Picture 2" descr="Eid: Everything you need to know about the religious festival | The  Independent">
            <a:extLst>
              <a:ext uri="{FF2B5EF4-FFF2-40B4-BE49-F238E27FC236}">
                <a16:creationId xmlns:a16="http://schemas.microsoft.com/office/drawing/2014/main" id="{C4496DF6-5CCC-6EA6-11F3-54CA2017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680299"/>
            <a:ext cx="4823278" cy="32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891D37-9760-7817-2170-D8451188B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13502-5D68-53A4-0EB4-A19632AC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0FACC2-72AB-5DA9-6AB6-D1365D1242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C738B7-4639-9ADA-6C04-4056E10EEA4E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C14912C-B03B-3AEF-AFDF-EB61F6E4A3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66EE-33AE-E276-C0C9-69E363EA8FD4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EE1A4-4B51-6DB4-B800-736D84019DAD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BC3CB1-8FD6-50AD-1B29-2FFF522D0B2B}"/>
              </a:ext>
            </a:extLst>
          </p:cNvPr>
          <p:cNvSpPr txBox="1"/>
          <p:nvPr/>
        </p:nvSpPr>
        <p:spPr>
          <a:xfrm>
            <a:off x="717844" y="274467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WHEN IS EID-UL-FITR CELEBRATED?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D967EF-7929-DE15-7D23-1FE330FA0736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In the month of Shawwal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Ramadan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Muharram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In the month of Dhul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Hijjah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4338" name="Picture 2" descr="Eid: Everything you need to know about the religious festival | The  Independent">
            <a:extLst>
              <a:ext uri="{FF2B5EF4-FFF2-40B4-BE49-F238E27FC236}">
                <a16:creationId xmlns:a16="http://schemas.microsoft.com/office/drawing/2014/main" id="{7B63B7B5-C35F-5FD3-EC0C-ED53D06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8" y="2680299"/>
            <a:ext cx="4823278" cy="32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E9C464-F052-DA70-05E7-8FF725B3F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E77E5-A5EE-FA2F-9689-35BFBA02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68E9CD-C018-8B05-D3F1-2EE4DA03C9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91E5C-94D0-F9EB-3FD7-7BFD2E1355E1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A397E37-343C-EFC2-916B-968F2815C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0B870-E96F-2E92-7B8A-F78E076E6B0F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497EE-E93A-CC9B-999F-5032B3B89D9A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B5873-378E-77C8-F37C-B0A322AFD8F0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Q18: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RAKAT ARE OFFERED FOR THE EID NAMAZ?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D5F339-E236-205C-63CB-DBBFA623ABD2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2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4 Rakat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2A304885-3235-D6B4-B8BF-EA52A8262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952C7B-299E-37DF-4FBA-86894B8FD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6A6DE-9EB0-2079-65BC-2CAAB794B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9FD0A2-0ACB-1D5B-42E7-5DBD6EC5AF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C20E5-FF1E-A8C1-7F3C-C7A21D203ADB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C6D82BAE-6A69-3731-C709-E6416B8A8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D62DA-F788-6D69-3B2D-708AC0AD3C0C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6BAACE-7FCF-D010-AB0A-1BFBDCB51638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6A2D36-DFFE-F3D6-9140-5ED87ED740A3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Q18: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RAKAT ARE OFFERED FOR THE EID NAMAZ?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B9341E-E392-5E03-D0D2-52CB99F92930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2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Rakat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4 Rakat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0314D475-857E-76D3-502E-5CDA163D1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02B29C-2973-5259-7791-64E9522E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E546-1520-6349-7C7D-9A6E7F854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F5547D-3CD8-19F2-ED4A-7F5D988530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C83A27-087E-D757-5B1A-8A18901A379D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238D3675-4081-9B3D-7910-28EA59E71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F92AE-03D7-C7C2-28BE-F06832688D0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D5A40-980F-51E3-7D88-65FFC945EF43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887E8-ADF4-CC50-38B3-F80329A954FC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Q19: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TAKBEERAT ARE OFFERED FOR THE FIRST RAKA’AT?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6EB08-BEAF-7E8D-CFB6-B420AA2BFD20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Takbir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5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7 Tabkeerat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C7F70D8A-52B8-E19E-EB27-58AC61268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4DE854-540E-DE5C-BB9A-EB86890CE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5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B31E8-815A-C8BF-CB54-2FEBAC373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9A7E27-2D7E-2B5E-73EB-3A86EF08B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1D2AE4-DECA-D1C1-1AAF-8892ED98C34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ED5F6EED-F2A5-F711-A3C1-CF8AE8BED2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73406-2CCD-8840-5E42-DA16FF491F79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A97AF-7F3C-B9F6-F803-7A131EB30EBD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ACC92-DBA5-ED1B-A5C3-E0AFC9F6D3A5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Q19: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TAKBEERAT ARE OFFERED FOR THE FIRST RAKA’AT?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DD9273-BCE8-5ECB-E5CA-BAE3BD22A375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Takbir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5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7 Tabkeerat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18086668-AEA1-A301-04B0-199EEC1CD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C20F17-DD88-811C-81EE-43ADA2A6A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F0BCD-4D26-5F42-6196-4B770CB55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EB7B6F-355F-58D4-6521-1BC1BD3AFD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44AE7F-F307-335B-3C76-65334B88A520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FF5279F-A33C-16E4-FA58-B29582A82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30EEB-8C03-045B-FED3-235D6EDB95E2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B1ACA-3A95-A1A5-BE58-BB794BD96728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EAFEA-E2D6-F948-B88D-0A167077BACE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Q20: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TAKBEERAT ARE OFFERED FOR THE SECOND RAKA’AT?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2D27FF-2B61-5C3D-6D41-62D668DA7950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Takbir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5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7 Tabkeerat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1D637415-8C78-70C3-8AF4-3C4BF5653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810891-85FA-52C2-198F-C4D80BC0F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EF13-7880-40F7-39BB-20E414F5C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AA76E7-6D1F-299B-27C4-16CEBF85E3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18DDCC-28A2-6E24-E2D8-748907FD9F5F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DA8CE807-7BB1-B2B1-6FB8-9C9636138F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039B5-E0FC-F722-502E-FA71B454A677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BAD216-64D3-5685-8DE6-1C1BF6EC8525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B9B8C2-141E-0EB7-3A87-33D75BC88428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Q20: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TAKBEERAT ARE OFFERED FOR THE SECOND RAKA’AT?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8C7C3D-52AC-E355-42E8-6DEB344D12EB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 Takbir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5 Takbeerat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fi-FI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7 Tabkeerat</a:t>
            </a:r>
          </a:p>
        </p:txBody>
      </p:sp>
      <p:pic>
        <p:nvPicPr>
          <p:cNvPr id="16386" name="Picture 2" descr="Eid Prayer - How to Pray Eid Salah | Islamic Relief UK">
            <a:extLst>
              <a:ext uri="{FF2B5EF4-FFF2-40B4-BE49-F238E27FC236}">
                <a16:creationId xmlns:a16="http://schemas.microsoft.com/office/drawing/2014/main" id="{CBDF091E-3286-7B90-EF75-C0405CB04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/>
          <a:stretch>
            <a:fillRect/>
          </a:stretch>
        </p:blipFill>
        <p:spPr bwMode="auto">
          <a:xfrm>
            <a:off x="7025640" y="2716757"/>
            <a:ext cx="4578398" cy="32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2369A2-397E-A5B2-6CA5-A34A7CA3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ADA0D-A2EC-07DE-93FC-CC689528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A02C2-2C08-74DC-6544-E9780D26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194" y="1271651"/>
            <a:ext cx="8854212" cy="66406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E50B69-A363-824C-E959-71B73E046BC4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6044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7756A-33FB-8865-C0E2-29129CFAC468}"/>
              </a:ext>
            </a:extLst>
          </p:cNvPr>
          <p:cNvSpPr txBox="1"/>
          <p:nvPr/>
        </p:nvSpPr>
        <p:spPr>
          <a:xfrm>
            <a:off x="2682433" y="173650"/>
            <a:ext cx="6827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Apple Chancery" panose="03020702040506060504" pitchFamily="66" charset="-79"/>
              </a:rPr>
              <a:t>HADITH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(sayings of the Holy Prophet </a:t>
            </a: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Muhammad</a:t>
            </a:r>
            <a:r>
              <a:rPr lang="en-US" sz="2400" baseline="300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sas</a:t>
            </a: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)</a:t>
            </a: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0D67104F-9E3C-1629-653E-4E1FB30CD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83355"/>
            <a:ext cx="1207008" cy="1207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93F07A-AC3A-5A23-035B-788D98BA619C}"/>
              </a:ext>
            </a:extLst>
          </p:cNvPr>
          <p:cNvSpPr txBox="1"/>
          <p:nvPr/>
        </p:nvSpPr>
        <p:spPr>
          <a:xfrm>
            <a:off x="6360552" y="2323456"/>
            <a:ext cx="5472914" cy="3908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/>
              <a:t>“</a:t>
            </a:r>
            <a:r>
              <a:rPr lang="en-US" sz="3200" i="1" dirty="0" err="1"/>
              <a:t>Yushiku</a:t>
            </a:r>
            <a:r>
              <a:rPr lang="en-US" sz="3200" i="1" dirty="0"/>
              <a:t> man </a:t>
            </a:r>
            <a:r>
              <a:rPr lang="en-US" sz="3200" i="1" dirty="0" err="1"/>
              <a:t>aasha</a:t>
            </a:r>
            <a:r>
              <a:rPr lang="en-US" sz="3200" i="1" dirty="0"/>
              <a:t> </a:t>
            </a:r>
            <a:r>
              <a:rPr lang="en-US" sz="3200" i="1" dirty="0" err="1"/>
              <a:t>minkun</a:t>
            </a:r>
            <a:r>
              <a:rPr lang="en-US" sz="3200" i="1" dirty="0"/>
              <a:t> an </a:t>
            </a:r>
            <a:r>
              <a:rPr lang="en-US" sz="3200" i="1" dirty="0" err="1"/>
              <a:t>yalqa</a:t>
            </a:r>
            <a:r>
              <a:rPr lang="en-US" sz="3200" i="1" dirty="0"/>
              <a:t> </a:t>
            </a:r>
            <a:r>
              <a:rPr lang="en-US" sz="3200" i="1" dirty="0" err="1"/>
              <a:t>Esabnu</a:t>
            </a:r>
            <a:r>
              <a:rPr lang="en-US" sz="3200" i="1" dirty="0"/>
              <a:t> Maryama, Imaman </a:t>
            </a:r>
            <a:r>
              <a:rPr lang="en-US" sz="3200" i="1" dirty="0" err="1"/>
              <a:t>mahdiyan</a:t>
            </a:r>
            <a:r>
              <a:rPr lang="en-US" sz="3200" i="1" dirty="0"/>
              <a:t> </a:t>
            </a:r>
            <a:r>
              <a:rPr lang="en-US" sz="3200" i="1" dirty="0" err="1"/>
              <a:t>wa</a:t>
            </a:r>
            <a:r>
              <a:rPr lang="en-US" sz="3200" i="1" dirty="0"/>
              <a:t> </a:t>
            </a:r>
            <a:r>
              <a:rPr lang="en-US" sz="3200" i="1" dirty="0" err="1"/>
              <a:t>hakaman</a:t>
            </a:r>
            <a:r>
              <a:rPr lang="en-US" sz="3200" i="1" dirty="0"/>
              <a:t> </a:t>
            </a:r>
            <a:r>
              <a:rPr lang="en-US" sz="3200" i="1" dirty="0" err="1"/>
              <a:t>adlan</a:t>
            </a:r>
            <a:r>
              <a:rPr lang="en-US" sz="3200" i="1" dirty="0"/>
              <a:t> </a:t>
            </a:r>
            <a:r>
              <a:rPr lang="en-US" sz="3200" i="1" dirty="0" err="1"/>
              <a:t>fayaksiru</a:t>
            </a:r>
            <a:r>
              <a:rPr lang="en-US" sz="3200" i="1" dirty="0"/>
              <a:t> Saleeba </a:t>
            </a:r>
            <a:r>
              <a:rPr lang="en-US" sz="3200" i="1" dirty="0" err="1"/>
              <a:t>wa</a:t>
            </a:r>
            <a:r>
              <a:rPr lang="en-US" sz="3200" i="1" dirty="0"/>
              <a:t> </a:t>
            </a:r>
            <a:r>
              <a:rPr lang="en-US" sz="3200" i="1" dirty="0" err="1"/>
              <a:t>yaqtulul</a:t>
            </a:r>
            <a:r>
              <a:rPr lang="en-US" sz="3200" i="1" dirty="0"/>
              <a:t> </a:t>
            </a:r>
            <a:br>
              <a:rPr lang="en-US" sz="3200" i="1" dirty="0"/>
            </a:br>
            <a:r>
              <a:rPr lang="en-US" sz="3200" i="1" dirty="0" err="1"/>
              <a:t>khinzeera</a:t>
            </a:r>
            <a:r>
              <a:rPr lang="en-US" sz="3200" i="1" dirty="0"/>
              <a:t>.”</a:t>
            </a:r>
            <a:endParaRPr lang="ur-PK" sz="3200" i="1" dirty="0"/>
          </a:p>
          <a:p>
            <a:pPr algn="ctr"/>
            <a:endParaRPr lang="ur-PK" sz="3200" b="1" dirty="0"/>
          </a:p>
          <a:p>
            <a:pPr algn="ctr"/>
            <a:r>
              <a:rPr lang="en-GB" sz="2400" b="1" i="1" dirty="0"/>
              <a:t>(</a:t>
            </a:r>
            <a:r>
              <a:rPr lang="it-IT" sz="2400" b="1" i="1" dirty="0"/>
              <a:t>Hadiqat-us-Saliheen, Hadith 957</a:t>
            </a:r>
            <a:r>
              <a:rPr lang="en-GB" sz="2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0229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E94DD-FE7D-BA3B-E375-889A190D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245A61-ED1E-B3FA-60BB-53A4E8CE6D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47F668-6CAA-997E-BE04-EF7CE4DA7DB2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201CBA8-C701-F50B-61E2-49F64FF633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FCD62-3CC2-BDC6-3260-FE6F5C6FC729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19082-4405-BE66-C14C-8C9D5721454A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55ACEA-EF3B-5BDC-0618-BBB3184081B7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Q21: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SECOND NAME FOR FITRANA?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ABE50-3C0E-764E-0283-F42F611AEEB9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Zakat-ul-Maal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Sadaqat-ul-Fitr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Kaffarah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Fidya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3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1CCD2FD2-2EF2-FD60-B144-C00E8034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7D6904-52EA-6403-32CE-BDC94B857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3484-4D54-C70F-AC97-495B98CC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58006D-99CF-9697-D0A4-56F00082BF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D153F-792A-532A-F06A-E6390D12297A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F57B826E-2C07-B109-0DC0-EFFE53A5E5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18CA56-1D1C-3B23-713C-6A0FB21A5ED1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09DDC-33E6-C686-A55D-39F7A0EEB982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3C102-2838-5C16-04F8-62C65535CBAE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Q21: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THE SECOND NAME FOR FITRANA?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BC5D2-70B2-834D-CA83-F025643A6342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Zakat-ul-Maal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Sadaqat-ul-Fitr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Kaffarah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Fidya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3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4B856B1C-835B-2148-E4FC-680A1B83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479353-E5EB-E8FF-AF0C-E2CD09C8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51E1F-39C1-29F4-2834-483CDBAB7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066D30-A338-6574-FD6D-EC68348530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576AF7-8407-97B0-ED06-A8D132233701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665D2EE-8624-3D8F-154E-D1EE9FDB74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6C0E2-B938-121C-90FA-C56BD3766B7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E3EC2D-964A-CA1D-5F83-43D6401B051C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D9451-8406-3537-2EB4-E36A0ED7F10E}"/>
              </a:ext>
            </a:extLst>
          </p:cNvPr>
          <p:cNvSpPr txBox="1"/>
          <p:nvPr/>
        </p:nvSpPr>
        <p:spPr>
          <a:xfrm>
            <a:off x="717844" y="268371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FITRANA?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48A87-3DCE-D606-780C-16F9A35EB550}"/>
              </a:ext>
            </a:extLst>
          </p:cNvPr>
          <p:cNvSpPr txBox="1"/>
          <p:nvPr/>
        </p:nvSpPr>
        <p:spPr>
          <a:xfrm>
            <a:off x="962432" y="3322514"/>
            <a:ext cx="5636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only working members. 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recommended for everyone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£10 which is obligatory for earning members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everyone</a:t>
            </a:r>
          </a:p>
        </p:txBody>
      </p:sp>
      <p:pic>
        <p:nvPicPr>
          <p:cNvPr id="3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5D04B917-9910-40F0-465E-5B7B0E09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4B1A89-18FF-0D00-16C6-7AA5D2273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83FB5-A6E7-08D9-C892-CE966346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3E498-34AC-AF36-6C74-76FE2A5897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08491-4C27-FDB3-D79F-D13D83FE42DD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2515E6E-F0D1-C64E-74EC-EEA52F328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7DBF4-4FF8-D81E-0865-F68804791A2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B8EDA-B843-4A02-B2AA-9ACCDCDFECDC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093FF-6DF9-728B-3A68-EA283AB79B2F}"/>
              </a:ext>
            </a:extLst>
          </p:cNvPr>
          <p:cNvSpPr txBox="1"/>
          <p:nvPr/>
        </p:nvSpPr>
        <p:spPr>
          <a:xfrm>
            <a:off x="717844" y="268371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Q22: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FITRANA?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35ABCA-F62B-C6DD-3359-CC95A6F4E70C}"/>
              </a:ext>
            </a:extLst>
          </p:cNvPr>
          <p:cNvSpPr txBox="1"/>
          <p:nvPr/>
        </p:nvSpPr>
        <p:spPr>
          <a:xfrm>
            <a:off x="962432" y="3322514"/>
            <a:ext cx="5636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only working members. 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recommended for everyone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£10 which is obligatory for earning members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£5 which is obligatory for everyone</a:t>
            </a:r>
          </a:p>
        </p:txBody>
      </p:sp>
      <p:pic>
        <p:nvPicPr>
          <p:cNvPr id="3" name="Picture 2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85F04390-B265-41A8-7BF6-5534A3487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34843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CA2C57-886F-79CA-7BEC-5F440FC3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3C890-823C-F760-248C-E47CE1AE6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00DE12-FA4A-2001-4A1F-451D88A9C5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52243-9DAC-198C-D788-B3A2E85AF4E6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3EB7EAA4-82E6-3142-56D0-2044A1A523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E4E95-2B91-A166-AC1A-5BEA3C6DADB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C3E38-7026-D35C-B7E4-86B370A9067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5E97D-F170-0E8A-0A35-680A4FEF6CA9}"/>
              </a:ext>
            </a:extLst>
          </p:cNvPr>
          <p:cNvSpPr txBox="1"/>
          <p:nvPr/>
        </p:nvSpPr>
        <p:spPr>
          <a:xfrm>
            <a:off x="717844" y="260751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</a:t>
            </a:r>
            <a:r>
              <a:rPr lang="en-GB" sz="2400" b="1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Fidya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? 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7221B-3D3D-17DD-5187-FA53BD47D338}"/>
              </a:ext>
            </a:extLst>
          </p:cNvPr>
          <p:cNvSpPr txBox="1"/>
          <p:nvPr/>
        </p:nvSpPr>
        <p:spPr>
          <a:xfrm>
            <a:off x="962432" y="3139634"/>
            <a:ext cx="56364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keep all 30 fasts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have missed fasts throughout the month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couldn’t read Tarawih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couldn’t attend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Dars</a:t>
            </a: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-ul-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8434" name="Picture 2" descr="Ramadan fasting: A gateway to physical and mental wellness - Doha News |  Qatar">
            <a:extLst>
              <a:ext uri="{FF2B5EF4-FFF2-40B4-BE49-F238E27FC236}">
                <a16:creationId xmlns:a16="http://schemas.microsoft.com/office/drawing/2014/main" id="{B9F1E8AF-83F2-43D3-CB88-3170A03B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52955"/>
            <a:ext cx="4731224" cy="31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C44A7B-C2AD-CAF3-248A-EB07A267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232A2-D3CA-3F3E-FBD3-0190AB7E9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D9B2D8-252A-69F4-C206-29C36F8CA3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5BD50D-C837-54D1-80E0-FA8F8F893056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CC249C2-526C-56C4-B8F4-6CFF9C52B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148F3-07EA-DC56-699B-81C2AFC7389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E8020-9411-765A-E3C2-66C81604A950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231C7-32DB-760A-434D-1CDA8F8A2AD8}"/>
              </a:ext>
            </a:extLst>
          </p:cNvPr>
          <p:cNvSpPr txBox="1"/>
          <p:nvPr/>
        </p:nvSpPr>
        <p:spPr>
          <a:xfrm>
            <a:off x="717844" y="260751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Q23: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</a:t>
            </a:r>
            <a:r>
              <a:rPr lang="en-GB" sz="2400" b="1" dirty="0" err="1">
                <a:solidFill>
                  <a:schemeClr val="bg1"/>
                </a:solidFill>
                <a:cs typeface="Apple Chancery" panose="03020702040506060504" pitchFamily="66" charset="-79"/>
              </a:rPr>
              <a:t>Fidya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? 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F2D3C7-A4A0-C3D6-FE53-57EE05291262}"/>
              </a:ext>
            </a:extLst>
          </p:cNvPr>
          <p:cNvSpPr txBox="1"/>
          <p:nvPr/>
        </p:nvSpPr>
        <p:spPr>
          <a:xfrm>
            <a:off x="962432" y="3139634"/>
            <a:ext cx="56364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keep all 30 fasts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Paid by those that have missed fasts throughout the month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couldn’t read Tarawih</a:t>
            </a:r>
          </a:p>
          <a:p>
            <a:pPr marL="457200" indent="-457200"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Paid by those that couldn’t attend 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Dars</a:t>
            </a: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-ul-</a:t>
            </a:r>
            <a:r>
              <a:rPr lang="en-GB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Qu’ran</a:t>
            </a:r>
            <a:endParaRPr lang="en-GB" sz="2400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8434" name="Picture 2" descr="Ramadan fasting: A gateway to physical and mental wellness - Doha News |  Qatar">
            <a:extLst>
              <a:ext uri="{FF2B5EF4-FFF2-40B4-BE49-F238E27FC236}">
                <a16:creationId xmlns:a16="http://schemas.microsoft.com/office/drawing/2014/main" id="{C954778A-3BB1-1089-2617-031328F0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52955"/>
            <a:ext cx="4731224" cy="31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B90341-A479-FC08-F327-1611BE65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54416-731C-39D4-2FF4-09C17E23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240128-7A96-BE20-7757-2C241D276C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68D47E-2071-47B5-FC4D-F52F4FF91D27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6FB7C30-2DE2-30FC-1FCE-27714C51F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BB41B-61D4-03F6-7BDF-52C893826543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BE857-30F7-ABF4-AF95-25A469854FD7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0232BD-20D0-4E8B-0DC8-60A683904911}"/>
              </a:ext>
            </a:extLst>
          </p:cNvPr>
          <p:cNvSpPr txBox="1"/>
          <p:nvPr/>
        </p:nvSpPr>
        <p:spPr>
          <a:xfrm>
            <a:off x="717844" y="242463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EID FUND?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E76B7-A85A-785F-8A61-F73C346EE7B0}"/>
              </a:ext>
            </a:extLst>
          </p:cNvPr>
          <p:cNvSpPr txBox="1"/>
          <p:nvPr/>
        </p:nvSpPr>
        <p:spPr>
          <a:xfrm>
            <a:off x="962432" y="2880554"/>
            <a:ext cx="563648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only working members.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recommended for everyone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£10 which is obligatory for earning members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everyone</a:t>
            </a:r>
          </a:p>
        </p:txBody>
      </p:sp>
      <p:pic>
        <p:nvPicPr>
          <p:cNvPr id="5" name="Picture 4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F2F3947E-590B-5B30-5B59-9A5F331A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45511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F321E1-DCF0-6DC6-2458-96BF2F087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70D78-D54F-9246-F0EE-76099FD60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B5EFC7-3E39-7D3E-40AB-D0ECA65AE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852BEE-A486-93E5-0E48-63AAA4415144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4E046AC0-E883-AB54-A9AC-B0499F41D8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C5BB4-E300-55C0-5A51-67A98F1A5FD5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25236-6B30-31D1-DBC8-CE84CDA6D04F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00A97-B5FF-5111-64B7-E3115CC8F749}"/>
              </a:ext>
            </a:extLst>
          </p:cNvPr>
          <p:cNvSpPr txBox="1"/>
          <p:nvPr/>
        </p:nvSpPr>
        <p:spPr>
          <a:xfrm>
            <a:off x="717844" y="2424631"/>
            <a:ext cx="612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Q24: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IS EID FUND?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A8ABE-C718-ABC3-6D39-FDEFB57C51D5}"/>
              </a:ext>
            </a:extLst>
          </p:cNvPr>
          <p:cNvSpPr txBox="1"/>
          <p:nvPr/>
        </p:nvSpPr>
        <p:spPr>
          <a:xfrm>
            <a:off x="962432" y="2880554"/>
            <a:ext cx="563648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only working members.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recommended for everyone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£10 which is obligatory for earning members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£5 which is obligatory for everyone</a:t>
            </a:r>
          </a:p>
        </p:txBody>
      </p:sp>
      <p:pic>
        <p:nvPicPr>
          <p:cNvPr id="5" name="Picture 4" descr="Beyond Good Intentions: Practicing Mindful Charity in Islam - Muslim  Charities Forum">
            <a:extLst>
              <a:ext uri="{FF2B5EF4-FFF2-40B4-BE49-F238E27FC236}">
                <a16:creationId xmlns:a16="http://schemas.microsoft.com/office/drawing/2014/main" id="{7833AF78-42D9-986A-012A-17475D6A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42" y="245511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578793-B2B5-3765-BE5D-BD1CAE43B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E55F2-8356-926F-4C36-ADDDB05ED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A3BF9A-1341-EED8-8EC1-136055E9CC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574EC9-AAA5-CEF5-A600-910F35E591C6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F3E14AAF-F1DE-84AC-E532-581B94804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9E4C8-764F-4D73-0FB1-A12545B70EE7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255B76-65FC-FE62-C178-042E141B88B3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AC234D-C268-9C3C-092D-FD243589FD69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TIMES IS THE EID PRAYER OFFERED IN ONE YEAR?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14FC9-599D-8FA0-34D5-97C31F0238D7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2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4</a:t>
            </a:r>
          </a:p>
        </p:txBody>
      </p:sp>
      <p:pic>
        <p:nvPicPr>
          <p:cNvPr id="24578" name="Picture 2" descr="Eid Gift Programme: Make a child smile this Eid | Muslim Aid">
            <a:extLst>
              <a:ext uri="{FF2B5EF4-FFF2-40B4-BE49-F238E27FC236}">
                <a16:creationId xmlns:a16="http://schemas.microsoft.com/office/drawing/2014/main" id="{6BBB8DBD-7F0E-9A32-ECD7-7B65BA24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00" y="2424631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F5D065-C735-3A0C-CA67-7A318B23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B72E0-8036-E5C6-00BF-93F7BC82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BD9343-E87F-7641-3C54-BE8AEA02F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7FEEBC-13E2-DCA0-64CF-BEB79C1CF121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ACA0BDEA-8714-9D40-D36C-185F84C5F1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FA037-B1B4-BB67-08B5-12327F30873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8742F-D3F8-74F8-C5CA-E765FFE27DD2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329D6-AA12-E36B-CB6D-B946D1DDB596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Q25: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MANY TIMES IS THE EID PRAYER OFFERED IN ONE YEAR?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91ADC-0EFA-B3FD-DCC3-8EDFA5A2DE2B}"/>
              </a:ext>
            </a:extLst>
          </p:cNvPr>
          <p:cNvSpPr txBox="1"/>
          <p:nvPr/>
        </p:nvSpPr>
        <p:spPr>
          <a:xfrm>
            <a:off x="962432" y="342919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1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2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3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4</a:t>
            </a:r>
          </a:p>
        </p:txBody>
      </p:sp>
      <p:pic>
        <p:nvPicPr>
          <p:cNvPr id="24578" name="Picture 2" descr="Eid Gift Programme: Make a child smile this Eid | Muslim Aid">
            <a:extLst>
              <a:ext uri="{FF2B5EF4-FFF2-40B4-BE49-F238E27FC236}">
                <a16:creationId xmlns:a16="http://schemas.microsoft.com/office/drawing/2014/main" id="{CEAEB231-4219-91EE-4BEF-7E848965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00" y="2424631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BD1EDD-4CCC-58E6-5D0A-FAC3A47F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62A32-0E46-01BC-B118-2AECDEE2C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DE2C4-9B90-17D8-B8BE-ED1A1234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194" y="1271651"/>
            <a:ext cx="8854212" cy="66406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BE27AF-8EF9-F56D-ABF9-2301BE9EBF37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6044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5D430-3FF5-CE8A-ACE4-4887D7620CCF}"/>
              </a:ext>
            </a:extLst>
          </p:cNvPr>
          <p:cNvSpPr txBox="1"/>
          <p:nvPr/>
        </p:nvSpPr>
        <p:spPr>
          <a:xfrm>
            <a:off x="2682433" y="173650"/>
            <a:ext cx="6827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Apple Chancery" panose="03020702040506060504" pitchFamily="66" charset="-79"/>
              </a:rPr>
              <a:t>HADITH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(sayings of the Holy Prophet </a:t>
            </a:r>
            <a:r>
              <a:rPr lang="en-US" sz="24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Muhammad</a:t>
            </a:r>
            <a:r>
              <a:rPr lang="en-US" sz="2400" baseline="30000" dirty="0" err="1">
                <a:solidFill>
                  <a:schemeClr val="bg1"/>
                </a:solidFill>
                <a:cs typeface="Apple Chancery" panose="03020702040506060504" pitchFamily="66" charset="-79"/>
              </a:rPr>
              <a:t>sas</a:t>
            </a:r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)</a:t>
            </a: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1C3F4766-C168-43A9-E88F-71C84661C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83355"/>
            <a:ext cx="1207008" cy="1207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46AD30-CF3D-6415-E9EF-0D10A7754533}"/>
              </a:ext>
            </a:extLst>
          </p:cNvPr>
          <p:cNvSpPr txBox="1"/>
          <p:nvPr/>
        </p:nvSpPr>
        <p:spPr>
          <a:xfrm>
            <a:off x="6360552" y="2323456"/>
            <a:ext cx="5472914" cy="3908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“Whoever among you lives will (God willing) witness the time of Jesus, son of Mary. He will be the Imam Mahdi and a just ruler who will break the cross and kill the swine.”</a:t>
            </a:r>
            <a:endParaRPr lang="ur-PK" sz="3200" dirty="0"/>
          </a:p>
          <a:p>
            <a:pPr algn="ctr"/>
            <a:endParaRPr lang="ur-PK" sz="3200" b="1" dirty="0"/>
          </a:p>
          <a:p>
            <a:pPr algn="ctr"/>
            <a:r>
              <a:rPr lang="en-GB" sz="2400" b="1" i="1" dirty="0"/>
              <a:t>(</a:t>
            </a:r>
            <a:r>
              <a:rPr lang="it-IT" sz="2400" b="1" i="1" dirty="0"/>
              <a:t>Hadiqat-us-Saliheen, Hadith 957</a:t>
            </a:r>
            <a:r>
              <a:rPr lang="en-GB" sz="2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5658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AF297-49E9-5AE3-6922-20A1FD37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ACD280-ABC2-9CD4-1CE9-29CBE19A02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F7870B-117D-A41D-6FEB-BC856487C099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FA22D1E0-8E50-ECE0-B3D0-1AE03EAB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54437-48DF-7CE6-B977-8654B9AD395E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BD320-A9DC-3DE8-A0B2-5E5D14FFE0E5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9555A-4800-2137-9D34-A3B1EC56A83C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WAS THE PRACTICE OF THE HOLY PROPHET MUHAMMAD (SAW) ON EID DAY?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A1991C-E453-F21F-D003-9D0033B97537}"/>
              </a:ext>
            </a:extLst>
          </p:cNvPr>
          <p:cNvSpPr txBox="1"/>
          <p:nvPr/>
        </p:nvSpPr>
        <p:spPr>
          <a:xfrm>
            <a:off x="962432" y="3200594"/>
            <a:ext cx="563648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eat an odd number of dates before leaving his house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offer prayers on the Eid night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take a different route to and from the Eid Gah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All of the above</a:t>
            </a:r>
          </a:p>
        </p:txBody>
      </p:sp>
      <p:pic>
        <p:nvPicPr>
          <p:cNvPr id="24578" name="Picture 2" descr="Eid Gift Programme: Make a child smile this Eid | Muslim Aid">
            <a:extLst>
              <a:ext uri="{FF2B5EF4-FFF2-40B4-BE49-F238E27FC236}">
                <a16:creationId xmlns:a16="http://schemas.microsoft.com/office/drawing/2014/main" id="{FEFE3F99-A88B-7102-2EE5-AC20DF7E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60" y="2577031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0552AF-C12A-7CB7-EC4C-16D880524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4FE8F-C4AB-50FF-B3CA-88A9168C4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1D475D-15AD-D860-7240-A8B791184F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0A8FA0-882C-D8E7-916C-538CF8554EC4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9BC1D730-3DBF-6F02-299D-CAE7C52C6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186D9-7BE7-49EB-4C09-70C7D0D8ED30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DBDC2-48D2-CAB5-93A7-CFD80E94B98A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D52A5-A7B0-E4CF-3318-253491C64DFD}"/>
              </a:ext>
            </a:extLst>
          </p:cNvPr>
          <p:cNvSpPr txBox="1"/>
          <p:nvPr/>
        </p:nvSpPr>
        <p:spPr>
          <a:xfrm>
            <a:off x="717844" y="2424631"/>
            <a:ext cx="612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Q26: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WAS THE PRACTICE OF THE HOLY PROPHET MUHAMMAD (SAW) ON EID DAY?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80113-EB38-456A-E4E4-118C78E6F63C}"/>
              </a:ext>
            </a:extLst>
          </p:cNvPr>
          <p:cNvSpPr txBox="1"/>
          <p:nvPr/>
        </p:nvSpPr>
        <p:spPr>
          <a:xfrm>
            <a:off x="962432" y="3200594"/>
            <a:ext cx="563648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eat an odd number of dates before leaving his house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offer prayers on the Eid night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He would take a different route to and from the Eid Gah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All of the above</a:t>
            </a:r>
          </a:p>
        </p:txBody>
      </p:sp>
      <p:pic>
        <p:nvPicPr>
          <p:cNvPr id="24578" name="Picture 2" descr="Eid Gift Programme: Make a child smile this Eid | Muslim Aid">
            <a:extLst>
              <a:ext uri="{FF2B5EF4-FFF2-40B4-BE49-F238E27FC236}">
                <a16:creationId xmlns:a16="http://schemas.microsoft.com/office/drawing/2014/main" id="{9DB9DDDC-EE07-7C73-88CA-1762FBB1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60" y="2577031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F075DA-E623-93BD-F9A5-E614F32E4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A1E0-9DB5-1E6D-D166-81082B520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EC6551-8014-77BC-EE65-5886D0C329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FBDF78-B841-06FB-16D8-FA5C2B9327CC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80D24CF1-426F-1CA6-2952-CA7834FCD4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C02F2-969D-D5DE-F6BA-CFD1DD5D19FD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121D8-E60E-B0EB-9A6A-6D35A851FFFD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DDC57-2FB9-D56D-6394-906E1C643F12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WAS THE OVERALL TOPIC OF THIS MONTH'S FRIDAY SERMONS DELIVERED BY HAZRAT KHALIFAT-UL-MASIH V (ABA)? 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AC59B-BD59-ABF4-81D1-9B21C6EE101C}"/>
              </a:ext>
            </a:extLst>
          </p:cNvPr>
          <p:cNvSpPr txBox="1"/>
          <p:nvPr/>
        </p:nvSpPr>
        <p:spPr>
          <a:xfrm>
            <a:off x="977672" y="382543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Obedience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Unity of Allah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Ramadan</a:t>
            </a:r>
          </a:p>
        </p:txBody>
      </p:sp>
      <p:pic>
        <p:nvPicPr>
          <p:cNvPr id="3" name="Picture 2" descr="Head of the Ahmadiyya Muslim Community Delivers Eid Sermon from Islamabad -  Press &amp; Media Office">
            <a:extLst>
              <a:ext uri="{FF2B5EF4-FFF2-40B4-BE49-F238E27FC236}">
                <a16:creationId xmlns:a16="http://schemas.microsoft.com/office/drawing/2014/main" id="{12220106-1AF5-95AA-7E5E-ACF8BD56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28" y="2898061"/>
            <a:ext cx="4562452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569EE3-74A9-989A-2E52-D6AA65E5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75763-3451-DB1C-69A1-69F39AB72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000746-F002-D17C-9B5B-01AB15E82E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0C46"/>
              </a:gs>
              <a:gs pos="100000">
                <a:srgbClr val="00008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7D0B2B-9C69-E639-621D-0E541C5115BA}"/>
              </a:ext>
            </a:extLst>
          </p:cNvPr>
          <p:cNvCxnSpPr>
            <a:cxnSpLocks/>
          </p:cNvCxnSpPr>
          <p:nvPr/>
        </p:nvCxnSpPr>
        <p:spPr>
          <a:xfrm>
            <a:off x="4700451" y="1213268"/>
            <a:ext cx="25690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CE33CC15-53CC-11EB-830E-B143784458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BD411-4554-184D-930A-0B125134C9EA}"/>
              </a:ext>
            </a:extLst>
          </p:cNvPr>
          <p:cNvSpPr txBox="1"/>
          <p:nvPr/>
        </p:nvSpPr>
        <p:spPr>
          <a:xfrm>
            <a:off x="2929661" y="382867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</a:rPr>
              <a:t>THE QUIZ!!!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8B2C5-A09D-6351-8270-DB7C35309B91}"/>
              </a:ext>
            </a:extLst>
          </p:cNvPr>
          <p:cNvSpPr txBox="1"/>
          <p:nvPr/>
        </p:nvSpPr>
        <p:spPr>
          <a:xfrm>
            <a:off x="2600325" y="1372971"/>
            <a:ext cx="699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TESTING YOUR KNOWLEDGE ON THE TOPICS COVERED IN THE PAST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FBF1B-506A-CACE-D2BC-14344245DD10}"/>
              </a:ext>
            </a:extLst>
          </p:cNvPr>
          <p:cNvSpPr txBox="1"/>
          <p:nvPr/>
        </p:nvSpPr>
        <p:spPr>
          <a:xfrm>
            <a:off x="717844" y="2424631"/>
            <a:ext cx="612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Q27: </a:t>
            </a:r>
            <a:r>
              <a:rPr lang="en-GB" sz="2400" b="1" dirty="0">
                <a:solidFill>
                  <a:schemeClr val="bg1"/>
                </a:solidFill>
                <a:cs typeface="Apple Chancery" panose="03020702040506060504" pitchFamily="66" charset="-79"/>
              </a:rPr>
              <a:t>WHAT WAS THE OVERALL TOPIC OF THIS MONTH'S FRIDAY SERMONS DELIVERED BY HAZRAT KHALIFAT-UL-MASIH V (ABA)? </a:t>
            </a:r>
            <a:endParaRPr lang="en-US" sz="2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D7567-9520-7342-A47F-58B633064DF7}"/>
              </a:ext>
            </a:extLst>
          </p:cNvPr>
          <p:cNvSpPr txBox="1"/>
          <p:nvPr/>
        </p:nvSpPr>
        <p:spPr>
          <a:xfrm>
            <a:off x="977672" y="3825434"/>
            <a:ext cx="563648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Trust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Obedience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rgbClr val="92D050"/>
                </a:solidFill>
                <a:cs typeface="Apple Chancery" panose="03020702040506060504" pitchFamily="66" charset="-79"/>
              </a:rPr>
              <a:t>Unity of Allah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GB" sz="2400" dirty="0">
                <a:solidFill>
                  <a:schemeClr val="bg1"/>
                </a:solidFill>
                <a:cs typeface="Apple Chancery" panose="03020702040506060504" pitchFamily="66" charset="-79"/>
              </a:rPr>
              <a:t>Ramadan</a:t>
            </a:r>
          </a:p>
        </p:txBody>
      </p:sp>
      <p:pic>
        <p:nvPicPr>
          <p:cNvPr id="3" name="Picture 2" descr="Head of the Ahmadiyya Muslim Community Delivers Eid Sermon from Islamabad -  Press &amp; Media Office">
            <a:extLst>
              <a:ext uri="{FF2B5EF4-FFF2-40B4-BE49-F238E27FC236}">
                <a16:creationId xmlns:a16="http://schemas.microsoft.com/office/drawing/2014/main" id="{DCC3C13F-CF78-1D45-AD6D-F64D41306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28" y="2898061"/>
            <a:ext cx="4562452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mputer Mouse Cursor Obj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751837-8D8F-C0E1-16E1-011A879B5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9954" r="89969">
                        <a14:foregroundMark x1="27932" y1="6944" x2="27932" y2="6944"/>
                        <a14:foregroundMark x1="28164" y1="6944" x2="34722" y2="50278"/>
                        <a14:foregroundMark x1="34722" y1="50278" x2="38272" y2="35093"/>
                        <a14:foregroundMark x1="38272" y1="35093" x2="54398" y2="73611"/>
                        <a14:foregroundMark x1="54398" y1="73611" x2="47531" y2="41019"/>
                        <a14:foregroundMark x1="47531" y1="41019" x2="37654" y2="22222"/>
                        <a14:foregroundMark x1="37654" y1="22222" x2="57793" y2="46667"/>
                        <a14:foregroundMark x1="57793" y1="46667" x2="31559" y2="63519"/>
                        <a14:foregroundMark x1="31559" y1="63519" x2="31250" y2="63148"/>
                        <a14:foregroundMark x1="55556" y1="77407" x2="56173" y2="72130"/>
                        <a14:foregroundMark x1="56173" y1="72130" x2="56173" y2="72130"/>
                        <a14:foregroundMark x1="57253" y1="74259" x2="60262" y2="84444"/>
                        <a14:foregroundMark x1="60262" y1="84444" x2="5902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007" y="5184219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82A17-4930-B8EA-8CB1-D11D94773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FE115-DDF0-D7DB-39E0-5BC0A1213A27}"/>
              </a:ext>
            </a:extLst>
          </p:cNvPr>
          <p:cNvSpPr txBox="1"/>
          <p:nvPr/>
        </p:nvSpPr>
        <p:spPr>
          <a:xfrm>
            <a:off x="98249" y="1828759"/>
            <a:ext cx="6623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Garamond" panose="02020404030301010803" pitchFamily="18" charset="0"/>
              </a:rPr>
              <a:t>LEARNING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17FFEE-9BBD-48C0-529B-97F25B896802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434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82A6B-981E-DBB6-2D49-6E3A51E27474}"/>
              </a:ext>
            </a:extLst>
          </p:cNvPr>
          <p:cNvSpPr txBox="1"/>
          <p:nvPr/>
        </p:nvSpPr>
        <p:spPr>
          <a:xfrm>
            <a:off x="2189834" y="176524"/>
            <a:ext cx="7791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  <a:cs typeface="Apple Chancery" panose="03020702040506060504" pitchFamily="66" charset="-79"/>
              </a:rPr>
              <a:t>ANNOUNCEMENTS!</a:t>
            </a:r>
            <a:endParaRPr lang="en-US" sz="4000" dirty="0">
              <a:solidFill>
                <a:schemeClr val="bg1"/>
              </a:solidFill>
              <a:latin typeface="+mj-lt"/>
              <a:cs typeface="Apple Chancery" panose="03020702040506060504" pitchFamily="66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E3237-A7DB-BECE-EDD8-75BD8A811BAD}"/>
              </a:ext>
            </a:extLst>
          </p:cNvPr>
          <p:cNvSpPr txBox="1"/>
          <p:nvPr/>
        </p:nvSpPr>
        <p:spPr>
          <a:xfrm>
            <a:off x="425613" y="2674751"/>
            <a:ext cx="59692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rgbClr val="C00000"/>
                </a:solidFill>
                <a:latin typeface="Garamond" panose="02020404030301010803" pitchFamily="18" charset="0"/>
              </a:rPr>
              <a:t>Be sure to look out for NEW Learning Time Material coming soon on the </a:t>
            </a:r>
            <a:r>
              <a:rPr lang="en-GB" sz="2800" dirty="0" err="1">
                <a:solidFill>
                  <a:srgbClr val="C00000"/>
                </a:solidFill>
                <a:latin typeface="Garamond" panose="02020404030301010803" pitchFamily="18" charset="0"/>
              </a:rPr>
              <a:t>Atfal</a:t>
            </a:r>
            <a:r>
              <a:rPr lang="en-GB" sz="2800" dirty="0">
                <a:solidFill>
                  <a:srgbClr val="C00000"/>
                </a:solidFill>
                <a:latin typeface="Garamond" panose="02020404030301010803" pitchFamily="18" charset="0"/>
              </a:rPr>
              <a:t> Website!</a:t>
            </a:r>
          </a:p>
          <a:p>
            <a:pPr algn="ctr">
              <a:spcAft>
                <a:spcPts val="1200"/>
              </a:spcAft>
            </a:pPr>
            <a:endParaRPr lang="en-GB" sz="2800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rgbClr val="C00000"/>
                </a:solidFill>
                <a:latin typeface="Garamond" panose="02020404030301010803" pitchFamily="18" charset="0"/>
              </a:rPr>
              <a:t>Different Topics, covered in 4 Presentations, followed by 1 Quiz Presentation, Inshallah!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2DE99-FDB9-27D2-FF13-73D4AFAC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2" r="50000"/>
          <a:stretch>
            <a:fillRect/>
          </a:stretch>
        </p:blipFill>
        <p:spPr>
          <a:xfrm>
            <a:off x="6722208" y="1828759"/>
            <a:ext cx="5234618" cy="40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1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D5B45-A528-B032-89AF-D023E04A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 Books to Crack Open While Society Closes Down Because of Coronavirus |  Teen Vogue">
            <a:extLst>
              <a:ext uri="{FF2B5EF4-FFF2-40B4-BE49-F238E27FC236}">
                <a16:creationId xmlns:a16="http://schemas.microsoft.com/office/drawing/2014/main" id="{E7D84320-512A-3F94-71EC-1D7EE315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764057A-639F-FF37-9971-F2C53E49B0AB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A98F0-3339-A9EB-F768-796AC3BF29E0}"/>
              </a:ext>
            </a:extLst>
          </p:cNvPr>
          <p:cNvSpPr txBox="1"/>
          <p:nvPr/>
        </p:nvSpPr>
        <p:spPr>
          <a:xfrm>
            <a:off x="-270473" y="1296329"/>
            <a:ext cx="50999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THOUGHT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OF THE WEEK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4CC640-561B-CFB0-877B-9D6D2604B8B7}"/>
              </a:ext>
            </a:extLst>
          </p:cNvPr>
          <p:cNvCxnSpPr/>
          <p:nvPr/>
        </p:nvCxnSpPr>
        <p:spPr>
          <a:xfrm>
            <a:off x="1231147" y="2243048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F63446-7010-8683-52D4-106EE1EC3ABE}"/>
              </a:ext>
            </a:extLst>
          </p:cNvPr>
          <p:cNvSpPr txBox="1"/>
          <p:nvPr/>
        </p:nvSpPr>
        <p:spPr>
          <a:xfrm>
            <a:off x="98309" y="4101220"/>
            <a:ext cx="458179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sng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TOPIC:</a:t>
            </a:r>
          </a:p>
          <a:p>
            <a:pPr algn="l"/>
            <a:endParaRPr lang="en-US" sz="2800" b="1" u="sng" dirty="0"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The Promised </a:t>
            </a:r>
            <a:r>
              <a:rPr lang="en-US" sz="3600" b="1" dirty="0" err="1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Messiah</a:t>
            </a:r>
            <a:r>
              <a:rPr lang="en-US" sz="3600" b="1" baseline="30000" dirty="0" err="1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as</a:t>
            </a:r>
            <a:r>
              <a:rPr lang="en-US" sz="3600" b="1" baseline="30000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Day</a:t>
            </a:r>
            <a:br>
              <a:rPr lang="en-US" sz="3600" b="1" baseline="30000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</a:br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(Masih </a:t>
            </a:r>
            <a:r>
              <a:rPr lang="en-US" sz="3600" b="1" dirty="0" err="1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Maud</a:t>
            </a:r>
            <a:r>
              <a:rPr lang="en-US" sz="3600" b="1" baseline="30000" dirty="0" err="1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as</a:t>
            </a:r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  <a:cs typeface="Jameel Noori Nastaleeq" panose="02000503000000000004" pitchFamily="2" charset="-78"/>
              </a:rPr>
              <a:t>)</a:t>
            </a:r>
            <a:endParaRPr lang="en-US" sz="2400" b="1" dirty="0">
              <a:solidFill>
                <a:schemeClr val="bg1"/>
              </a:solidFill>
              <a:latin typeface="Garamond Premr Pro" panose="02020402060506020403" pitchFamily="18" charset="0"/>
              <a:cs typeface="Jameel Noori Nastaleeq" panose="02000503000000000004" pitchFamily="2" charset="-78"/>
            </a:endParaRPr>
          </a:p>
        </p:txBody>
      </p:sp>
      <p:pic>
        <p:nvPicPr>
          <p:cNvPr id="7" name="Graphic 6" descr="Chat with solid fill">
            <a:extLst>
              <a:ext uri="{FF2B5EF4-FFF2-40B4-BE49-F238E27FC236}">
                <a16:creationId xmlns:a16="http://schemas.microsoft.com/office/drawing/2014/main" id="{DC6C4C09-A610-9392-CD78-029CFA907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6321" y="10711"/>
            <a:ext cx="1550314" cy="1550314"/>
          </a:xfrm>
          <a:prstGeom prst="rect">
            <a:avLst/>
          </a:prstGeom>
        </p:spPr>
      </p:pic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72B823CE-F583-037E-EC2A-069E01713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39" y="-53655"/>
            <a:ext cx="120700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C490F-F3DD-54D8-92DE-641039F5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6C4F7F-930F-FFD7-6114-0754E40DCBE6}"/>
              </a:ext>
            </a:extLst>
          </p:cNvPr>
          <p:cNvSpPr/>
          <p:nvPr/>
        </p:nvSpPr>
        <p:spPr>
          <a:xfrm>
            <a:off x="259079" y="0"/>
            <a:ext cx="6879772" cy="6858000"/>
          </a:xfrm>
          <a:prstGeom prst="rect">
            <a:avLst/>
          </a:prstGeom>
          <a:gradFill flip="none" rotWithShape="1">
            <a:gsLst>
              <a:gs pos="12000">
                <a:schemeClr val="tx1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9DAABB-3CB5-B046-CA66-9D3DFF566381}"/>
              </a:ext>
            </a:extLst>
          </p:cNvPr>
          <p:cNvSpPr/>
          <p:nvPr/>
        </p:nvSpPr>
        <p:spPr>
          <a:xfrm>
            <a:off x="1055518" y="502225"/>
            <a:ext cx="5079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lbertus Medium" panose="020E0602030304020304" pitchFamily="34" charset="0"/>
              </a:rPr>
              <a:t>Jalsa Masih </a:t>
            </a:r>
            <a:r>
              <a:rPr lang="en-GB" sz="2800" b="1" dirty="0" err="1">
                <a:solidFill>
                  <a:schemeClr val="bg1"/>
                </a:solidFill>
                <a:latin typeface="Albertus Medium" panose="020E0602030304020304" pitchFamily="34" charset="0"/>
              </a:rPr>
              <a:t>Maud</a:t>
            </a:r>
            <a:r>
              <a:rPr lang="en-GB" sz="2800" b="1" baseline="30000" dirty="0" err="1">
                <a:solidFill>
                  <a:schemeClr val="bg1"/>
                </a:solidFill>
                <a:latin typeface="Albertus Medium" panose="020E0602030304020304" pitchFamily="34" charset="0"/>
              </a:rPr>
              <a:t>as</a:t>
            </a:r>
            <a:br>
              <a:rPr lang="en-GB" sz="2800" b="1" dirty="0">
                <a:solidFill>
                  <a:schemeClr val="bg1"/>
                </a:solidFill>
                <a:latin typeface="Albertus Medium" panose="020E06020303040203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lbertus Medium" panose="020E0602030304020304" pitchFamily="34" charset="0"/>
              </a:rPr>
              <a:t>The Promised </a:t>
            </a:r>
            <a:r>
              <a:rPr lang="en-GB" sz="2800" b="1" dirty="0" err="1">
                <a:solidFill>
                  <a:schemeClr val="bg1"/>
                </a:solidFill>
                <a:latin typeface="Albertus Medium" panose="020E0602030304020304" pitchFamily="34" charset="0"/>
              </a:rPr>
              <a:t>Messiah</a:t>
            </a:r>
            <a:r>
              <a:rPr lang="en-GB" sz="2800" b="1" baseline="30000" dirty="0" err="1">
                <a:solidFill>
                  <a:schemeClr val="bg1"/>
                </a:solidFill>
                <a:latin typeface="Albertus Medium" panose="020E0602030304020304" pitchFamily="34" charset="0"/>
              </a:rPr>
              <a:t>as</a:t>
            </a:r>
            <a:r>
              <a:rPr lang="en-GB" sz="2800" b="1" baseline="30000" dirty="0">
                <a:solidFill>
                  <a:schemeClr val="bg1"/>
                </a:solidFill>
                <a:latin typeface="Albertus Medium" panose="020E06020303040203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Albertus Medium" panose="020E0602030304020304" pitchFamily="34" charset="0"/>
              </a:rPr>
              <a:t>Day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58C915-B623-DD53-ACEE-81DD5B557632}"/>
              </a:ext>
            </a:extLst>
          </p:cNvPr>
          <p:cNvCxnSpPr/>
          <p:nvPr/>
        </p:nvCxnSpPr>
        <p:spPr>
          <a:xfrm>
            <a:off x="1704018" y="1626017"/>
            <a:ext cx="37871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3BFE5C-9EA0-9440-89A2-1D31653D4E15}"/>
              </a:ext>
            </a:extLst>
          </p:cNvPr>
          <p:cNvSpPr txBox="1"/>
          <p:nvPr/>
        </p:nvSpPr>
        <p:spPr>
          <a:xfrm>
            <a:off x="556289" y="1954570"/>
            <a:ext cx="62853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The Promised Messiah (as) Day, also known as Masih Maud (as) day, is celebrated every year on March 23</a:t>
            </a:r>
            <a:r>
              <a:rPr lang="en-US" sz="2200" baseline="30000" dirty="0">
                <a:solidFill>
                  <a:schemeClr val="bg1"/>
                </a:solidFill>
                <a:latin typeface="Albertus MT Lt" pitchFamily="2" charset="0"/>
              </a:rPr>
              <a:t>rd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This day celebrates the establishment of the Ahmadiyya </a:t>
            </a: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Jama’at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by the Promised </a:t>
            </a: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Messiah</a:t>
            </a:r>
            <a:r>
              <a:rPr lang="en-US" sz="2200" baseline="30000" dirty="0" err="1">
                <a:solidFill>
                  <a:schemeClr val="bg1"/>
                </a:solidFill>
                <a:latin typeface="Albertus MT Lt" pitchFamily="2" charset="0"/>
              </a:rPr>
              <a:t>as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on 23</a:t>
            </a:r>
            <a:r>
              <a:rPr lang="en-US" sz="2200" baseline="30000" dirty="0">
                <a:solidFill>
                  <a:schemeClr val="bg1"/>
                </a:solidFill>
                <a:latin typeface="Albertus MT Lt" pitchFamily="2" charset="0"/>
              </a:rPr>
              <a:t>rd 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March 1889.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Huzoor</a:t>
            </a:r>
            <a:r>
              <a:rPr lang="en-US" sz="2200" baseline="30000" dirty="0" err="1">
                <a:solidFill>
                  <a:schemeClr val="bg1"/>
                </a:solidFill>
                <a:latin typeface="Albertus MT Lt" pitchFamily="2" charset="0"/>
              </a:rPr>
              <a:t>as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took </a:t>
            </a: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Bai’at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(Pledge of Allegiance) on this day.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40 Companions did </a:t>
            </a: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Bai’at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on this Day in Ludhiana at the house of Sufi Ahmad </a:t>
            </a:r>
            <a:r>
              <a:rPr lang="en-US" sz="2200" dirty="0" err="1">
                <a:solidFill>
                  <a:schemeClr val="bg1"/>
                </a:solidFill>
                <a:latin typeface="Albertus MT Lt" pitchFamily="2" charset="0"/>
              </a:rPr>
              <a:t>Jan</a:t>
            </a:r>
            <a:r>
              <a:rPr lang="en-US" sz="2200" baseline="30000" dirty="0" err="1">
                <a:solidFill>
                  <a:schemeClr val="bg1"/>
                </a:solidFill>
                <a:latin typeface="Albertus MT Lt" pitchFamily="2" charset="0"/>
              </a:rPr>
              <a:t>ra</a:t>
            </a:r>
            <a:r>
              <a:rPr lang="en-US" sz="2200" dirty="0">
                <a:solidFill>
                  <a:schemeClr val="bg1"/>
                </a:solidFill>
                <a:latin typeface="Albertus MT Lt" pitchFamily="2" charset="0"/>
              </a:rPr>
              <a:t> Sahib. </a:t>
            </a:r>
          </a:p>
        </p:txBody>
      </p:sp>
      <p:sp>
        <p:nvSpPr>
          <p:cNvPr id="2" name="AutoShape 2" descr="Lailatul Qadr: It's Significance. – Al-Iman Light">
            <a:extLst>
              <a:ext uri="{FF2B5EF4-FFF2-40B4-BE49-F238E27FC236}">
                <a16:creationId xmlns:a16="http://schemas.microsoft.com/office/drawing/2014/main" id="{0CF8358A-081B-87B1-1976-841F362FEA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Mirza Ghulam Ahmad - Wikipedia">
            <a:extLst>
              <a:ext uri="{FF2B5EF4-FFF2-40B4-BE49-F238E27FC236}">
                <a16:creationId xmlns:a16="http://schemas.microsoft.com/office/drawing/2014/main" id="{2904D76A-9315-BA55-6BE0-C4EEAF76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19" y="0"/>
            <a:ext cx="4757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991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S Weddings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FCCCF"/>
      </a:accent1>
      <a:accent2>
        <a:srgbClr val="F9E6A7"/>
      </a:accent2>
      <a:accent3>
        <a:srgbClr val="B5D5F0"/>
      </a:accent3>
      <a:accent4>
        <a:srgbClr val="E7EDC4"/>
      </a:accent4>
      <a:accent5>
        <a:srgbClr val="98DBD7"/>
      </a:accent5>
      <a:accent6>
        <a:srgbClr val="E1CCE1"/>
      </a:accent6>
      <a:hlink>
        <a:srgbClr val="EFCCCF"/>
      </a:hlink>
      <a:folHlink>
        <a:srgbClr val="EFCC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mporary wedding photo album_win32_SL_V3" id="{707175F2-40EA-4258-B002-8542D62BF0E9}" vid="{66055B40-B220-4725-A016-020708E491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 xsi:nil="true"/>
    <Background xmlns="71af3243-3dd4-4a8d-8c0d-dd76da1f02a5" xsi:nil="true"/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F6B2E0D-224B-4D4F-B563-E0B773EE6D4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5F9029-ABC1-40ED-9A4B-17AFB728AE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9BF552-EA34-4C6E-A44C-41812AE980D3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230e9df3-be65-4c73-a93b-d1236ebd677e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3429</Words>
  <Application>Microsoft Office PowerPoint</Application>
  <PresentationFormat>Widescreen</PresentationFormat>
  <Paragraphs>544</Paragraphs>
  <Slides>74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2" baseType="lpstr">
      <vt:lpstr>Albertus Medium</vt:lpstr>
      <vt:lpstr>Albertus MT Lt</vt:lpstr>
      <vt:lpstr>Apple Chancery</vt:lpstr>
      <vt:lpstr>Arial</vt:lpstr>
      <vt:lpstr>Avenir Book</vt:lpstr>
      <vt:lpstr>Bahnschrift Condensed</vt:lpstr>
      <vt:lpstr>Calibri</vt:lpstr>
      <vt:lpstr>Calisto MT</vt:lpstr>
      <vt:lpstr>Christmas Stories</vt:lpstr>
      <vt:lpstr>Garamond</vt:lpstr>
      <vt:lpstr>Garamond Premr Pro</vt:lpstr>
      <vt:lpstr>ManzoorNaskh</vt:lpstr>
      <vt:lpstr>Montserrat Medium</vt:lpstr>
      <vt:lpstr>Sagona Book</vt:lpstr>
      <vt:lpstr>Segoe UI</vt:lpstr>
      <vt:lpstr>System Font Regular</vt:lpstr>
      <vt:lpstr>Wingdings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Mabroor Ahmad</dc:creator>
  <cp:lastModifiedBy>Bea farrukh</cp:lastModifiedBy>
  <cp:revision>75</cp:revision>
  <dcterms:created xsi:type="dcterms:W3CDTF">2023-12-07T18:40:21Z</dcterms:created>
  <dcterms:modified xsi:type="dcterms:W3CDTF">2026-04-03T06:28:54Z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