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79" r:id="rId5"/>
    <p:sldId id="311" r:id="rId6"/>
    <p:sldId id="280" r:id="rId7"/>
    <p:sldId id="370" r:id="rId8"/>
    <p:sldId id="371" r:id="rId9"/>
    <p:sldId id="387" r:id="rId10"/>
    <p:sldId id="388" r:id="rId11"/>
    <p:sldId id="372" r:id="rId12"/>
    <p:sldId id="389" r:id="rId13"/>
    <p:sldId id="391" r:id="rId14"/>
    <p:sldId id="380" r:id="rId15"/>
    <p:sldId id="381" r:id="rId16"/>
    <p:sldId id="3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33F"/>
    <a:srgbClr val="50B107"/>
    <a:srgbClr val="A1F5AB"/>
    <a:srgbClr val="A86CA8"/>
    <a:srgbClr val="A262A2"/>
    <a:srgbClr val="965896"/>
    <a:srgbClr val="25515C"/>
    <a:srgbClr val="E1E1E1"/>
    <a:srgbClr val="041119"/>
    <a:srgbClr val="F01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8" autoAdjust="0"/>
    <p:restoredTop sz="84242" autoAdjust="0"/>
  </p:normalViewPr>
  <p:slideViewPr>
    <p:cSldViewPr snapToGrid="0">
      <p:cViewPr varScale="1">
        <p:scale>
          <a:sx n="93" d="100"/>
          <a:sy n="93" d="100"/>
        </p:scale>
        <p:origin x="270" y="84"/>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5850D-8684-43DB-B50B-D6C1AFE2CAC1}" type="doc">
      <dgm:prSet loTypeId="urn:diagrams.loki3.com/VaryingWidthList" loCatId="list" qsTypeId="urn:microsoft.com/office/officeart/2005/8/quickstyle/simple1" qsCatId="simple" csTypeId="urn:microsoft.com/office/officeart/2005/8/colors/accent6_5" csCatId="accent6" phldr="1"/>
      <dgm:spPr/>
    </dgm:pt>
    <dgm:pt modelId="{32A6630B-32C4-4B34-96D9-4DAE3DA94753}">
      <dgm:prSet phldrT="[Text]"/>
      <dgm:spPr>
        <a:solidFill>
          <a:srgbClr val="A86CA8">
            <a:alpha val="89804"/>
          </a:srgbClr>
        </a:solidFill>
      </dgm:spPr>
      <dgm:t>
        <a:bodyPr/>
        <a:lstStyle/>
        <a:p>
          <a:r>
            <a:rPr lang="en-GB" b="0" i="0" u="none" dirty="0"/>
            <a:t>What are the beliefs of atheists regarding God?</a:t>
          </a:r>
          <a:endParaRPr lang="en-GB" dirty="0"/>
        </a:p>
      </dgm:t>
    </dgm:pt>
    <dgm:pt modelId="{1AB4C6A9-D896-489F-B09A-2F1770D1CCCE}" type="parTrans" cxnId="{5E8AC1BA-8B82-4776-9B1B-3AFCD8CC7ECB}">
      <dgm:prSet/>
      <dgm:spPr/>
      <dgm:t>
        <a:bodyPr/>
        <a:lstStyle/>
        <a:p>
          <a:endParaRPr lang="en-GB"/>
        </a:p>
      </dgm:t>
    </dgm:pt>
    <dgm:pt modelId="{DAF4B97A-E265-4BCC-B2D0-88B035702742}" type="sibTrans" cxnId="{5E8AC1BA-8B82-4776-9B1B-3AFCD8CC7ECB}">
      <dgm:prSet/>
      <dgm:spPr/>
      <dgm:t>
        <a:bodyPr/>
        <a:lstStyle/>
        <a:p>
          <a:endParaRPr lang="en-GB"/>
        </a:p>
      </dgm:t>
    </dgm:pt>
    <dgm:pt modelId="{AFCD9D9B-4EA4-40E3-8AC7-3B8881E7805C}">
      <dgm:prSet/>
      <dgm:spPr>
        <a:solidFill>
          <a:srgbClr val="A262A2">
            <a:alpha val="69804"/>
          </a:srgbClr>
        </a:solidFill>
      </dgm:spPr>
      <dgm:t>
        <a:bodyPr/>
        <a:lstStyle/>
        <a:p>
          <a:r>
            <a:rPr lang="en-GB" b="0" i="0" u="none" dirty="0"/>
            <a:t>How can we explain to an Atheist that God does really exist?</a:t>
          </a:r>
          <a:endParaRPr lang="en-GB" b="1" u="sng" dirty="0"/>
        </a:p>
      </dgm:t>
    </dgm:pt>
    <dgm:pt modelId="{4045A46C-0867-4722-98E3-0035EE6FA02B}" type="parTrans" cxnId="{BA38CA45-7F7A-415A-8945-5B7A3C5E0538}">
      <dgm:prSet/>
      <dgm:spPr/>
      <dgm:t>
        <a:bodyPr/>
        <a:lstStyle/>
        <a:p>
          <a:endParaRPr lang="en-GB"/>
        </a:p>
      </dgm:t>
    </dgm:pt>
    <dgm:pt modelId="{A2C897AD-D47F-4E3E-A7B0-DD8395FF6CA2}" type="sibTrans" cxnId="{BA38CA45-7F7A-415A-8945-5B7A3C5E0538}">
      <dgm:prSet/>
      <dgm:spPr/>
      <dgm:t>
        <a:bodyPr/>
        <a:lstStyle/>
        <a:p>
          <a:endParaRPr lang="en-GB"/>
        </a:p>
      </dgm:t>
    </dgm:pt>
    <dgm:pt modelId="{8CE43136-476F-4D85-A67F-745C0F8D79B6}">
      <dgm:prSet/>
      <dgm:spPr>
        <a:solidFill>
          <a:srgbClr val="965896">
            <a:alpha val="50000"/>
          </a:srgbClr>
        </a:solidFill>
      </dgm:spPr>
      <dgm:t>
        <a:bodyPr/>
        <a:lstStyle/>
        <a:p>
          <a:r>
            <a:rPr lang="en-GB" b="0" i="0" u="none" dirty="0"/>
            <a:t>“People can behave morally without the belief in God” How would you answer this allegation?</a:t>
          </a:r>
          <a:endParaRPr lang="en-GB" dirty="0"/>
        </a:p>
      </dgm:t>
    </dgm:pt>
    <dgm:pt modelId="{856EA093-545D-416E-A68E-7784C2D10017}" type="parTrans" cxnId="{62AFEF83-A227-45E0-B58B-AD14059F5C79}">
      <dgm:prSet/>
      <dgm:spPr/>
      <dgm:t>
        <a:bodyPr/>
        <a:lstStyle/>
        <a:p>
          <a:endParaRPr lang="en-GB"/>
        </a:p>
      </dgm:t>
    </dgm:pt>
    <dgm:pt modelId="{D4122358-F2E1-4FC2-A131-7056B895F779}" type="sibTrans" cxnId="{62AFEF83-A227-45E0-B58B-AD14059F5C79}">
      <dgm:prSet/>
      <dgm:spPr/>
      <dgm:t>
        <a:bodyPr/>
        <a:lstStyle/>
        <a:p>
          <a:endParaRPr lang="en-GB"/>
        </a:p>
      </dgm:t>
    </dgm:pt>
    <dgm:pt modelId="{E5405FC2-70D4-4A40-98EC-8F7117A824A2}" type="pres">
      <dgm:prSet presAssocID="{37C5850D-8684-43DB-B50B-D6C1AFE2CAC1}" presName="Name0" presStyleCnt="0">
        <dgm:presLayoutVars>
          <dgm:resizeHandles/>
        </dgm:presLayoutVars>
      </dgm:prSet>
      <dgm:spPr/>
    </dgm:pt>
    <dgm:pt modelId="{D8F93C05-1ACA-4DB8-B65C-338414E56ECC}" type="pres">
      <dgm:prSet presAssocID="{32A6630B-32C4-4B34-96D9-4DAE3DA94753}" presName="text" presStyleLbl="node1" presStyleIdx="0" presStyleCnt="3" custScaleX="165612">
        <dgm:presLayoutVars>
          <dgm:bulletEnabled val="1"/>
        </dgm:presLayoutVars>
      </dgm:prSet>
      <dgm:spPr/>
    </dgm:pt>
    <dgm:pt modelId="{C26D2E6C-52B9-49D5-B307-6E0F8773DA66}" type="pres">
      <dgm:prSet presAssocID="{DAF4B97A-E265-4BCC-B2D0-88B035702742}" presName="space" presStyleCnt="0"/>
      <dgm:spPr/>
    </dgm:pt>
    <dgm:pt modelId="{7F639F50-F2DC-455B-AD7E-1B7745F202D1}" type="pres">
      <dgm:prSet presAssocID="{AFCD9D9B-4EA4-40E3-8AC7-3B8881E7805C}" presName="text" presStyleLbl="node1" presStyleIdx="1" presStyleCnt="3">
        <dgm:presLayoutVars>
          <dgm:bulletEnabled val="1"/>
        </dgm:presLayoutVars>
      </dgm:prSet>
      <dgm:spPr/>
    </dgm:pt>
    <dgm:pt modelId="{90280F5B-A146-41DF-B8E2-F80420D77B3C}" type="pres">
      <dgm:prSet presAssocID="{A2C897AD-D47F-4E3E-A7B0-DD8395FF6CA2}" presName="space" presStyleCnt="0"/>
      <dgm:spPr/>
    </dgm:pt>
    <dgm:pt modelId="{046E27BB-F0FD-4498-9F53-CE768A9BE5A7}" type="pres">
      <dgm:prSet presAssocID="{8CE43136-476F-4D85-A67F-745C0F8D79B6}" presName="text" presStyleLbl="node1" presStyleIdx="2" presStyleCnt="3" custScaleX="107702">
        <dgm:presLayoutVars>
          <dgm:bulletEnabled val="1"/>
        </dgm:presLayoutVars>
      </dgm:prSet>
      <dgm:spPr/>
    </dgm:pt>
  </dgm:ptLst>
  <dgm:cxnLst>
    <dgm:cxn modelId="{F8233D04-A9C7-4081-812E-73D8D04591AB}" type="presOf" srcId="{32A6630B-32C4-4B34-96D9-4DAE3DA94753}" destId="{D8F93C05-1ACA-4DB8-B65C-338414E56ECC}" srcOrd="0" destOrd="0" presId="urn:diagrams.loki3.com/VaryingWidthList"/>
    <dgm:cxn modelId="{647C3B1E-7DB9-4677-9DEB-71AFD89F4D03}" type="presOf" srcId="{8CE43136-476F-4D85-A67F-745C0F8D79B6}" destId="{046E27BB-F0FD-4498-9F53-CE768A9BE5A7}" srcOrd="0" destOrd="0" presId="urn:diagrams.loki3.com/VaryingWidthList"/>
    <dgm:cxn modelId="{BA38CA45-7F7A-415A-8945-5B7A3C5E0538}" srcId="{37C5850D-8684-43DB-B50B-D6C1AFE2CAC1}" destId="{AFCD9D9B-4EA4-40E3-8AC7-3B8881E7805C}" srcOrd="1" destOrd="0" parTransId="{4045A46C-0867-4722-98E3-0035EE6FA02B}" sibTransId="{A2C897AD-D47F-4E3E-A7B0-DD8395FF6CA2}"/>
    <dgm:cxn modelId="{6AF79151-75FD-4B2A-994E-0F86ECD2E881}" type="presOf" srcId="{AFCD9D9B-4EA4-40E3-8AC7-3B8881E7805C}" destId="{7F639F50-F2DC-455B-AD7E-1B7745F202D1}" srcOrd="0" destOrd="0" presId="urn:diagrams.loki3.com/VaryingWidthList"/>
    <dgm:cxn modelId="{62AFEF83-A227-45E0-B58B-AD14059F5C79}" srcId="{37C5850D-8684-43DB-B50B-D6C1AFE2CAC1}" destId="{8CE43136-476F-4D85-A67F-745C0F8D79B6}" srcOrd="2" destOrd="0" parTransId="{856EA093-545D-416E-A68E-7784C2D10017}" sibTransId="{D4122358-F2E1-4FC2-A131-7056B895F779}"/>
    <dgm:cxn modelId="{CFC1EEAE-E31C-46D5-9A51-F631EF63FF87}" type="presOf" srcId="{37C5850D-8684-43DB-B50B-D6C1AFE2CAC1}" destId="{E5405FC2-70D4-4A40-98EC-8F7117A824A2}" srcOrd="0" destOrd="0" presId="urn:diagrams.loki3.com/VaryingWidthList"/>
    <dgm:cxn modelId="{5E8AC1BA-8B82-4776-9B1B-3AFCD8CC7ECB}" srcId="{37C5850D-8684-43DB-B50B-D6C1AFE2CAC1}" destId="{32A6630B-32C4-4B34-96D9-4DAE3DA94753}" srcOrd="0" destOrd="0" parTransId="{1AB4C6A9-D896-489F-B09A-2F1770D1CCCE}" sibTransId="{DAF4B97A-E265-4BCC-B2D0-88B035702742}"/>
    <dgm:cxn modelId="{D401C663-715C-424F-A1A5-B03202AF24E5}" type="presParOf" srcId="{E5405FC2-70D4-4A40-98EC-8F7117A824A2}" destId="{D8F93C05-1ACA-4DB8-B65C-338414E56ECC}" srcOrd="0" destOrd="0" presId="urn:diagrams.loki3.com/VaryingWidthList"/>
    <dgm:cxn modelId="{2400D887-141C-472F-83FD-947649F0040A}" type="presParOf" srcId="{E5405FC2-70D4-4A40-98EC-8F7117A824A2}" destId="{C26D2E6C-52B9-49D5-B307-6E0F8773DA66}" srcOrd="1" destOrd="0" presId="urn:diagrams.loki3.com/VaryingWidthList"/>
    <dgm:cxn modelId="{89B0FF49-F112-4015-996E-EEA6027178E6}" type="presParOf" srcId="{E5405FC2-70D4-4A40-98EC-8F7117A824A2}" destId="{7F639F50-F2DC-455B-AD7E-1B7745F202D1}" srcOrd="2" destOrd="0" presId="urn:diagrams.loki3.com/VaryingWidthList"/>
    <dgm:cxn modelId="{24FDB144-9981-41D2-95DC-D16D96FA2DFB}" type="presParOf" srcId="{E5405FC2-70D4-4A40-98EC-8F7117A824A2}" destId="{90280F5B-A146-41DF-B8E2-F80420D77B3C}" srcOrd="3" destOrd="0" presId="urn:diagrams.loki3.com/VaryingWidthList"/>
    <dgm:cxn modelId="{F2E49659-C160-4714-B103-1F981704E9EA}" type="presParOf" srcId="{E5405FC2-70D4-4A40-98EC-8F7117A824A2}" destId="{046E27BB-F0FD-4498-9F53-CE768A9BE5A7}" srcOrd="4" destOrd="0" presId="urn:diagrams.loki3.com/VaryingWidthList"/>
  </dgm:cxnLst>
  <dgm:bg>
    <a:solidFill>
      <a:schemeClr val="accent6">
        <a:lumMod val="50000"/>
      </a:schemeClr>
    </a:solidFill>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93C05-1ACA-4DB8-B65C-338414E56ECC}">
      <dsp:nvSpPr>
        <dsp:cNvPr id="0" name=""/>
        <dsp:cNvSpPr/>
      </dsp:nvSpPr>
      <dsp:spPr>
        <a:xfrm>
          <a:off x="798969" y="1279"/>
          <a:ext cx="2682914" cy="844748"/>
        </a:xfrm>
        <a:prstGeom prst="rect">
          <a:avLst/>
        </a:prstGeom>
        <a:solidFill>
          <a:srgbClr val="A86CA8">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b="0" i="0" u="none" kern="1200" dirty="0"/>
            <a:t>What are the beliefs of atheists regarding God?</a:t>
          </a:r>
          <a:endParaRPr lang="en-GB" sz="1700" kern="1200" dirty="0"/>
        </a:p>
      </dsp:txBody>
      <dsp:txXfrm>
        <a:off x="798969" y="1279"/>
        <a:ext cx="2682914" cy="844748"/>
      </dsp:txXfrm>
    </dsp:sp>
    <dsp:sp modelId="{7F639F50-F2DC-455B-AD7E-1B7745F202D1}">
      <dsp:nvSpPr>
        <dsp:cNvPr id="0" name=""/>
        <dsp:cNvSpPr/>
      </dsp:nvSpPr>
      <dsp:spPr>
        <a:xfrm>
          <a:off x="1127926" y="888265"/>
          <a:ext cx="2025000" cy="844748"/>
        </a:xfrm>
        <a:prstGeom prst="rect">
          <a:avLst/>
        </a:prstGeom>
        <a:solidFill>
          <a:srgbClr val="A262A2">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b="0" i="0" u="none" kern="1200" dirty="0"/>
            <a:t>How can we explain to an Atheist that God does really exist?</a:t>
          </a:r>
          <a:endParaRPr lang="en-GB" sz="1700" b="1" u="sng" kern="1200" dirty="0"/>
        </a:p>
      </dsp:txBody>
      <dsp:txXfrm>
        <a:off x="1127926" y="888265"/>
        <a:ext cx="2025000" cy="844748"/>
      </dsp:txXfrm>
    </dsp:sp>
    <dsp:sp modelId="{046E27BB-F0FD-4498-9F53-CE768A9BE5A7}">
      <dsp:nvSpPr>
        <dsp:cNvPr id="0" name=""/>
        <dsp:cNvSpPr/>
      </dsp:nvSpPr>
      <dsp:spPr>
        <a:xfrm>
          <a:off x="492585" y="1775250"/>
          <a:ext cx="3295681" cy="844748"/>
        </a:xfrm>
        <a:prstGeom prst="rect">
          <a:avLst/>
        </a:prstGeom>
        <a:solidFill>
          <a:srgbClr val="965896">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b="0" i="0" u="none" kern="1200" dirty="0"/>
            <a:t>“People can behave morally without the belief in God” How would you answer this allegation?</a:t>
          </a:r>
          <a:endParaRPr lang="en-GB" sz="1700" kern="1200" dirty="0"/>
        </a:p>
      </dsp:txBody>
      <dsp:txXfrm>
        <a:off x="492585" y="1775250"/>
        <a:ext cx="3295681" cy="844748"/>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5/10/2026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5/10/2026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6AC4F-CAD3-D27E-6BB8-E4627E768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4D9EA-B590-8047-394C-69904D6AEB3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353EEAA-8A80-4528-F871-D6E6BD5585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C2D519-C16A-5250-2A3E-8854D2791571}"/>
              </a:ext>
            </a:extLst>
          </p:cNvPr>
          <p:cNvSpPr>
            <a:spLocks noGrp="1"/>
          </p:cNvSpPr>
          <p:nvPr>
            <p:ph type="sldNum" sz="quarter" idx="5"/>
          </p:nvPr>
        </p:nvSpPr>
        <p:spPr/>
        <p:txBody>
          <a:bodyPr/>
          <a:lstStyle/>
          <a:p>
            <a:fld id="{12513E26-82E6-4B7D-A776-6470B7826FD7}" type="slidenum">
              <a:rPr lang="en-US" smtClean="0"/>
              <a:t>11</a:t>
            </a:fld>
            <a:endParaRPr lang="en-US"/>
          </a:p>
        </p:txBody>
      </p:sp>
    </p:spTree>
    <p:extLst>
      <p:ext uri="{BB962C8B-B14F-4D97-AF65-F5344CB8AC3E}">
        <p14:creationId xmlns:p14="http://schemas.microsoft.com/office/powerpoint/2010/main" val="352900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3</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9BA7-5AFD-1095-3281-81F89E6F9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47DC2-624F-EC31-2E89-EBFEBA5ABDA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5FE9DE4-EB66-957D-F28F-D18A14CAEB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EC76C2-E273-0A64-04E9-7EF01F05A4F5}"/>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2364335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E87C6-8BA0-F4E0-0414-B1F0B906D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28545-47C4-EFB6-28E1-AE38EFB4E08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E5E8EA7-E76C-32F4-FC2D-2E5358F65E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EB9C9C-8559-7AD5-FB5D-C6D7DFFE12A7}"/>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250565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E87C6-8BA0-F4E0-0414-B1F0B906D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28545-47C4-EFB6-28E1-AE38EFB4E08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E5E8EA7-E76C-32F4-FC2D-2E5358F65E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EB9C9C-8559-7AD5-FB5D-C6D7DFFE12A7}"/>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1519133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E87C6-8BA0-F4E0-0414-B1F0B906D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28545-47C4-EFB6-28E1-AE38EFB4E08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E5E8EA7-E76C-32F4-FC2D-2E5358F65E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EB9C9C-8559-7AD5-FB5D-C6D7DFFE12A7}"/>
              </a:ext>
            </a:extLst>
          </p:cNvPr>
          <p:cNvSpPr>
            <a:spLocks noGrp="1"/>
          </p:cNvSpPr>
          <p:nvPr>
            <p:ph type="sldNum" sz="quarter" idx="5"/>
          </p:nvPr>
        </p:nvSpPr>
        <p:spPr/>
        <p:txBody>
          <a:bodyPr/>
          <a:lstStyle/>
          <a:p>
            <a:fld id="{12513E26-82E6-4B7D-A776-6470B7826FD7}" type="slidenum">
              <a:rPr lang="en-US" smtClean="0"/>
              <a:t>7</a:t>
            </a:fld>
            <a:endParaRPr lang="en-US"/>
          </a:p>
        </p:txBody>
      </p:sp>
    </p:spTree>
    <p:extLst>
      <p:ext uri="{BB962C8B-B14F-4D97-AF65-F5344CB8AC3E}">
        <p14:creationId xmlns:p14="http://schemas.microsoft.com/office/powerpoint/2010/main" val="280207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EF41C-F383-4071-68EF-0B928C8D5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79019-779C-C193-99D4-5914C8AAB3D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7E100D5-0E78-7FAA-2C84-DD02579A04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D3D28B-6263-1D88-B4E1-AA521A8AB93B}"/>
              </a:ext>
            </a:extLst>
          </p:cNvPr>
          <p:cNvSpPr>
            <a:spLocks noGrp="1"/>
          </p:cNvSpPr>
          <p:nvPr>
            <p:ph type="sldNum" sz="quarter" idx="5"/>
          </p:nvPr>
        </p:nvSpPr>
        <p:spPr/>
        <p:txBody>
          <a:bodyPr/>
          <a:lstStyle/>
          <a:p>
            <a:fld id="{12513E26-82E6-4B7D-A776-6470B7826FD7}" type="slidenum">
              <a:rPr lang="en-US" smtClean="0"/>
              <a:t>8</a:t>
            </a:fld>
            <a:endParaRPr lang="en-US"/>
          </a:p>
        </p:txBody>
      </p:sp>
    </p:spTree>
    <p:extLst>
      <p:ext uri="{BB962C8B-B14F-4D97-AF65-F5344CB8AC3E}">
        <p14:creationId xmlns:p14="http://schemas.microsoft.com/office/powerpoint/2010/main" val="305390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EF41C-F383-4071-68EF-0B928C8D5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79019-779C-C193-99D4-5914C8AAB3D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7E100D5-0E78-7FAA-2C84-DD02579A04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D3D28B-6263-1D88-B4E1-AA521A8AB93B}"/>
              </a:ext>
            </a:extLst>
          </p:cNvPr>
          <p:cNvSpPr>
            <a:spLocks noGrp="1"/>
          </p:cNvSpPr>
          <p:nvPr>
            <p:ph type="sldNum" sz="quarter" idx="5"/>
          </p:nvPr>
        </p:nvSpPr>
        <p:spPr/>
        <p:txBody>
          <a:bodyPr/>
          <a:lstStyle/>
          <a:p>
            <a:fld id="{12513E26-82E6-4B7D-A776-6470B7826FD7}" type="slidenum">
              <a:rPr lang="en-US" smtClean="0"/>
              <a:t>9</a:t>
            </a:fld>
            <a:endParaRPr lang="en-US"/>
          </a:p>
        </p:txBody>
      </p:sp>
    </p:spTree>
    <p:extLst>
      <p:ext uri="{BB962C8B-B14F-4D97-AF65-F5344CB8AC3E}">
        <p14:creationId xmlns:p14="http://schemas.microsoft.com/office/powerpoint/2010/main" val="1970765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EF41C-F383-4071-68EF-0B928C8D5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79019-779C-C193-99D4-5914C8AAB3D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7E100D5-0E78-7FAA-2C84-DD02579A04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D3D28B-6263-1D88-B4E1-AA521A8AB93B}"/>
              </a:ext>
            </a:extLst>
          </p:cNvPr>
          <p:cNvSpPr>
            <a:spLocks noGrp="1"/>
          </p:cNvSpPr>
          <p:nvPr>
            <p:ph type="sldNum" sz="quarter" idx="5"/>
          </p:nvPr>
        </p:nvSpPr>
        <p:spPr/>
        <p:txBody>
          <a:bodyPr/>
          <a:lstStyle/>
          <a:p>
            <a:fld id="{12513E26-82E6-4B7D-A776-6470B7826FD7}" type="slidenum">
              <a:rPr lang="en-US" smtClean="0"/>
              <a:t>10</a:t>
            </a:fld>
            <a:endParaRPr lang="en-US"/>
          </a:p>
        </p:txBody>
      </p:sp>
    </p:spTree>
    <p:extLst>
      <p:ext uri="{BB962C8B-B14F-4D97-AF65-F5344CB8AC3E}">
        <p14:creationId xmlns:p14="http://schemas.microsoft.com/office/powerpoint/2010/main" val="18389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ManzoorNaskh" panose="02000500000000000000" pitchFamily="2"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5/10/2026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5/10/2026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5/10/2026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ManzoorNaskh" panose="02000500000000000000" pitchFamily="2" charset="-78"/>
                <a:cs typeface="_Khat_Manzoor_BAFC" panose="02000000000000000000" pitchFamily="2" charset="-78"/>
              </a:defRPr>
            </a:lvl1pPr>
          </a:lstStyle>
          <a:p>
            <a:fld id="{39B360F8-476B-46A9-AE4D-B70F5EF3C486}" type="datetimeFigureOut">
              <a:rPr lang="en-US" smtClean="0"/>
              <a:pPr/>
              <a:t>5/10/2026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5/10/2026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5/10/2026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5/10/2026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5/10/2026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anzoorNaskh" panose="02000500000000000000" pitchFamily="2"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www.atfal.org.uk/tali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RW8ADilF26c?si=Rj3lTxGTa87m_S-R"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s://youtu.be/iIYZMn6mRj8?si=4y3xdTKbwRm_1Qw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emf"/><Relationship Id="rId1" Type="http://schemas.openxmlformats.org/officeDocument/2006/relationships/slideLayout" Target="../slideLayouts/slideLayout1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emf"/><Relationship Id="rId1" Type="http://schemas.openxmlformats.org/officeDocument/2006/relationships/slideLayout" Target="../slideLayouts/slideLayout16.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6.xml"/><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svg"/><Relationship Id="rId11" Type="http://schemas.openxmlformats.org/officeDocument/2006/relationships/diagramQuickStyle" Target="../diagrams/quickStyle1.xml"/><Relationship Id="rId5" Type="http://schemas.openxmlformats.org/officeDocument/2006/relationships/image" Target="../media/image12.png"/><Relationship Id="rId10" Type="http://schemas.openxmlformats.org/officeDocument/2006/relationships/diagramLayout" Target="../diagrams/layout1.xml"/><Relationship Id="rId4" Type="http://schemas.openxmlformats.org/officeDocument/2006/relationships/image" Target="../media/image11.svg"/><Relationship Id="rId9"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chemeClr val="accent6">
                  <a:lumMod val="50000"/>
                </a:schemeClr>
              </a:gs>
              <a:gs pos="100000">
                <a:schemeClr val="accent1">
                  <a:lumMod val="75000"/>
                </a:scheme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building with snow on it&#10;&#10;Description automatically generated">
            <a:extLst>
              <a:ext uri="{FF2B5EF4-FFF2-40B4-BE49-F238E27FC236}">
                <a16:creationId xmlns:a16="http://schemas.microsoft.com/office/drawing/2014/main" id="{65E5D5CA-E6A4-B28D-6110-D1C063F9955E}"/>
              </a:ext>
            </a:extLst>
          </p:cNvPr>
          <p:cNvPicPr>
            <a:picLocks noGrp="1" noChangeAspect="1"/>
          </p:cNvPicPr>
          <p:nvPr>
            <p:ph type="pic" idx="1"/>
          </p:nvPr>
        </p:nvPicPr>
        <p:blipFill>
          <a:blip r:embed="rId3"/>
          <a:srcRect l="9684" t="8360" r="4621" b="8360"/>
          <a:stretch/>
        </p:blipFill>
        <p:spPr>
          <a:xfrm>
            <a:off x="6153395" y="-118533"/>
            <a:ext cx="6017877" cy="6986786"/>
          </a:xfrm>
          <a:ln w="38100">
            <a:solidFill>
              <a:schemeClr val="accent1">
                <a:lumMod val="50000"/>
              </a:schemeClr>
            </a:solidFill>
          </a:ln>
        </p:spPr>
      </p:pic>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4"/>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chemeClr val="accent1">
                    <a:lumMod val="50000"/>
                  </a:schemeClr>
                </a:solidFill>
                <a:latin typeface="Garamond" panose="02020404030301010803" pitchFamily="18" charset="0"/>
              </a:rPr>
              <a:t>THE EXISTENCE OF GOD</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1998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5">
              <a:extLst>
                <a:ext uri="{96DAC541-7B7A-43D3-8B79-37D633B846F1}">
                  <asvg:svgBlip xmlns:asvg="http://schemas.microsoft.com/office/drawing/2016/SVG/main" r:embed="rId6"/>
                </a:ext>
              </a:extLst>
            </a:blip>
            <a:srcRect l="33333" t="29205" r="32991" b="37786"/>
            <a:stretch/>
          </p:blipFill>
          <p:spPr>
            <a:xfrm>
              <a:off x="1639937" y="5655889"/>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4268"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024505"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592032" y="5631648"/>
                <a:ext cx="3152368" cy="369332"/>
              </a:xfrm>
              <a:prstGeom prst="rect">
                <a:avLst/>
              </a:prstGeom>
              <a:noFill/>
            </p:spPr>
            <p:txBody>
              <a:bodyPr wrap="square">
                <a:spAutoFit/>
              </a:bodyPr>
              <a:lstStyle/>
              <a:p>
                <a:pPr algn="ctr"/>
                <a:r>
                  <a:rPr lang="en-GB" sz="1800" b="1" dirty="0">
                    <a:solidFill>
                      <a:schemeClr val="bg1"/>
                    </a:solidFill>
                    <a:hlinkClick r:id="rId9">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solidFill>
                  <a:schemeClr val="bg1"/>
                </a:solidFill>
                <a:latin typeface="Garamond" panose="02020404030301010803" pitchFamily="18" charset="0"/>
              </a:rPr>
              <a:t>Learning Time Topic 1 Module 3</a:t>
            </a:r>
          </a:p>
        </p:txBody>
      </p:sp>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6706165-66AA-2CB8-6C33-F48C7C3E20C4}"/>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63AC83AE-7412-B76E-96EF-C293699C3721}"/>
              </a:ext>
            </a:extLst>
          </p:cNvPr>
          <p:cNvSpPr>
            <a:spLocks/>
          </p:cNvSpPr>
          <p:nvPr/>
        </p:nvSpPr>
        <p:spPr>
          <a:xfrm>
            <a:off x="-20728" y="-118533"/>
            <a:ext cx="12319408" cy="7176558"/>
          </a:xfrm>
          <a:prstGeom prst="rect">
            <a:avLst/>
          </a:prstGeom>
          <a:solidFill>
            <a:srgbClr val="15933F"/>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6" name="Rectangle 5">
            <a:extLst>
              <a:ext uri="{FF2B5EF4-FFF2-40B4-BE49-F238E27FC236}">
                <a16:creationId xmlns:a16="http://schemas.microsoft.com/office/drawing/2014/main" id="{F6D65B41-2D9F-6040-B39A-48609520F06E}"/>
              </a:ext>
            </a:extLst>
          </p:cNvPr>
          <p:cNvSpPr>
            <a:spLocks/>
          </p:cNvSpPr>
          <p:nvPr/>
        </p:nvSpPr>
        <p:spPr>
          <a:xfrm>
            <a:off x="0" y="151227"/>
            <a:ext cx="12298680" cy="64633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b="1" dirty="0">
              <a:solidFill>
                <a:schemeClr val="bg1"/>
              </a:solidFill>
              <a:latin typeface="Garamond Premr Pro" panose="02020402060506020403" pitchFamily="18" charset="0"/>
            </a:endParaRPr>
          </a:p>
        </p:txBody>
      </p:sp>
      <p:sp>
        <p:nvSpPr>
          <p:cNvPr id="13" name="TextBox 12">
            <a:extLst>
              <a:ext uri="{FF2B5EF4-FFF2-40B4-BE49-F238E27FC236}">
                <a16:creationId xmlns:a16="http://schemas.microsoft.com/office/drawing/2014/main" id="{8A9F830A-4217-38F7-88DB-B4B8F740BC12}"/>
              </a:ext>
            </a:extLst>
          </p:cNvPr>
          <p:cNvSpPr txBox="1"/>
          <p:nvPr/>
        </p:nvSpPr>
        <p:spPr>
          <a:xfrm>
            <a:off x="794174" y="106030"/>
            <a:ext cx="10603652" cy="646331"/>
          </a:xfrm>
          <a:prstGeom prst="rect">
            <a:avLst/>
          </a:prstGeom>
          <a:noFill/>
          <a:ln>
            <a:noFill/>
          </a:ln>
        </p:spPr>
        <p:txBody>
          <a:bodyPr wrap="square">
            <a:spAutoFit/>
          </a:bodyPr>
          <a:lstStyle/>
          <a:p>
            <a:pPr algn="ctr"/>
            <a:r>
              <a:rPr lang="en-GB" sz="3600" b="1" dirty="0">
                <a:solidFill>
                  <a:srgbClr val="15933F"/>
                </a:solidFill>
                <a:latin typeface="Garamond" panose="02020404030301010803" pitchFamily="18" charset="0"/>
                <a:cs typeface="Apple Chancery" panose="03020702040506060504" pitchFamily="66" charset="-79"/>
              </a:rPr>
              <a:t> BELIEF OF ATHEISTS REGARDING GOD</a:t>
            </a:r>
          </a:p>
        </p:txBody>
      </p:sp>
      <p:sp>
        <p:nvSpPr>
          <p:cNvPr id="15" name="TextBox 14">
            <a:extLst>
              <a:ext uri="{FF2B5EF4-FFF2-40B4-BE49-F238E27FC236}">
                <a16:creationId xmlns:a16="http://schemas.microsoft.com/office/drawing/2014/main" id="{7E4D48CA-2D3A-511D-0A3E-7A356EA1BE3D}"/>
              </a:ext>
            </a:extLst>
          </p:cNvPr>
          <p:cNvSpPr txBox="1"/>
          <p:nvPr/>
        </p:nvSpPr>
        <p:spPr>
          <a:xfrm>
            <a:off x="269768" y="1511745"/>
            <a:ext cx="7238781" cy="4832092"/>
          </a:xfrm>
          <a:prstGeom prst="rect">
            <a:avLst/>
          </a:prstGeom>
          <a:noFill/>
          <a:ln>
            <a:noFill/>
          </a:ln>
        </p:spPr>
        <p:txBody>
          <a:bodyPr wrap="square">
            <a:spAutoFit/>
          </a:bodyPr>
          <a:lstStyle/>
          <a:p>
            <a:pPr marL="342900" indent="-342900">
              <a:buFont typeface="Arial" panose="020B0604020202020204" pitchFamily="34" charset="0"/>
              <a:buChar char="•"/>
            </a:pPr>
            <a:r>
              <a:rPr lang="en-GB" sz="2800" dirty="0">
                <a:solidFill>
                  <a:schemeClr val="bg1"/>
                </a:solidFill>
                <a:latin typeface="Garamond" panose="02020404030301010803" pitchFamily="18" charset="0"/>
                <a:cs typeface="Apple Chancery" panose="03020702040506060504" pitchFamily="66" charset="-79"/>
              </a:rPr>
              <a:t>We see in the world today, it has been 117 years since the Promised Messiah (as) passed away, and people have forgotten how to live with each other.</a:t>
            </a:r>
          </a:p>
          <a:p>
            <a:pPr marL="342900" indent="-342900">
              <a:buFont typeface="Arial" panose="020B0604020202020204" pitchFamily="34" charset="0"/>
              <a:buChar char="•"/>
            </a:pPr>
            <a:r>
              <a:rPr lang="en-GB" sz="2800" dirty="0">
                <a:solidFill>
                  <a:schemeClr val="bg1"/>
                </a:solidFill>
                <a:latin typeface="Garamond" panose="02020404030301010803" pitchFamily="18" charset="0"/>
                <a:cs typeface="Apple Chancery" panose="03020702040506060504" pitchFamily="66" charset="-79"/>
              </a:rPr>
              <a:t>There are constant arguments, disputes and the threat of a war breaking out is also very imminent.</a:t>
            </a:r>
          </a:p>
          <a:p>
            <a:pPr marL="342900" indent="-342900">
              <a:buFont typeface="Arial" panose="020B0604020202020204" pitchFamily="34" charset="0"/>
              <a:buChar char="•"/>
            </a:pPr>
            <a:r>
              <a:rPr lang="en-GB" sz="2800" dirty="0">
                <a:solidFill>
                  <a:schemeClr val="bg1"/>
                </a:solidFill>
                <a:latin typeface="Garamond" panose="02020404030301010803" pitchFamily="18" charset="0"/>
                <a:cs typeface="Apple Chancery" panose="03020702040506060504" pitchFamily="66" charset="-79"/>
              </a:rPr>
              <a:t>This means that it is important that we need God, Prophets and Religion to show mankind how to behave morally and live in a civilised manner.</a:t>
            </a:r>
          </a:p>
        </p:txBody>
      </p:sp>
      <p:pic>
        <p:nvPicPr>
          <p:cNvPr id="6146" name="Picture 2" descr="Did Hazrat Mirza Ghulam Ahmad, the Promised Messiah (as), Abrogate Jihad? –  The Muslim Sunrise"/>
          <p:cNvPicPr>
            <a:picLocks noChangeAspect="1" noChangeArrowheads="1"/>
          </p:cNvPicPr>
          <p:nvPr/>
        </p:nvPicPr>
        <p:blipFill rotWithShape="1">
          <a:blip r:embed="rId3">
            <a:extLst>
              <a:ext uri="{28A0092B-C50C-407E-A947-70E740481C1C}">
                <a14:useLocalDpi xmlns:a14="http://schemas.microsoft.com/office/drawing/2010/main" val="0"/>
              </a:ext>
            </a:extLst>
          </a:blip>
          <a:srcRect t="9081"/>
          <a:stretch/>
        </p:blipFill>
        <p:spPr bwMode="auto">
          <a:xfrm>
            <a:off x="7598563" y="1580626"/>
            <a:ext cx="4152323" cy="460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48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BEB4EFA-851B-87DE-6D92-861FCFA3F1D8}"/>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22A1AD52-0FF3-4839-2822-913FE185AFFA}"/>
              </a:ext>
            </a:extLst>
          </p:cNvPr>
          <p:cNvSpPr>
            <a:spLocks/>
          </p:cNvSpPr>
          <p:nvPr/>
        </p:nvSpPr>
        <p:spPr>
          <a:xfrm>
            <a:off x="-180975" y="-159279"/>
            <a:ext cx="12500383" cy="7176558"/>
          </a:xfrm>
          <a:prstGeom prst="rect">
            <a:avLst/>
          </a:prstGeom>
          <a:solidFill>
            <a:schemeClr val="tx2">
              <a:lumMod val="65000"/>
              <a:lumOff val="35000"/>
            </a:schemeClr>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tx2">
                  <a:lumMod val="75000"/>
                  <a:lumOff val="25000"/>
                </a:schemeClr>
              </a:solidFill>
              <a:latin typeface="Garamond Premr Pro" panose="02020402060506020403" pitchFamily="18" charset="0"/>
            </a:endParaRPr>
          </a:p>
        </p:txBody>
      </p:sp>
      <p:sp>
        <p:nvSpPr>
          <p:cNvPr id="6" name="Rectangle 5">
            <a:extLst>
              <a:ext uri="{FF2B5EF4-FFF2-40B4-BE49-F238E27FC236}">
                <a16:creationId xmlns:a16="http://schemas.microsoft.com/office/drawing/2014/main" id="{1ECD4475-190B-5D61-E253-D523FA5879C6}"/>
              </a:ext>
            </a:extLst>
          </p:cNvPr>
          <p:cNvSpPr>
            <a:spLocks/>
          </p:cNvSpPr>
          <p:nvPr/>
        </p:nvSpPr>
        <p:spPr>
          <a:xfrm>
            <a:off x="0" y="151227"/>
            <a:ext cx="12298680" cy="64633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57A428A5-2534-997C-D6FA-269CE6E669FE}"/>
              </a:ext>
            </a:extLst>
          </p:cNvPr>
          <p:cNvSpPr txBox="1"/>
          <p:nvPr/>
        </p:nvSpPr>
        <p:spPr>
          <a:xfrm>
            <a:off x="984674" y="113259"/>
            <a:ext cx="10222652" cy="646331"/>
          </a:xfrm>
          <a:prstGeom prst="rect">
            <a:avLst/>
          </a:prstGeom>
          <a:noFill/>
          <a:ln>
            <a:noFill/>
          </a:ln>
        </p:spPr>
        <p:txBody>
          <a:bodyPr wrap="square">
            <a:spAutoFit/>
          </a:bodyPr>
          <a:lstStyle/>
          <a:p>
            <a:pPr algn="ctr"/>
            <a:r>
              <a:rPr lang="en-US" sz="3600" b="1" dirty="0">
                <a:solidFill>
                  <a:schemeClr val="tx2">
                    <a:lumMod val="75000"/>
                    <a:lumOff val="25000"/>
                  </a:schemeClr>
                </a:solidFill>
                <a:latin typeface="Garamond" panose="02020404030301010803" pitchFamily="18" charset="0"/>
                <a:cs typeface="Apple Chancery" panose="03020702040506060504" pitchFamily="66" charset="-79"/>
              </a:rPr>
              <a:t>The Existence Of God</a:t>
            </a:r>
            <a:endParaRPr lang="en-GB" sz="3600" dirty="0">
              <a:solidFill>
                <a:schemeClr val="tx2">
                  <a:lumMod val="75000"/>
                  <a:lumOff val="25000"/>
                </a:schemeClr>
              </a:solidFill>
            </a:endParaRPr>
          </a:p>
        </p:txBody>
      </p:sp>
      <p:sp>
        <p:nvSpPr>
          <p:cNvPr id="2" name="TextBox 1">
            <a:extLst>
              <a:ext uri="{FF2B5EF4-FFF2-40B4-BE49-F238E27FC236}">
                <a16:creationId xmlns:a16="http://schemas.microsoft.com/office/drawing/2014/main" id="{1F8B3CDF-86DB-E0BA-8CA2-915C27E8997C}"/>
              </a:ext>
            </a:extLst>
          </p:cNvPr>
          <p:cNvSpPr txBox="1"/>
          <p:nvPr/>
        </p:nvSpPr>
        <p:spPr>
          <a:xfrm>
            <a:off x="3221887" y="2059220"/>
            <a:ext cx="5854905" cy="3696397"/>
          </a:xfrm>
          <a:prstGeom prst="rect">
            <a:avLst/>
          </a:prstGeom>
          <a:noFill/>
        </p:spPr>
        <p:txBody>
          <a:bodyPr wrap="square">
            <a:spAutoFit/>
          </a:bodyPr>
          <a:lstStyle/>
          <a:p>
            <a:pPr algn="ctr" fontAlgn="base">
              <a:lnSpc>
                <a:spcPct val="90000"/>
              </a:lnSpc>
              <a:spcBef>
                <a:spcPct val="0"/>
              </a:spcBef>
              <a:spcAft>
                <a:spcPts val="1200"/>
              </a:spcAft>
            </a:pPr>
            <a:r>
              <a:rPr lang="en-GB" sz="4000" u="sng" dirty="0">
                <a:hlinkClick r:id="rId3"/>
              </a:rPr>
              <a:t>https://youtu.be/RW8ADilF26c?si=Rj3lTxGTa87m_S-R</a:t>
            </a:r>
            <a:r>
              <a:rPr lang="en-GB" sz="4000" u="sng" dirty="0"/>
              <a:t> </a:t>
            </a:r>
          </a:p>
          <a:p>
            <a:pPr algn="ctr" fontAlgn="base">
              <a:lnSpc>
                <a:spcPct val="90000"/>
              </a:lnSpc>
              <a:spcBef>
                <a:spcPct val="0"/>
              </a:spcBef>
              <a:spcAft>
                <a:spcPts val="1200"/>
              </a:spcAft>
            </a:pPr>
            <a:r>
              <a:rPr lang="en-GB" sz="4000" u="sng" dirty="0">
                <a:hlinkClick r:id="rId4"/>
              </a:rPr>
              <a:t>https://youtu.be/iIYZMn6mRj8?si=4y3xdTKbwRm_1Qw7</a:t>
            </a:r>
            <a:r>
              <a:rPr lang="en-GB" sz="4000" u="sng" dirty="0"/>
              <a:t> </a:t>
            </a:r>
          </a:p>
          <a:p>
            <a:pPr algn="ctr" fontAlgn="base">
              <a:lnSpc>
                <a:spcPct val="90000"/>
              </a:lnSpc>
              <a:spcBef>
                <a:spcPct val="0"/>
              </a:spcBef>
              <a:spcAft>
                <a:spcPts val="1200"/>
              </a:spcAft>
            </a:pPr>
            <a:endParaRPr lang="en-US" sz="3800" b="1" dirty="0">
              <a:solidFill>
                <a:schemeClr val="bg1"/>
              </a:solidFill>
              <a:ea typeface="+mj-ea"/>
              <a:cs typeface="_Khat_Manzoor_BAFC" panose="02000000000000000000" pitchFamily="2" charset="-78"/>
            </a:endParaRPr>
          </a:p>
        </p:txBody>
      </p:sp>
    </p:spTree>
    <p:extLst>
      <p:ext uri="{BB962C8B-B14F-4D97-AF65-F5344CB8AC3E}">
        <p14:creationId xmlns:p14="http://schemas.microsoft.com/office/powerpoint/2010/main" val="903680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D9E169C4-CEC0-84C0-553F-99831E20861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1DEF4721-6512-ED8D-2525-410EB25BFEDF}"/>
              </a:ext>
            </a:extLst>
          </p:cNvPr>
          <p:cNvSpPr txBox="1"/>
          <p:nvPr/>
        </p:nvSpPr>
        <p:spPr>
          <a:xfrm>
            <a:off x="750576" y="753035"/>
            <a:ext cx="6796893" cy="830997"/>
          </a:xfrm>
          <a:prstGeom prst="rect">
            <a:avLst/>
          </a:prstGeom>
          <a:noFill/>
        </p:spPr>
        <p:txBody>
          <a:bodyPr wrap="square" rtlCol="0">
            <a:spAutoFit/>
          </a:bodyPr>
          <a:lstStyle/>
          <a:p>
            <a:r>
              <a:rPr lang="en-US" sz="4800" b="1" dirty="0">
                <a:solidFill>
                  <a:schemeClr val="bg1"/>
                </a:solidFill>
                <a:latin typeface="Garamond" panose="02020404030301010803" pitchFamily="18" charset="0"/>
              </a:rPr>
              <a:t>Today’s Recap</a:t>
            </a:r>
          </a:p>
        </p:txBody>
      </p:sp>
      <p:sp>
        <p:nvSpPr>
          <p:cNvPr id="10" name="TextBox 9">
            <a:extLst>
              <a:ext uri="{FF2B5EF4-FFF2-40B4-BE49-F238E27FC236}">
                <a16:creationId xmlns:a16="http://schemas.microsoft.com/office/drawing/2014/main" id="{D153BD4D-D680-4594-698B-2F6902536560}"/>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8C58668C-3A94-ABEF-34FD-FD1E91C4D641}"/>
              </a:ext>
            </a:extLst>
          </p:cNvPr>
          <p:cNvSpPr txBox="1"/>
          <p:nvPr/>
        </p:nvSpPr>
        <p:spPr>
          <a:xfrm>
            <a:off x="750576" y="1914408"/>
            <a:ext cx="10699302" cy="4182171"/>
          </a:xfrm>
          <a:prstGeom prst="rect">
            <a:avLst/>
          </a:prstGeom>
          <a:noFill/>
        </p:spPr>
        <p:txBody>
          <a:bodyPr wrap="square" rtlCol="0">
            <a:spAutoFit/>
          </a:bodyPr>
          <a:lstStyle/>
          <a:p>
            <a:pPr marL="457200" indent="-457200">
              <a:lnSpc>
                <a:spcPct val="150000"/>
              </a:lnSpc>
              <a:buFont typeface="Wingdings" panose="05000000000000000000" pitchFamily="2" charset="2"/>
              <a:buChar char="q"/>
            </a:pPr>
            <a:r>
              <a:rPr lang="en-GB" sz="3000" b="1" dirty="0">
                <a:solidFill>
                  <a:schemeClr val="bg1"/>
                </a:solidFill>
                <a:latin typeface="Garamond" panose="02020404030301010803" pitchFamily="18" charset="0"/>
              </a:rPr>
              <a:t>Atheists do not believe in God.</a:t>
            </a:r>
          </a:p>
          <a:p>
            <a:pPr marL="457200" indent="-457200">
              <a:lnSpc>
                <a:spcPct val="150000"/>
              </a:lnSpc>
              <a:buFont typeface="Wingdings" panose="05000000000000000000" pitchFamily="2" charset="2"/>
              <a:buChar char="q"/>
            </a:pPr>
            <a:r>
              <a:rPr lang="en-GB" sz="3000" b="1" dirty="0">
                <a:solidFill>
                  <a:schemeClr val="bg1"/>
                </a:solidFill>
                <a:latin typeface="Garamond" panose="02020404030301010803" pitchFamily="18" charset="0"/>
              </a:rPr>
              <a:t>Everything in the world cannot possibly be created by man. However, God has given knowledge and wisdom to create certain man made things.</a:t>
            </a:r>
          </a:p>
          <a:p>
            <a:pPr marL="457200" indent="-457200">
              <a:lnSpc>
                <a:spcPct val="150000"/>
              </a:lnSpc>
              <a:buFont typeface="Wingdings" panose="05000000000000000000" pitchFamily="2" charset="2"/>
              <a:buChar char="q"/>
            </a:pPr>
            <a:r>
              <a:rPr lang="en-GB" sz="3000" b="1" dirty="0">
                <a:solidFill>
                  <a:schemeClr val="bg1"/>
                </a:solidFill>
                <a:latin typeface="Garamond" panose="02020404030301010803" pitchFamily="18" charset="0"/>
              </a:rPr>
              <a:t>We need God and his teachings in order to live our lives in a civilised manner.</a:t>
            </a:r>
          </a:p>
        </p:txBody>
      </p:sp>
      <p:pic>
        <p:nvPicPr>
          <p:cNvPr id="9218" name="Picture 2" descr="Recap Vector Art, Icons, and Graphics for Free Downloa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6232" y1="44286" x2="19542" y2="44286"/>
                        <a14:foregroundMark x1="39789" y1="40286" x2="50704" y2="46000"/>
                        <a14:foregroundMark x1="38380" y1="41429" x2="38732" y2="62571"/>
                        <a14:foregroundMark x1="20246" y1="48286" x2="27113" y2="58571"/>
                        <a14:foregroundMark x1="54225" y1="43143" x2="58275" y2="62571"/>
                        <a14:foregroundMark x1="69190" y1="41429" x2="68134" y2="62571"/>
                        <a14:foregroundMark x1="77993" y1="38571" x2="77993" y2="61429"/>
                        <a14:foregroundMark x1="73768" y1="40286" x2="73768" y2="64857"/>
                        <a14:foregroundMark x1="14965" y1="48857" x2="17782" y2="58571"/>
                      </a14:backgroundRemoval>
                    </a14:imgEffect>
                  </a14:imgLayer>
                </a14:imgProps>
              </a:ext>
              <a:ext uri="{28A0092B-C50C-407E-A947-70E740481C1C}">
                <a14:useLocalDpi xmlns:a14="http://schemas.microsoft.com/office/drawing/2010/main" val="0"/>
              </a:ext>
            </a:extLst>
          </a:blip>
          <a:srcRect/>
          <a:stretch>
            <a:fillRect/>
          </a:stretch>
        </p:blipFill>
        <p:spPr bwMode="auto">
          <a:xfrm>
            <a:off x="6868905" y="-242859"/>
            <a:ext cx="4580973" cy="282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9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D9E169C4-CEC0-84C0-553F-99831E20861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1DEF4721-6512-ED8D-2525-410EB25BFEDF}"/>
              </a:ext>
            </a:extLst>
          </p:cNvPr>
          <p:cNvSpPr txBox="1"/>
          <p:nvPr/>
        </p:nvSpPr>
        <p:spPr>
          <a:xfrm>
            <a:off x="895988" y="511735"/>
            <a:ext cx="1408424" cy="830997"/>
          </a:xfrm>
          <a:prstGeom prst="rect">
            <a:avLst/>
          </a:prstGeom>
          <a:noFill/>
        </p:spPr>
        <p:txBody>
          <a:bodyPr wrap="square" rtlCol="0">
            <a:spAutoFit/>
          </a:bodyPr>
          <a:lstStyle/>
          <a:p>
            <a:r>
              <a:rPr lang="en-US" sz="4800" b="1" dirty="0">
                <a:solidFill>
                  <a:schemeClr val="bg1"/>
                </a:solidFill>
                <a:latin typeface="Garamond" panose="02020404030301010803" pitchFamily="18" charset="0"/>
              </a:rPr>
              <a:t>Test</a:t>
            </a:r>
          </a:p>
        </p:txBody>
      </p:sp>
      <p:sp>
        <p:nvSpPr>
          <p:cNvPr id="10" name="TextBox 9">
            <a:extLst>
              <a:ext uri="{FF2B5EF4-FFF2-40B4-BE49-F238E27FC236}">
                <a16:creationId xmlns:a16="http://schemas.microsoft.com/office/drawing/2014/main" id="{D153BD4D-D680-4594-698B-2F6902536560}"/>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8C58668C-3A94-ABEF-34FD-FD1E91C4D641}"/>
              </a:ext>
            </a:extLst>
          </p:cNvPr>
          <p:cNvSpPr txBox="1"/>
          <p:nvPr/>
        </p:nvSpPr>
        <p:spPr>
          <a:xfrm>
            <a:off x="521976" y="1784489"/>
            <a:ext cx="7669524" cy="3909532"/>
          </a:xfrm>
          <a:prstGeom prst="rect">
            <a:avLst/>
          </a:prstGeom>
          <a:noFill/>
        </p:spPr>
        <p:txBody>
          <a:bodyPr wrap="square" rtlCol="0">
            <a:spAutoFit/>
          </a:bodyPr>
          <a:lstStyle/>
          <a:p>
            <a:pPr marL="457200" indent="-457200">
              <a:lnSpc>
                <a:spcPct val="150000"/>
              </a:lnSpc>
              <a:buFont typeface="Wingdings" panose="05000000000000000000" pitchFamily="2" charset="2"/>
              <a:buChar char="q"/>
            </a:pPr>
            <a:r>
              <a:rPr lang="en-GB" sz="2800" b="1" dirty="0">
                <a:solidFill>
                  <a:schemeClr val="bg1"/>
                </a:solidFill>
                <a:latin typeface="Garamond" panose="02020404030301010803" pitchFamily="18" charset="0"/>
              </a:rPr>
              <a:t>Be sure to look out for another test at the end of next month for the Learning Time Section.</a:t>
            </a:r>
          </a:p>
          <a:p>
            <a:pPr marL="457200" indent="-457200">
              <a:lnSpc>
                <a:spcPct val="150000"/>
              </a:lnSpc>
              <a:buFont typeface="Wingdings" panose="05000000000000000000" pitchFamily="2" charset="2"/>
              <a:buChar char="q"/>
            </a:pPr>
            <a:r>
              <a:rPr lang="en-GB" sz="2800" b="1" dirty="0">
                <a:solidFill>
                  <a:schemeClr val="bg1"/>
                </a:solidFill>
                <a:latin typeface="Garamond" panose="02020404030301010803" pitchFamily="18" charset="0"/>
              </a:rPr>
              <a:t>Please continue revising throughout the month in small chunks.</a:t>
            </a:r>
          </a:p>
          <a:p>
            <a:pPr marL="457200" indent="-457200">
              <a:lnSpc>
                <a:spcPct val="150000"/>
              </a:lnSpc>
              <a:buFont typeface="Wingdings" panose="05000000000000000000" pitchFamily="2" charset="2"/>
              <a:buChar char="q"/>
            </a:pPr>
            <a:r>
              <a:rPr lang="en-GB" sz="2800" b="1" dirty="0">
                <a:solidFill>
                  <a:schemeClr val="bg1"/>
                </a:solidFill>
                <a:latin typeface="Garamond" panose="02020404030301010803" pitchFamily="18" charset="0"/>
              </a:rPr>
              <a:t>All PowerPoint and resources can be found on the </a:t>
            </a:r>
            <a:r>
              <a:rPr lang="en-GB" sz="2800" b="1" dirty="0" err="1">
                <a:solidFill>
                  <a:schemeClr val="bg1"/>
                </a:solidFill>
                <a:latin typeface="Garamond" panose="02020404030301010803" pitchFamily="18" charset="0"/>
              </a:rPr>
              <a:t>Atfal</a:t>
            </a:r>
            <a:r>
              <a:rPr lang="en-GB" sz="2800" b="1" dirty="0">
                <a:solidFill>
                  <a:schemeClr val="bg1"/>
                </a:solidFill>
                <a:latin typeface="Garamond" panose="02020404030301010803" pitchFamily="18" charset="0"/>
              </a:rPr>
              <a:t> Website at www.atfal.org.uk/taleem</a:t>
            </a:r>
          </a:p>
        </p:txBody>
      </p:sp>
      <p:pic>
        <p:nvPicPr>
          <p:cNvPr id="8194" name="Picture 2" descr="Test - Free education icons"/>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9942944" y="2806005"/>
            <a:ext cx="1768163" cy="176816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E616282E-23E2-59C4-9088-8AFA764ADB11}"/>
              </a:ext>
            </a:extLst>
          </p:cNvPr>
          <p:cNvCxnSpPr/>
          <p:nvPr/>
        </p:nvCxnSpPr>
        <p:spPr>
          <a:xfrm>
            <a:off x="9268612" y="1869988"/>
            <a:ext cx="0" cy="41338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307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306312" y="949050"/>
            <a:ext cx="6796893" cy="830997"/>
          </a:xfrm>
          <a:prstGeom prst="rect">
            <a:avLst/>
          </a:prstGeom>
          <a:noFill/>
        </p:spPr>
        <p:txBody>
          <a:bodyPr wrap="square" rtlCol="0">
            <a:spAutoFit/>
          </a:bodyPr>
          <a:lstStyle/>
          <a:p>
            <a:r>
              <a:rPr lang="en-US" sz="4800" b="1" dirty="0">
                <a:solidFill>
                  <a:schemeClr val="bg1"/>
                </a:solidFill>
                <a:latin typeface="Garamond" panose="02020404030301010803" pitchFamily="18" charset="0"/>
              </a:rPr>
              <a:t>Lesson Objectives </a:t>
            </a: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4B709D9F-4C1C-F374-30AE-D9C2770E4219}"/>
              </a:ext>
            </a:extLst>
          </p:cNvPr>
          <p:cNvSpPr txBox="1"/>
          <p:nvPr/>
        </p:nvSpPr>
        <p:spPr>
          <a:xfrm>
            <a:off x="369575" y="1914408"/>
            <a:ext cx="9374495" cy="4431983"/>
          </a:xfrm>
          <a:prstGeom prst="rect">
            <a:avLst/>
          </a:prstGeom>
          <a:noFill/>
        </p:spPr>
        <p:txBody>
          <a:bodyPr wrap="square" rtlCol="0">
            <a:spAutoFit/>
          </a:bodyPr>
          <a:lstStyle/>
          <a:p>
            <a:pPr marL="457200" indent="-457200">
              <a:lnSpc>
                <a:spcPct val="150000"/>
              </a:lnSpc>
              <a:buFont typeface="Wingdings" pitchFamily="2" charset="2"/>
              <a:buChar char="ü"/>
            </a:pPr>
            <a:r>
              <a:rPr lang="en-GB" sz="3200" b="1" dirty="0">
                <a:solidFill>
                  <a:schemeClr val="bg1"/>
                </a:solidFill>
                <a:latin typeface="Garamond" panose="02020404030301010803" pitchFamily="18" charset="0"/>
              </a:rPr>
              <a:t>What are the beliefs of atheists regarding God?</a:t>
            </a:r>
          </a:p>
          <a:p>
            <a:pPr marL="457200" indent="-457200">
              <a:lnSpc>
                <a:spcPct val="150000"/>
              </a:lnSpc>
              <a:buFont typeface="Wingdings" pitchFamily="2" charset="2"/>
              <a:buChar char="ü"/>
            </a:pPr>
            <a:r>
              <a:rPr lang="en-GB" sz="3200" b="1" dirty="0">
                <a:solidFill>
                  <a:schemeClr val="bg1"/>
                </a:solidFill>
                <a:latin typeface="Garamond" panose="02020404030301010803" pitchFamily="18" charset="0"/>
              </a:rPr>
              <a:t>How can we explain to an Atheist that God does really exist?</a:t>
            </a:r>
          </a:p>
          <a:p>
            <a:pPr marL="457200" indent="-457200">
              <a:lnSpc>
                <a:spcPct val="150000"/>
              </a:lnSpc>
              <a:buFont typeface="Wingdings" pitchFamily="2" charset="2"/>
              <a:buChar char="ü"/>
            </a:pPr>
            <a:r>
              <a:rPr lang="en-GB" sz="3200" b="1" dirty="0">
                <a:solidFill>
                  <a:schemeClr val="bg1"/>
                </a:solidFill>
                <a:latin typeface="Garamond" panose="02020404030301010803" pitchFamily="18" charset="0"/>
              </a:rPr>
              <a:t>“People can behave morally without the belief in God” --- How would you answer this allegation?</a:t>
            </a:r>
          </a:p>
          <a:p>
            <a:pPr>
              <a:lnSpc>
                <a:spcPct val="150000"/>
              </a:lnSpc>
            </a:pPr>
            <a:endParaRPr lang="en-US" sz="2800" b="1" dirty="0">
              <a:solidFill>
                <a:schemeClr val="bg1"/>
              </a:solidFill>
              <a:latin typeface="Garamond" panose="02020404030301010803" pitchFamily="18" charset="0"/>
            </a:endParaRP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9852812" y="1750695"/>
            <a:ext cx="0" cy="41338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2F09E2E4-C461-C257-798F-DA6E3E864762}"/>
              </a:ext>
            </a:extLst>
          </p:cNvPr>
          <p:cNvSpPr/>
          <p:nvPr/>
        </p:nvSpPr>
        <p:spPr>
          <a:xfrm>
            <a:off x="5341925" y="949050"/>
            <a:ext cx="723900" cy="723900"/>
          </a:xfrm>
          <a:custGeom>
            <a:avLst/>
            <a:gdLst>
              <a:gd name="connsiteX0" fmla="*/ 361950 w 723900"/>
              <a:gd name="connsiteY0" fmla="*/ 666750 h 723900"/>
              <a:gd name="connsiteX1" fmla="*/ 57150 w 723900"/>
              <a:gd name="connsiteY1" fmla="*/ 361950 h 723900"/>
              <a:gd name="connsiteX2" fmla="*/ 361950 w 723900"/>
              <a:gd name="connsiteY2" fmla="*/ 57150 h 723900"/>
              <a:gd name="connsiteX3" fmla="*/ 666750 w 723900"/>
              <a:gd name="connsiteY3" fmla="*/ 361950 h 723900"/>
              <a:gd name="connsiteX4" fmla="*/ 361950 w 723900"/>
              <a:gd name="connsiteY4" fmla="*/ 666750 h 723900"/>
              <a:gd name="connsiteX5" fmla="*/ 361950 w 723900"/>
              <a:gd name="connsiteY5" fmla="*/ 0 h 723900"/>
              <a:gd name="connsiteX6" fmla="*/ 0 w 723900"/>
              <a:gd name="connsiteY6" fmla="*/ 361950 h 723900"/>
              <a:gd name="connsiteX7" fmla="*/ 361950 w 723900"/>
              <a:gd name="connsiteY7" fmla="*/ 723900 h 723900"/>
              <a:gd name="connsiteX8" fmla="*/ 723900 w 723900"/>
              <a:gd name="connsiteY8" fmla="*/ 361950 h 723900"/>
              <a:gd name="connsiteX9" fmla="*/ 361950 w 723900"/>
              <a:gd name="connsiteY9"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723900">
                <a:moveTo>
                  <a:pt x="361950" y="666750"/>
                </a:moveTo>
                <a:cubicBezTo>
                  <a:pt x="194310" y="666750"/>
                  <a:pt x="57150" y="529590"/>
                  <a:pt x="57150" y="361950"/>
                </a:cubicBezTo>
                <a:cubicBezTo>
                  <a:pt x="57150" y="194310"/>
                  <a:pt x="194310" y="57150"/>
                  <a:pt x="361950" y="57150"/>
                </a:cubicBezTo>
                <a:cubicBezTo>
                  <a:pt x="529590" y="57150"/>
                  <a:pt x="666750" y="194310"/>
                  <a:pt x="666750" y="361950"/>
                </a:cubicBezTo>
                <a:cubicBezTo>
                  <a:pt x="666750" y="529590"/>
                  <a:pt x="529590" y="666750"/>
                  <a:pt x="361950" y="666750"/>
                </a:cubicBezTo>
                <a:close/>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path>
            </a:pathLst>
          </a:custGeom>
          <a:solidFill>
            <a:schemeClr val="bg1"/>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528F0AEF-4E1E-EAB6-E43E-9E038D852BB3}"/>
              </a:ext>
            </a:extLst>
          </p:cNvPr>
          <p:cNvSpPr/>
          <p:nvPr/>
        </p:nvSpPr>
        <p:spPr>
          <a:xfrm>
            <a:off x="5684825" y="1120500"/>
            <a:ext cx="166687" cy="338137"/>
          </a:xfrm>
          <a:custGeom>
            <a:avLst/>
            <a:gdLst>
              <a:gd name="connsiteX0" fmla="*/ 38100 w 166687"/>
              <a:gd name="connsiteY0" fmla="*/ 0 h 338137"/>
              <a:gd name="connsiteX1" fmla="*/ 0 w 166687"/>
              <a:gd name="connsiteY1" fmla="*/ 0 h 338137"/>
              <a:gd name="connsiteX2" fmla="*/ 0 w 166687"/>
              <a:gd name="connsiteY2" fmla="*/ 190500 h 338137"/>
              <a:gd name="connsiteX3" fmla="*/ 5715 w 166687"/>
              <a:gd name="connsiteY3" fmla="*/ 203835 h 338137"/>
              <a:gd name="connsiteX4" fmla="*/ 140018 w 166687"/>
              <a:gd name="connsiteY4" fmla="*/ 338138 h 338137"/>
              <a:gd name="connsiteX5" fmla="*/ 166688 w 166687"/>
              <a:gd name="connsiteY5" fmla="*/ 311468 h 338137"/>
              <a:gd name="connsiteX6" fmla="*/ 38100 w 166687"/>
              <a:gd name="connsiteY6" fmla="*/ 182880 h 338137"/>
              <a:gd name="connsiteX7" fmla="*/ 38100 w 166687"/>
              <a:gd name="connsiteY7" fmla="*/ 0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87" h="338137">
                <a:moveTo>
                  <a:pt x="38100" y="0"/>
                </a:moveTo>
                <a:lnTo>
                  <a:pt x="0" y="0"/>
                </a:lnTo>
                <a:lnTo>
                  <a:pt x="0" y="190500"/>
                </a:lnTo>
                <a:cubicBezTo>
                  <a:pt x="0" y="196215"/>
                  <a:pt x="1905" y="200977"/>
                  <a:pt x="5715" y="203835"/>
                </a:cubicBezTo>
                <a:lnTo>
                  <a:pt x="140018" y="338138"/>
                </a:lnTo>
                <a:lnTo>
                  <a:pt x="166688" y="311468"/>
                </a:lnTo>
                <a:lnTo>
                  <a:pt x="38100" y="182880"/>
                </a:lnTo>
                <a:lnTo>
                  <a:pt x="38100" y="0"/>
                </a:lnTo>
                <a:close/>
              </a:path>
            </a:pathLst>
          </a:custGeom>
          <a:solidFill>
            <a:schemeClr val="bg1"/>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4FA2658-3D33-03B7-FDC4-433CF4E2A6F7}"/>
              </a:ext>
            </a:extLst>
          </p:cNvPr>
          <p:cNvSpPr/>
          <p:nvPr/>
        </p:nvSpPr>
        <p:spPr>
          <a:xfrm>
            <a:off x="5684825" y="104430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chemeClr val="bg1"/>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4C1B62D-02F6-17DF-4664-7486C8A8EABE}"/>
              </a:ext>
            </a:extLst>
          </p:cNvPr>
          <p:cNvSpPr/>
          <p:nvPr/>
        </p:nvSpPr>
        <p:spPr>
          <a:xfrm>
            <a:off x="5684825" y="153960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chemeClr val="bg1"/>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D44E5FA-7694-421E-9906-0ABE8E1A9B36}"/>
              </a:ext>
            </a:extLst>
          </p:cNvPr>
          <p:cNvSpPr/>
          <p:nvPr/>
        </p:nvSpPr>
        <p:spPr>
          <a:xfrm>
            <a:off x="5437175" y="129195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chemeClr val="bg1"/>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7CACC82-BAD9-29C2-9E61-1C302F09127C}"/>
              </a:ext>
            </a:extLst>
          </p:cNvPr>
          <p:cNvSpPr/>
          <p:nvPr/>
        </p:nvSpPr>
        <p:spPr>
          <a:xfrm>
            <a:off x="5932475" y="129195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chemeClr val="bg1"/>
          </a:solidFill>
          <a:ln w="9525" cap="flat">
            <a:noFill/>
            <a:prstDash val="solid"/>
            <a:miter/>
          </a:ln>
        </p:spPr>
        <p:txBody>
          <a:bodyPr rtlCol="0" anchor="ctr"/>
          <a:lstStyle/>
          <a:p>
            <a:endParaRPr lang="en-US"/>
          </a:p>
        </p:txBody>
      </p:sp>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5945" y="300041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974D463-9FAA-5D07-B2C6-DE2ECBCDD2CA}"/>
              </a:ext>
            </a:extLst>
          </p:cNvPr>
          <p:cNvSpPr/>
          <p:nvPr/>
        </p:nvSpPr>
        <p:spPr>
          <a:xfrm>
            <a:off x="-194861" y="0"/>
            <a:ext cx="3932237" cy="685800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Delay 14">
            <a:extLst>
              <a:ext uri="{FF2B5EF4-FFF2-40B4-BE49-F238E27FC236}">
                <a16:creationId xmlns:a16="http://schemas.microsoft.com/office/drawing/2014/main" id="{9C874716-DC16-504D-453B-6A25386CE027}"/>
              </a:ext>
            </a:extLst>
          </p:cNvPr>
          <p:cNvSpPr/>
          <p:nvPr/>
        </p:nvSpPr>
        <p:spPr>
          <a:xfrm rot="1704401">
            <a:off x="1251081" y="42073"/>
            <a:ext cx="5860948" cy="7179959"/>
          </a:xfrm>
          <a:prstGeom prst="flowChartDelay">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3" name="TextBox 2">
            <a:extLst>
              <a:ext uri="{FF2B5EF4-FFF2-40B4-BE49-F238E27FC236}">
                <a16:creationId xmlns:a16="http://schemas.microsoft.com/office/drawing/2014/main" id="{2A8CD225-894A-D310-6978-782F5573AFA8}"/>
              </a:ext>
            </a:extLst>
          </p:cNvPr>
          <p:cNvSpPr txBox="1"/>
          <p:nvPr/>
        </p:nvSpPr>
        <p:spPr>
          <a:xfrm>
            <a:off x="839788" y="-198120"/>
            <a:ext cx="4280853" cy="2971800"/>
          </a:xfrm>
          <a:prstGeom prst="rect">
            <a:avLst/>
          </a:prstGeom>
        </p:spPr>
        <p:txBody>
          <a:bodyPr vert="horz" lIns="0" tIns="0" rIns="0" bIns="0" rtlCol="0" anchor="b">
            <a:normAutofit/>
          </a:bodyPr>
          <a:lstStyle/>
          <a:p>
            <a:pPr fontAlgn="base">
              <a:lnSpc>
                <a:spcPct val="200000"/>
              </a:lnSpc>
              <a:spcBef>
                <a:spcPct val="0"/>
              </a:spcBef>
              <a:spcAft>
                <a:spcPts val="600"/>
              </a:spcAft>
            </a:pPr>
            <a:r>
              <a:rPr lang="en-US" sz="4400" b="1" i="0" u="none" strike="noStrike" kern="1200" dirty="0">
                <a:solidFill>
                  <a:schemeClr val="bg1"/>
                </a:solidFill>
                <a:effectLst/>
                <a:latin typeface="Garamond" panose="02020404030301010803" pitchFamily="18" charset="0"/>
                <a:ea typeface="+mj-ea"/>
                <a:cs typeface="_Khat_Manzoor_BAFC" panose="02000000000000000000" pitchFamily="2" charset="-78"/>
              </a:rPr>
              <a:t>PAIR ACTIVITY </a:t>
            </a:r>
          </a:p>
          <a:p>
            <a:pPr fontAlgn="base">
              <a:lnSpc>
                <a:spcPct val="90000"/>
              </a:lnSpc>
              <a:spcBef>
                <a:spcPct val="0"/>
              </a:spcBef>
              <a:spcAft>
                <a:spcPts val="600"/>
              </a:spcAft>
            </a:pPr>
            <a:r>
              <a:rPr lang="en-US" sz="2800" b="1" i="0" strike="noStrike" kern="1200" dirty="0">
                <a:solidFill>
                  <a:schemeClr val="bg1"/>
                </a:solidFill>
                <a:effectLst/>
                <a:ea typeface="+mj-ea"/>
                <a:cs typeface="_Khat_Manzoor_BAFC" panose="02000000000000000000" pitchFamily="2" charset="-78"/>
              </a:rPr>
              <a:t>Discuss the following 3 questions with the person next to you:</a:t>
            </a:r>
            <a:endParaRPr lang="en-US" sz="2800" b="1" i="0" kern="1200" dirty="0">
              <a:solidFill>
                <a:schemeClr val="bg1"/>
              </a:solidFill>
              <a:effectLst/>
              <a:ea typeface="+mj-ea"/>
              <a:cs typeface="_Khat_Manzoor_BAFC" panose="02000000000000000000" pitchFamily="2" charset="-78"/>
            </a:endParaRPr>
          </a:p>
        </p:txBody>
      </p:sp>
      <p:grpSp>
        <p:nvGrpSpPr>
          <p:cNvPr id="12" name="Group 11">
            <a:extLst>
              <a:ext uri="{FF2B5EF4-FFF2-40B4-BE49-F238E27FC236}">
                <a16:creationId xmlns:a16="http://schemas.microsoft.com/office/drawing/2014/main" id="{DB250AD9-2364-DDA0-8592-35CF9E8FCF60}"/>
              </a:ext>
            </a:extLst>
          </p:cNvPr>
          <p:cNvGrpSpPr/>
          <p:nvPr/>
        </p:nvGrpSpPr>
        <p:grpSpPr>
          <a:xfrm>
            <a:off x="7071361" y="487680"/>
            <a:ext cx="5364480" cy="5379720"/>
            <a:chOff x="-45720" y="1196340"/>
            <a:chExt cx="5090160" cy="4856340"/>
          </a:xfrm>
        </p:grpSpPr>
        <p:pic>
          <p:nvPicPr>
            <p:cNvPr id="5" name="Graphic 4" descr="Chat with solid fill">
              <a:extLst>
                <a:ext uri="{FF2B5EF4-FFF2-40B4-BE49-F238E27FC236}">
                  <a16:creationId xmlns:a16="http://schemas.microsoft.com/office/drawing/2014/main" id="{CFE31C11-6DE4-929C-1F30-727DA0F3EE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580" y="1196340"/>
              <a:ext cx="3550920" cy="3550920"/>
            </a:xfrm>
            <a:prstGeom prst="rect">
              <a:avLst/>
            </a:prstGeom>
          </p:spPr>
        </p:pic>
        <p:pic>
          <p:nvPicPr>
            <p:cNvPr id="7" name="Graphic 6" descr="Man with solid fill">
              <a:extLst>
                <a:ext uri="{FF2B5EF4-FFF2-40B4-BE49-F238E27FC236}">
                  <a16:creationId xmlns:a16="http://schemas.microsoft.com/office/drawing/2014/main" id="{1390BF06-89C6-C79D-17A4-35A47B66D7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7960" y="3886200"/>
              <a:ext cx="2166480" cy="2166480"/>
            </a:xfrm>
            <a:prstGeom prst="rect">
              <a:avLst/>
            </a:prstGeom>
          </p:spPr>
        </p:pic>
        <p:pic>
          <p:nvPicPr>
            <p:cNvPr id="11" name="Graphic 10" descr="Confused person outline">
              <a:extLst>
                <a:ext uri="{FF2B5EF4-FFF2-40B4-BE49-F238E27FC236}">
                  <a16:creationId xmlns:a16="http://schemas.microsoft.com/office/drawing/2014/main" id="{B1299D5F-6E93-6EF6-220D-72607B1758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20" y="3664020"/>
              <a:ext cx="2166480" cy="2166480"/>
            </a:xfrm>
            <a:prstGeom prst="rect">
              <a:avLst/>
            </a:prstGeom>
          </p:spPr>
        </p:pic>
      </p:grpSp>
      <p:cxnSp>
        <p:nvCxnSpPr>
          <p:cNvPr id="13" name="Straight Connector 12">
            <a:extLst>
              <a:ext uri="{FF2B5EF4-FFF2-40B4-BE49-F238E27FC236}">
                <a16:creationId xmlns:a16="http://schemas.microsoft.com/office/drawing/2014/main" id="{F4C704FE-5D2A-FF99-4E72-D8CC16A80C05}"/>
              </a:ext>
            </a:extLst>
          </p:cNvPr>
          <p:cNvCxnSpPr>
            <a:cxnSpLocks/>
          </p:cNvCxnSpPr>
          <p:nvPr/>
        </p:nvCxnSpPr>
        <p:spPr>
          <a:xfrm>
            <a:off x="1036320" y="1386840"/>
            <a:ext cx="36271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2" name="Diagram 21">
            <a:extLst>
              <a:ext uri="{FF2B5EF4-FFF2-40B4-BE49-F238E27FC236}">
                <a16:creationId xmlns:a16="http://schemas.microsoft.com/office/drawing/2014/main" id="{1416CF70-59F9-1CA9-8142-EFE1FD9ECCD9}"/>
              </a:ext>
            </a:extLst>
          </p:cNvPr>
          <p:cNvGraphicFramePr/>
          <p:nvPr>
            <p:extLst>
              <p:ext uri="{D42A27DB-BD31-4B8C-83A1-F6EECF244321}">
                <p14:modId xmlns:p14="http://schemas.microsoft.com/office/powerpoint/2010/main" val="1003859667"/>
              </p:ext>
            </p:extLst>
          </p:nvPr>
        </p:nvGraphicFramePr>
        <p:xfrm>
          <a:off x="846197" y="3246121"/>
          <a:ext cx="4280853" cy="26212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0" name="TextBox 29">
            <a:extLst>
              <a:ext uri="{FF2B5EF4-FFF2-40B4-BE49-F238E27FC236}">
                <a16:creationId xmlns:a16="http://schemas.microsoft.com/office/drawing/2014/main" id="{3A9A150D-3759-0280-66C6-40DF96CFFDDC}"/>
              </a:ext>
            </a:extLst>
          </p:cNvPr>
          <p:cNvSpPr txBox="1"/>
          <p:nvPr/>
        </p:nvSpPr>
        <p:spPr>
          <a:xfrm>
            <a:off x="7584844" y="5867400"/>
            <a:ext cx="3988866" cy="369332"/>
          </a:xfrm>
          <a:prstGeom prst="rect">
            <a:avLst/>
          </a:prstGeom>
          <a:noFill/>
        </p:spPr>
        <p:txBody>
          <a:bodyPr wrap="square">
            <a:spAutoFit/>
          </a:bodyPr>
          <a:lstStyle/>
          <a:p>
            <a:pPr algn="ctr"/>
            <a:r>
              <a:rPr lang="en-US" sz="1800" b="1" dirty="0">
                <a:solidFill>
                  <a:schemeClr val="accent6">
                    <a:lumMod val="50000"/>
                  </a:schemeClr>
                </a:solidFill>
                <a:latin typeface="Garamond" panose="02020404030301010803" pitchFamily="18" charset="0"/>
              </a:rPr>
              <a:t>THE EXISTENCE OF GOD</a:t>
            </a:r>
          </a:p>
        </p:txBody>
      </p:sp>
    </p:spTree>
    <p:extLst>
      <p:ext uri="{BB962C8B-B14F-4D97-AF65-F5344CB8AC3E}">
        <p14:creationId xmlns:p14="http://schemas.microsoft.com/office/powerpoint/2010/main" val="258328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8D2A40-0FCE-575D-855D-8DAF758EB052}"/>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FE17CD90-B2A1-C294-2232-CA5F499168BC}"/>
              </a:ext>
            </a:extLst>
          </p:cNvPr>
          <p:cNvSpPr>
            <a:spLocks/>
          </p:cNvSpPr>
          <p:nvPr/>
        </p:nvSpPr>
        <p:spPr>
          <a:xfrm>
            <a:off x="-20728" y="-118533"/>
            <a:ext cx="12319408" cy="7176558"/>
          </a:xfrm>
          <a:prstGeom prst="rect">
            <a:avLst/>
          </a:prstGeom>
          <a:solidFill>
            <a:schemeClr val="accent1">
              <a:lumMod val="50000"/>
            </a:schemeClr>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6" name="Rectangle 5">
            <a:extLst>
              <a:ext uri="{FF2B5EF4-FFF2-40B4-BE49-F238E27FC236}">
                <a16:creationId xmlns:a16="http://schemas.microsoft.com/office/drawing/2014/main" id="{174BBEC9-E49A-6AEF-B370-3506072AAC90}"/>
              </a:ext>
            </a:extLst>
          </p:cNvPr>
          <p:cNvSpPr>
            <a:spLocks/>
          </p:cNvSpPr>
          <p:nvPr/>
        </p:nvSpPr>
        <p:spPr>
          <a:xfrm>
            <a:off x="0" y="151227"/>
            <a:ext cx="12298680" cy="64633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8A9F830A-4217-38F7-88DB-B4B8F740BC12}"/>
              </a:ext>
            </a:extLst>
          </p:cNvPr>
          <p:cNvSpPr txBox="1"/>
          <p:nvPr/>
        </p:nvSpPr>
        <p:spPr>
          <a:xfrm>
            <a:off x="794174" y="106030"/>
            <a:ext cx="10603652" cy="646331"/>
          </a:xfrm>
          <a:prstGeom prst="rect">
            <a:avLst/>
          </a:prstGeom>
          <a:noFill/>
          <a:ln>
            <a:noFill/>
          </a:ln>
        </p:spPr>
        <p:txBody>
          <a:bodyPr wrap="square">
            <a:spAutoFit/>
          </a:bodyPr>
          <a:lstStyle/>
          <a:p>
            <a:pPr algn="ctr"/>
            <a:r>
              <a:rPr lang="en-GB" sz="3600" b="1" dirty="0">
                <a:solidFill>
                  <a:schemeClr val="accent1">
                    <a:lumMod val="50000"/>
                  </a:schemeClr>
                </a:solidFill>
                <a:latin typeface="Garamond" panose="02020404030301010803" pitchFamily="18" charset="0"/>
                <a:cs typeface="Apple Chancery" panose="03020702040506060504" pitchFamily="66" charset="-79"/>
              </a:rPr>
              <a:t> BELIEF OF ATHEISTS REGARDING GOD</a:t>
            </a:r>
            <a:endParaRPr lang="en-GB" sz="3600" dirty="0">
              <a:solidFill>
                <a:schemeClr val="accent1">
                  <a:lumMod val="50000"/>
                </a:schemeClr>
              </a:solidFill>
            </a:endParaRPr>
          </a:p>
        </p:txBody>
      </p:sp>
      <p:sp>
        <p:nvSpPr>
          <p:cNvPr id="7" name="TextBox 6">
            <a:extLst>
              <a:ext uri="{FF2B5EF4-FFF2-40B4-BE49-F238E27FC236}">
                <a16:creationId xmlns:a16="http://schemas.microsoft.com/office/drawing/2014/main" id="{7E4D48CA-2D3A-511D-0A3E-7A356EA1BE3D}"/>
              </a:ext>
            </a:extLst>
          </p:cNvPr>
          <p:cNvSpPr txBox="1"/>
          <p:nvPr/>
        </p:nvSpPr>
        <p:spPr>
          <a:xfrm>
            <a:off x="794174" y="911840"/>
            <a:ext cx="6840340" cy="5509200"/>
          </a:xfrm>
          <a:prstGeom prst="rect">
            <a:avLst/>
          </a:prstGeom>
          <a:noFill/>
          <a:ln>
            <a:noFill/>
          </a:ln>
        </p:spPr>
        <p:txBody>
          <a:bodyPr wrap="square">
            <a:spAutoFit/>
          </a:bodyPr>
          <a:lstStyle/>
          <a:p>
            <a:pPr marL="457200" indent="-457200">
              <a:buFont typeface="Arial" panose="020B0604020202020204" pitchFamily="34" charset="0"/>
              <a:buChar char="•"/>
            </a:pPr>
            <a:r>
              <a:rPr lang="en-GB" sz="3200" b="1">
                <a:solidFill>
                  <a:schemeClr val="bg1"/>
                </a:solidFill>
                <a:latin typeface="Garamond" panose="02020404030301010803" pitchFamily="18" charset="0"/>
                <a:cs typeface="Apple Chancery" panose="03020702040506060504" pitchFamily="66" charset="-79"/>
              </a:rPr>
              <a:t>Atheists do not believe in God or a Higher Power.</a:t>
            </a:r>
          </a:p>
          <a:p>
            <a:pPr marL="457200" indent="-457200">
              <a:buFont typeface="Arial" panose="020B0604020202020204" pitchFamily="34" charset="0"/>
              <a:buChar char="•"/>
            </a:pPr>
            <a:r>
              <a:rPr lang="en-GB" sz="3200" b="1">
                <a:solidFill>
                  <a:schemeClr val="bg1"/>
                </a:solidFill>
                <a:latin typeface="Garamond" panose="02020404030301010803" pitchFamily="18" charset="0"/>
                <a:cs typeface="Apple Chancery" panose="03020702040506060504" pitchFamily="66" charset="-79"/>
              </a:rPr>
              <a:t>They think there is no clear proof that God exists in the world.</a:t>
            </a:r>
          </a:p>
          <a:p>
            <a:pPr marL="457200" indent="-457200">
              <a:buFont typeface="Arial" panose="020B0604020202020204" pitchFamily="34" charset="0"/>
              <a:buChar char="•"/>
            </a:pPr>
            <a:r>
              <a:rPr lang="en-GB" sz="3200" b="1">
                <a:solidFill>
                  <a:schemeClr val="bg1"/>
                </a:solidFill>
                <a:latin typeface="Garamond" panose="02020404030301010803" pitchFamily="18" charset="0"/>
                <a:cs typeface="Apple Chancery" panose="03020702040506060504" pitchFamily="66" charset="-79"/>
              </a:rPr>
              <a:t>Many atheists believe the world can be explained by science.</a:t>
            </a:r>
          </a:p>
          <a:p>
            <a:pPr marL="457200" indent="-457200">
              <a:buFont typeface="Arial" panose="020B0604020202020204" pitchFamily="34" charset="0"/>
              <a:buChar char="•"/>
            </a:pPr>
            <a:r>
              <a:rPr lang="en-GB" sz="3200" b="1">
                <a:solidFill>
                  <a:schemeClr val="bg1"/>
                </a:solidFill>
                <a:latin typeface="Garamond" panose="02020404030301010803" pitchFamily="18" charset="0"/>
                <a:cs typeface="Apple Chancery" panose="03020702040506060504" pitchFamily="66" charset="-79"/>
              </a:rPr>
              <a:t>They may think religion was created by people to explain things.</a:t>
            </a:r>
          </a:p>
          <a:p>
            <a:pPr marL="457200" indent="-457200">
              <a:buFont typeface="Arial" panose="020B0604020202020204" pitchFamily="34" charset="0"/>
              <a:buChar char="•"/>
            </a:pPr>
            <a:r>
              <a:rPr lang="en-GB" sz="3200" b="1">
                <a:solidFill>
                  <a:schemeClr val="bg1"/>
                </a:solidFill>
                <a:latin typeface="Garamond" panose="02020404030301010803" pitchFamily="18" charset="0"/>
                <a:cs typeface="Apple Chancery" panose="03020702040506060504" pitchFamily="66" charset="-79"/>
              </a:rPr>
              <a:t>Some atheists say, “We don’t know everything,” but they want proof before believing.</a:t>
            </a:r>
            <a:endParaRPr lang="en-GB" sz="3200" b="1" dirty="0">
              <a:solidFill>
                <a:schemeClr val="bg1"/>
              </a:solidFill>
              <a:latin typeface="Garamond" panose="02020404030301010803" pitchFamily="18" charset="0"/>
              <a:cs typeface="Apple Chancery" panose="03020702040506060504" pitchFamily="66" charset="-79"/>
            </a:endParaRPr>
          </a:p>
        </p:txBody>
      </p:sp>
      <p:pic>
        <p:nvPicPr>
          <p:cNvPr id="1026" name="Picture 2" descr="Why science relies too much on mathematics | New Scien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416" y="1883504"/>
            <a:ext cx="3172483" cy="317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919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D94CCF4-FA65-774D-0C82-1BA66856420C}"/>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918BE76B-B21F-16A0-7453-9F2D5E7CBFCE}"/>
              </a:ext>
            </a:extLst>
          </p:cNvPr>
          <p:cNvSpPr>
            <a:spLocks/>
          </p:cNvSpPr>
          <p:nvPr/>
        </p:nvSpPr>
        <p:spPr>
          <a:xfrm>
            <a:off x="0" y="-279203"/>
            <a:ext cx="12319408" cy="7176558"/>
          </a:xfrm>
          <a:prstGeom prst="rect">
            <a:avLst/>
          </a:prstGeom>
          <a:solidFill>
            <a:schemeClr val="accent3">
              <a:lumMod val="75000"/>
            </a:schemeClr>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6" name="Rectangle 5">
            <a:extLst>
              <a:ext uri="{FF2B5EF4-FFF2-40B4-BE49-F238E27FC236}">
                <a16:creationId xmlns:a16="http://schemas.microsoft.com/office/drawing/2014/main" id="{0903B2D4-D112-9283-4BF3-698347977889}"/>
              </a:ext>
            </a:extLst>
          </p:cNvPr>
          <p:cNvSpPr>
            <a:spLocks/>
          </p:cNvSpPr>
          <p:nvPr/>
        </p:nvSpPr>
        <p:spPr>
          <a:xfrm>
            <a:off x="0" y="151227"/>
            <a:ext cx="12298680" cy="64633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b="1" dirty="0">
              <a:solidFill>
                <a:schemeClr val="bg1"/>
              </a:solidFill>
              <a:latin typeface="Garamond Premr Pro" panose="02020402060506020403"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992" y="962410"/>
            <a:ext cx="2381834" cy="2381834"/>
          </a:xfrm>
          <a:prstGeom prst="rect">
            <a:avLst/>
          </a:prstGeom>
        </p:spPr>
      </p:pic>
      <p:sp>
        <p:nvSpPr>
          <p:cNvPr id="13" name="TextBox 12">
            <a:extLst>
              <a:ext uri="{FF2B5EF4-FFF2-40B4-BE49-F238E27FC236}">
                <a16:creationId xmlns:a16="http://schemas.microsoft.com/office/drawing/2014/main" id="{7E4D48CA-2D3A-511D-0A3E-7A356EA1BE3D}"/>
              </a:ext>
            </a:extLst>
          </p:cNvPr>
          <p:cNvSpPr txBox="1"/>
          <p:nvPr/>
        </p:nvSpPr>
        <p:spPr>
          <a:xfrm>
            <a:off x="659281" y="1263103"/>
            <a:ext cx="7238781" cy="4524315"/>
          </a:xfrm>
          <a:prstGeom prst="rect">
            <a:avLst/>
          </a:prstGeom>
          <a:noFill/>
          <a:ln>
            <a:noFill/>
          </a:ln>
        </p:spPr>
        <p:txBody>
          <a:bodyPr wrap="square">
            <a:spAutoFit/>
          </a:bodyPr>
          <a:lstStyle/>
          <a:p>
            <a:pPr marL="457200" indent="-457200">
              <a:buFont typeface="Arial" panose="020B0604020202020204" pitchFamily="34" charset="0"/>
              <a:buChar char="•"/>
            </a:pPr>
            <a:r>
              <a:rPr lang="en-GB" sz="3600" dirty="0">
                <a:solidFill>
                  <a:schemeClr val="bg1"/>
                </a:solidFill>
                <a:latin typeface="Garamond" panose="02020404030301010803" pitchFamily="18" charset="0"/>
                <a:cs typeface="Apple Chancery" panose="03020702040506060504" pitchFamily="66" charset="-79"/>
              </a:rPr>
              <a:t>For a person who doesn’t believe in God or a higher power, it is Difficult to explain the concept of God to them</a:t>
            </a:r>
          </a:p>
          <a:p>
            <a:endParaRPr lang="en-GB" sz="3600" dirty="0">
              <a:solidFill>
                <a:schemeClr val="bg1"/>
              </a:solidFill>
              <a:latin typeface="Garamond" panose="02020404030301010803" pitchFamily="18" charset="0"/>
              <a:cs typeface="Apple Chancery" panose="03020702040506060504" pitchFamily="66" charset="-79"/>
            </a:endParaRPr>
          </a:p>
          <a:p>
            <a:pPr marL="457200" indent="-457200">
              <a:buFont typeface="Arial" panose="020B0604020202020204" pitchFamily="34" charset="0"/>
              <a:buChar char="•"/>
            </a:pPr>
            <a:r>
              <a:rPr lang="en-GB" sz="3600" dirty="0">
                <a:solidFill>
                  <a:schemeClr val="bg1"/>
                </a:solidFill>
                <a:latin typeface="Garamond" panose="02020404030301010803" pitchFamily="18" charset="0"/>
                <a:cs typeface="Apple Chancery" panose="03020702040506060504" pitchFamily="66" charset="-79"/>
              </a:rPr>
              <a:t>However, we can say to an Atheist that all the things around us have been created by God.</a:t>
            </a:r>
          </a:p>
        </p:txBody>
      </p:sp>
      <p:sp>
        <p:nvSpPr>
          <p:cNvPr id="15" name="TextBox 14">
            <a:extLst>
              <a:ext uri="{FF2B5EF4-FFF2-40B4-BE49-F238E27FC236}">
                <a16:creationId xmlns:a16="http://schemas.microsoft.com/office/drawing/2014/main" id="{8A9F830A-4217-38F7-88DB-B4B8F740BC12}"/>
              </a:ext>
            </a:extLst>
          </p:cNvPr>
          <p:cNvSpPr txBox="1"/>
          <p:nvPr/>
        </p:nvSpPr>
        <p:spPr>
          <a:xfrm>
            <a:off x="794174" y="106030"/>
            <a:ext cx="10603652" cy="646331"/>
          </a:xfrm>
          <a:prstGeom prst="rect">
            <a:avLst/>
          </a:prstGeom>
          <a:noFill/>
          <a:ln>
            <a:noFill/>
          </a:ln>
        </p:spPr>
        <p:txBody>
          <a:bodyPr wrap="square">
            <a:spAutoFit/>
          </a:bodyPr>
          <a:lstStyle/>
          <a:p>
            <a:pPr algn="ctr"/>
            <a:r>
              <a:rPr lang="en-GB" sz="3600" b="1" dirty="0">
                <a:solidFill>
                  <a:schemeClr val="accent3">
                    <a:lumMod val="75000"/>
                  </a:schemeClr>
                </a:solidFill>
                <a:latin typeface="Garamond" panose="02020404030301010803" pitchFamily="18" charset="0"/>
                <a:cs typeface="Apple Chancery" panose="03020702040506060504" pitchFamily="66" charset="-79"/>
              </a:rPr>
              <a:t> BELIEF OF ATHEISTS REGARDING GOD</a:t>
            </a:r>
          </a:p>
        </p:txBody>
      </p:sp>
      <p:pic>
        <p:nvPicPr>
          <p:cNvPr id="2" name="Picture 1"/>
          <p:cNvPicPr>
            <a:picLocks noChangeAspect="1"/>
          </p:cNvPicPr>
          <p:nvPr/>
        </p:nvPicPr>
        <p:blipFill>
          <a:blip r:embed="rId4"/>
          <a:stretch>
            <a:fillRect/>
          </a:stretch>
        </p:blipFill>
        <p:spPr>
          <a:xfrm>
            <a:off x="8275907" y="3509096"/>
            <a:ext cx="3665656" cy="2443174"/>
          </a:xfrm>
          <a:prstGeom prst="rect">
            <a:avLst/>
          </a:prstGeom>
        </p:spPr>
      </p:pic>
    </p:spTree>
    <p:extLst>
      <p:ext uri="{BB962C8B-B14F-4D97-AF65-F5344CB8AC3E}">
        <p14:creationId xmlns:p14="http://schemas.microsoft.com/office/powerpoint/2010/main" val="3860002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D94CCF4-FA65-774D-0C82-1BA66856420C}"/>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918BE76B-B21F-16A0-7453-9F2D5E7CBFCE}"/>
              </a:ext>
            </a:extLst>
          </p:cNvPr>
          <p:cNvSpPr>
            <a:spLocks/>
          </p:cNvSpPr>
          <p:nvPr/>
        </p:nvSpPr>
        <p:spPr>
          <a:xfrm>
            <a:off x="0" y="-318558"/>
            <a:ext cx="12319408" cy="7176558"/>
          </a:xfrm>
          <a:prstGeom prst="rect">
            <a:avLst/>
          </a:prstGeom>
          <a:solidFill>
            <a:schemeClr val="accent3">
              <a:lumMod val="75000"/>
            </a:schemeClr>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6" name="Rectangle 5">
            <a:extLst>
              <a:ext uri="{FF2B5EF4-FFF2-40B4-BE49-F238E27FC236}">
                <a16:creationId xmlns:a16="http://schemas.microsoft.com/office/drawing/2014/main" id="{0903B2D4-D112-9283-4BF3-698347977889}"/>
              </a:ext>
            </a:extLst>
          </p:cNvPr>
          <p:cNvSpPr>
            <a:spLocks/>
          </p:cNvSpPr>
          <p:nvPr/>
        </p:nvSpPr>
        <p:spPr>
          <a:xfrm>
            <a:off x="0" y="151227"/>
            <a:ext cx="12298680" cy="64633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b="1" dirty="0">
              <a:solidFill>
                <a:schemeClr val="bg1"/>
              </a:solidFill>
              <a:latin typeface="Garamond Premr Pro" panose="02020402060506020403" pitchFamily="18" charset="0"/>
            </a:endParaRPr>
          </a:p>
        </p:txBody>
      </p:sp>
      <p:sp>
        <p:nvSpPr>
          <p:cNvPr id="13" name="TextBox 12">
            <a:extLst>
              <a:ext uri="{FF2B5EF4-FFF2-40B4-BE49-F238E27FC236}">
                <a16:creationId xmlns:a16="http://schemas.microsoft.com/office/drawing/2014/main" id="{7E4D48CA-2D3A-511D-0A3E-7A356EA1BE3D}"/>
              </a:ext>
            </a:extLst>
          </p:cNvPr>
          <p:cNvSpPr txBox="1"/>
          <p:nvPr/>
        </p:nvSpPr>
        <p:spPr>
          <a:xfrm>
            <a:off x="611876" y="1029856"/>
            <a:ext cx="7238781" cy="5262979"/>
          </a:xfrm>
          <a:prstGeom prst="rect">
            <a:avLst/>
          </a:prstGeom>
          <a:noFill/>
          <a:ln>
            <a:noFill/>
          </a:ln>
        </p:spPr>
        <p:txBody>
          <a:bodyPr wrap="square">
            <a:spAutoFit/>
          </a:bodyPr>
          <a:lstStyle/>
          <a:p>
            <a:r>
              <a:rPr lang="en-GB" sz="2800" b="1" u="sng" dirty="0">
                <a:solidFill>
                  <a:schemeClr val="bg1"/>
                </a:solidFill>
                <a:latin typeface="Garamond" panose="02020404030301010803" pitchFamily="18" charset="0"/>
                <a:cs typeface="Apple Chancery" panose="03020702040506060504" pitchFamily="66" charset="-79"/>
              </a:rPr>
              <a:t>It has to be created by a supreme being as: </a:t>
            </a:r>
          </a:p>
          <a:p>
            <a:pPr marL="457200" indent="-457200">
              <a:buFont typeface="Arial" panose="020B0604020202020204" pitchFamily="34" charset="0"/>
              <a:buChar char="•"/>
            </a:pPr>
            <a:r>
              <a:rPr lang="en-GB" sz="2800" dirty="0">
                <a:solidFill>
                  <a:schemeClr val="bg1"/>
                </a:solidFill>
                <a:latin typeface="Garamond" panose="02020404030301010803" pitchFamily="18" charset="0"/>
                <a:cs typeface="Apple Chancery" panose="03020702040506060504" pitchFamily="66" charset="-79"/>
              </a:rPr>
              <a:t>Man is not capable and has not been given the power to create things in perfection in the way that they have been created by God</a:t>
            </a:r>
          </a:p>
          <a:p>
            <a:pPr marL="457200" indent="-457200">
              <a:buFont typeface="Arial" panose="020B0604020202020204" pitchFamily="34" charset="0"/>
              <a:buChar char="•"/>
            </a:pPr>
            <a:r>
              <a:rPr lang="en-GB" sz="2800" dirty="0">
                <a:solidFill>
                  <a:schemeClr val="bg1"/>
                </a:solidFill>
                <a:latin typeface="Garamond" panose="02020404030301010803" pitchFamily="18" charset="0"/>
                <a:cs typeface="Apple Chancery" panose="03020702040506060504" pitchFamily="66" charset="-79"/>
              </a:rPr>
              <a:t>It would not be possible for man to create everything in a short amount of time because over the years, natural disasters and wars have taken place which requires things to be made again.</a:t>
            </a:r>
          </a:p>
          <a:p>
            <a:pPr marL="457200" indent="-457200">
              <a:buFont typeface="Arial" panose="020B0604020202020204" pitchFamily="34" charset="0"/>
              <a:buChar char="•"/>
            </a:pPr>
            <a:r>
              <a:rPr lang="en-GB" sz="2800" dirty="0">
                <a:solidFill>
                  <a:schemeClr val="bg1"/>
                </a:solidFill>
                <a:latin typeface="Garamond" panose="02020404030301010803" pitchFamily="18" charset="0"/>
                <a:cs typeface="Apple Chancery" panose="03020702040506060504" pitchFamily="66" charset="-79"/>
              </a:rPr>
              <a:t>This leaves us with the question “</a:t>
            </a:r>
            <a:r>
              <a:rPr lang="en-GB" sz="2800" u="sng" dirty="0">
                <a:solidFill>
                  <a:schemeClr val="bg1"/>
                </a:solidFill>
                <a:latin typeface="Garamond" panose="02020404030301010803" pitchFamily="18" charset="0"/>
                <a:cs typeface="Apple Chancery" panose="03020702040506060504" pitchFamily="66" charset="-79"/>
              </a:rPr>
              <a:t>Has man created things multiple times over and over again?</a:t>
            </a:r>
            <a:r>
              <a:rPr lang="en-GB" sz="2800" dirty="0">
                <a:solidFill>
                  <a:schemeClr val="bg1"/>
                </a:solidFill>
                <a:latin typeface="Garamond" panose="02020404030301010803" pitchFamily="18" charset="0"/>
                <a:cs typeface="Apple Chancery" panose="03020702040506060504" pitchFamily="66" charset="-79"/>
              </a:rPr>
              <a:t>” </a:t>
            </a:r>
          </a:p>
        </p:txBody>
      </p:sp>
      <p:sp>
        <p:nvSpPr>
          <p:cNvPr id="15" name="TextBox 14">
            <a:extLst>
              <a:ext uri="{FF2B5EF4-FFF2-40B4-BE49-F238E27FC236}">
                <a16:creationId xmlns:a16="http://schemas.microsoft.com/office/drawing/2014/main" id="{8A9F830A-4217-38F7-88DB-B4B8F740BC12}"/>
              </a:ext>
            </a:extLst>
          </p:cNvPr>
          <p:cNvSpPr txBox="1"/>
          <p:nvPr/>
        </p:nvSpPr>
        <p:spPr>
          <a:xfrm>
            <a:off x="794174" y="106030"/>
            <a:ext cx="10603652" cy="646331"/>
          </a:xfrm>
          <a:prstGeom prst="rect">
            <a:avLst/>
          </a:prstGeom>
          <a:noFill/>
          <a:ln>
            <a:noFill/>
          </a:ln>
        </p:spPr>
        <p:txBody>
          <a:bodyPr wrap="square">
            <a:spAutoFit/>
          </a:bodyPr>
          <a:lstStyle/>
          <a:p>
            <a:pPr algn="ctr"/>
            <a:r>
              <a:rPr lang="en-GB" sz="3600" b="1" dirty="0">
                <a:solidFill>
                  <a:schemeClr val="accent3">
                    <a:lumMod val="75000"/>
                  </a:schemeClr>
                </a:solidFill>
                <a:latin typeface="Garamond" panose="02020404030301010803" pitchFamily="18" charset="0"/>
                <a:cs typeface="Apple Chancery" panose="03020702040506060504" pitchFamily="66" charset="-79"/>
              </a:rPr>
              <a:t> BELIEF OF ATHEISTS REGARDING GOD</a:t>
            </a:r>
          </a:p>
        </p:txBody>
      </p:sp>
      <p:pic>
        <p:nvPicPr>
          <p:cNvPr id="2050" name="Picture 2" descr="Capturing the Wild: 9 Essential Tips for Stunning Nature Phot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0657" y="1051500"/>
            <a:ext cx="3918778" cy="26130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ventor | Leonardo Da Vinci - The Geni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657" y="3896839"/>
            <a:ext cx="3918778" cy="220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88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D94CCF4-FA65-774D-0C82-1BA66856420C}"/>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918BE76B-B21F-16A0-7453-9F2D5E7CBFCE}"/>
              </a:ext>
            </a:extLst>
          </p:cNvPr>
          <p:cNvSpPr>
            <a:spLocks/>
          </p:cNvSpPr>
          <p:nvPr/>
        </p:nvSpPr>
        <p:spPr>
          <a:xfrm>
            <a:off x="0" y="-279203"/>
            <a:ext cx="12319408" cy="7176558"/>
          </a:xfrm>
          <a:prstGeom prst="rect">
            <a:avLst/>
          </a:prstGeom>
          <a:solidFill>
            <a:schemeClr val="accent3">
              <a:lumMod val="75000"/>
            </a:schemeClr>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6" name="Rectangle 5">
            <a:extLst>
              <a:ext uri="{FF2B5EF4-FFF2-40B4-BE49-F238E27FC236}">
                <a16:creationId xmlns:a16="http://schemas.microsoft.com/office/drawing/2014/main" id="{0903B2D4-D112-9283-4BF3-698347977889}"/>
              </a:ext>
            </a:extLst>
          </p:cNvPr>
          <p:cNvSpPr>
            <a:spLocks/>
          </p:cNvSpPr>
          <p:nvPr/>
        </p:nvSpPr>
        <p:spPr>
          <a:xfrm>
            <a:off x="0" y="151227"/>
            <a:ext cx="12298680" cy="64633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b="1" dirty="0">
              <a:solidFill>
                <a:schemeClr val="bg1"/>
              </a:solidFill>
              <a:latin typeface="Garamond Premr Pro" panose="02020402060506020403" pitchFamily="18" charset="0"/>
            </a:endParaRPr>
          </a:p>
        </p:txBody>
      </p:sp>
      <p:sp>
        <p:nvSpPr>
          <p:cNvPr id="13" name="TextBox 12">
            <a:extLst>
              <a:ext uri="{FF2B5EF4-FFF2-40B4-BE49-F238E27FC236}">
                <a16:creationId xmlns:a16="http://schemas.microsoft.com/office/drawing/2014/main" id="{7E4D48CA-2D3A-511D-0A3E-7A356EA1BE3D}"/>
              </a:ext>
            </a:extLst>
          </p:cNvPr>
          <p:cNvSpPr txBox="1"/>
          <p:nvPr/>
        </p:nvSpPr>
        <p:spPr>
          <a:xfrm>
            <a:off x="123718" y="1227988"/>
            <a:ext cx="7238781" cy="5386090"/>
          </a:xfrm>
          <a:prstGeom prst="rect">
            <a:avLst/>
          </a:prstGeom>
          <a:noFill/>
          <a:ln>
            <a:noFill/>
          </a:ln>
        </p:spPr>
        <p:txBody>
          <a:bodyPr wrap="square">
            <a:spAutoFit/>
          </a:bodyPr>
          <a:lstStyle/>
          <a:p>
            <a:pPr marL="457200" indent="-457200">
              <a:buFont typeface="Arial" panose="020B0604020202020204" pitchFamily="34" charset="0"/>
              <a:buChar char="•"/>
            </a:pPr>
            <a:r>
              <a:rPr lang="en-GB" sz="3200" dirty="0">
                <a:solidFill>
                  <a:schemeClr val="bg1"/>
                </a:solidFill>
                <a:latin typeface="Garamond" panose="02020404030301010803" pitchFamily="18" charset="0"/>
                <a:cs typeface="Apple Chancery" panose="03020702040506060504" pitchFamily="66" charset="-79"/>
              </a:rPr>
              <a:t>Another question to ask is “</a:t>
            </a:r>
            <a:r>
              <a:rPr lang="en-GB" sz="3200" u="sng" dirty="0">
                <a:solidFill>
                  <a:schemeClr val="bg1"/>
                </a:solidFill>
                <a:latin typeface="Garamond" panose="02020404030301010803" pitchFamily="18" charset="0"/>
                <a:cs typeface="Apple Chancery" panose="03020702040506060504" pitchFamily="66" charset="-79"/>
              </a:rPr>
              <a:t>How many people were required to create the world?</a:t>
            </a:r>
            <a:r>
              <a:rPr lang="en-GB" sz="3200" dirty="0">
                <a:solidFill>
                  <a:schemeClr val="bg1"/>
                </a:solidFill>
                <a:latin typeface="Garamond" panose="02020404030301010803" pitchFamily="18" charset="0"/>
                <a:cs typeface="Apple Chancery" panose="03020702040506060504" pitchFamily="66" charset="-79"/>
              </a:rPr>
              <a:t>”</a:t>
            </a:r>
          </a:p>
          <a:p>
            <a:pPr marL="457200" indent="-457200">
              <a:buFont typeface="Arial" panose="020B0604020202020204" pitchFamily="34" charset="0"/>
              <a:buChar char="•"/>
            </a:pPr>
            <a:r>
              <a:rPr lang="en-GB" sz="3200" dirty="0">
                <a:solidFill>
                  <a:schemeClr val="bg1"/>
                </a:solidFill>
                <a:latin typeface="Garamond" panose="02020404030301010803" pitchFamily="18" charset="0"/>
                <a:cs typeface="Apple Chancery" panose="03020702040506060504" pitchFamily="66" charset="-79"/>
              </a:rPr>
              <a:t>If it is a large number of people then, how were they all successfully able to create the world without any disputes and arguments and worked in harmony with each other when we see in today’s society that even family members cannot live with each other?</a:t>
            </a:r>
          </a:p>
          <a:p>
            <a:endParaRPr lang="en-GB" sz="2400" dirty="0">
              <a:solidFill>
                <a:schemeClr val="bg1"/>
              </a:solidFill>
              <a:latin typeface="Garamond" panose="02020404030301010803" pitchFamily="18" charset="0"/>
              <a:cs typeface="Apple Chancery" panose="03020702040506060504" pitchFamily="66" charset="-79"/>
            </a:endParaRPr>
          </a:p>
        </p:txBody>
      </p:sp>
      <p:sp>
        <p:nvSpPr>
          <p:cNvPr id="15" name="TextBox 14">
            <a:extLst>
              <a:ext uri="{FF2B5EF4-FFF2-40B4-BE49-F238E27FC236}">
                <a16:creationId xmlns:a16="http://schemas.microsoft.com/office/drawing/2014/main" id="{8A9F830A-4217-38F7-88DB-B4B8F740BC12}"/>
              </a:ext>
            </a:extLst>
          </p:cNvPr>
          <p:cNvSpPr txBox="1"/>
          <p:nvPr/>
        </p:nvSpPr>
        <p:spPr>
          <a:xfrm>
            <a:off x="794174" y="106030"/>
            <a:ext cx="10603652" cy="646331"/>
          </a:xfrm>
          <a:prstGeom prst="rect">
            <a:avLst/>
          </a:prstGeom>
          <a:noFill/>
          <a:ln>
            <a:noFill/>
          </a:ln>
        </p:spPr>
        <p:txBody>
          <a:bodyPr wrap="square">
            <a:spAutoFit/>
          </a:bodyPr>
          <a:lstStyle/>
          <a:p>
            <a:pPr algn="ctr"/>
            <a:r>
              <a:rPr lang="en-GB" sz="3600" b="1" dirty="0">
                <a:solidFill>
                  <a:schemeClr val="accent3">
                    <a:lumMod val="75000"/>
                  </a:schemeClr>
                </a:solidFill>
                <a:latin typeface="Garamond" panose="02020404030301010803" pitchFamily="18" charset="0"/>
                <a:cs typeface="Apple Chancery" panose="03020702040506060504" pitchFamily="66" charset="-79"/>
              </a:rPr>
              <a:t> BELIEF OF ATHEISTS REGARDING GOD</a:t>
            </a:r>
          </a:p>
        </p:txBody>
      </p:sp>
      <p:pic>
        <p:nvPicPr>
          <p:cNvPr id="3074" name="Picture 2" descr="Arguement」の写真素材 | 281,259件の無料イラスト画像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154" y="1480695"/>
            <a:ext cx="3517599" cy="1963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pping Israel’s destruction of Ga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2154" y="4025900"/>
            <a:ext cx="3517599" cy="197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3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6706165-66AA-2CB8-6C33-F48C7C3E20C4}"/>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63AC83AE-7412-B76E-96EF-C293699C3721}"/>
              </a:ext>
            </a:extLst>
          </p:cNvPr>
          <p:cNvSpPr>
            <a:spLocks/>
          </p:cNvSpPr>
          <p:nvPr/>
        </p:nvSpPr>
        <p:spPr>
          <a:xfrm>
            <a:off x="-20728" y="-118533"/>
            <a:ext cx="12319408" cy="7176558"/>
          </a:xfrm>
          <a:prstGeom prst="rect">
            <a:avLst/>
          </a:prstGeom>
          <a:solidFill>
            <a:srgbClr val="15933F"/>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6" name="Rectangle 5">
            <a:extLst>
              <a:ext uri="{FF2B5EF4-FFF2-40B4-BE49-F238E27FC236}">
                <a16:creationId xmlns:a16="http://schemas.microsoft.com/office/drawing/2014/main" id="{F6D65B41-2D9F-6040-B39A-48609520F06E}"/>
              </a:ext>
            </a:extLst>
          </p:cNvPr>
          <p:cNvSpPr>
            <a:spLocks/>
          </p:cNvSpPr>
          <p:nvPr/>
        </p:nvSpPr>
        <p:spPr>
          <a:xfrm>
            <a:off x="0" y="151227"/>
            <a:ext cx="12298680" cy="64633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b="1" dirty="0">
              <a:solidFill>
                <a:schemeClr val="bg1"/>
              </a:solidFill>
              <a:latin typeface="Garamond Premr Pro" panose="02020402060506020403" pitchFamily="18" charset="0"/>
            </a:endParaRPr>
          </a:p>
        </p:txBody>
      </p:sp>
      <p:sp>
        <p:nvSpPr>
          <p:cNvPr id="13" name="TextBox 12">
            <a:extLst>
              <a:ext uri="{FF2B5EF4-FFF2-40B4-BE49-F238E27FC236}">
                <a16:creationId xmlns:a16="http://schemas.microsoft.com/office/drawing/2014/main" id="{8A9F830A-4217-38F7-88DB-B4B8F740BC12}"/>
              </a:ext>
            </a:extLst>
          </p:cNvPr>
          <p:cNvSpPr txBox="1"/>
          <p:nvPr/>
        </p:nvSpPr>
        <p:spPr>
          <a:xfrm>
            <a:off x="794174" y="106030"/>
            <a:ext cx="10603652" cy="646331"/>
          </a:xfrm>
          <a:prstGeom prst="rect">
            <a:avLst/>
          </a:prstGeom>
          <a:noFill/>
          <a:ln>
            <a:noFill/>
          </a:ln>
        </p:spPr>
        <p:txBody>
          <a:bodyPr wrap="square">
            <a:spAutoFit/>
          </a:bodyPr>
          <a:lstStyle/>
          <a:p>
            <a:pPr algn="ctr"/>
            <a:r>
              <a:rPr lang="en-GB" sz="3600" b="1" dirty="0">
                <a:solidFill>
                  <a:srgbClr val="15933F"/>
                </a:solidFill>
                <a:latin typeface="Garamond" panose="02020404030301010803" pitchFamily="18" charset="0"/>
                <a:cs typeface="Apple Chancery" panose="03020702040506060504" pitchFamily="66" charset="-79"/>
              </a:rPr>
              <a:t> BELIEF OF ATHEISTS REGARDING GOD</a:t>
            </a:r>
          </a:p>
        </p:txBody>
      </p:sp>
      <p:sp>
        <p:nvSpPr>
          <p:cNvPr id="15" name="TextBox 14">
            <a:extLst>
              <a:ext uri="{FF2B5EF4-FFF2-40B4-BE49-F238E27FC236}">
                <a16:creationId xmlns:a16="http://schemas.microsoft.com/office/drawing/2014/main" id="{7E4D48CA-2D3A-511D-0A3E-7A356EA1BE3D}"/>
              </a:ext>
            </a:extLst>
          </p:cNvPr>
          <p:cNvSpPr txBox="1"/>
          <p:nvPr/>
        </p:nvSpPr>
        <p:spPr>
          <a:xfrm>
            <a:off x="441218" y="1728102"/>
            <a:ext cx="7238781" cy="3970318"/>
          </a:xfrm>
          <a:prstGeom prst="rect">
            <a:avLst/>
          </a:prstGeom>
          <a:noFill/>
          <a:ln>
            <a:noFill/>
          </a:ln>
        </p:spPr>
        <p:txBody>
          <a:bodyPr wrap="square">
            <a:spAutoFit/>
          </a:bodyPr>
          <a:lstStyle/>
          <a:p>
            <a:pPr marL="342900" indent="-342900">
              <a:buFont typeface="Arial" panose="020B0604020202020204" pitchFamily="34" charset="0"/>
              <a:buChar char="•"/>
            </a:pPr>
            <a:r>
              <a:rPr lang="en-GB" sz="3600" dirty="0">
                <a:solidFill>
                  <a:schemeClr val="bg1"/>
                </a:solidFill>
                <a:latin typeface="Garamond" panose="02020404030301010803" pitchFamily="18" charset="0"/>
                <a:cs typeface="Apple Chancery" panose="03020702040506060504" pitchFamily="66" charset="-79"/>
              </a:rPr>
              <a:t>I would disagree with the statement.</a:t>
            </a:r>
          </a:p>
          <a:p>
            <a:pPr marL="342900" indent="-342900">
              <a:buFont typeface="Arial" panose="020B0604020202020204" pitchFamily="34" charset="0"/>
              <a:buChar char="•"/>
            </a:pPr>
            <a:r>
              <a:rPr lang="en-GB" sz="3600" dirty="0">
                <a:solidFill>
                  <a:schemeClr val="bg1"/>
                </a:solidFill>
                <a:latin typeface="Garamond" panose="02020404030301010803" pitchFamily="18" charset="0"/>
                <a:cs typeface="Apple Chancery" panose="03020702040506060504" pitchFamily="66" charset="-79"/>
              </a:rPr>
              <a:t>This is because it is God who has taught every person- regardless of their religion- as to how to live their lives in accordance with the commands of God Almighty in their respective holy books.</a:t>
            </a:r>
          </a:p>
        </p:txBody>
      </p:sp>
      <p:pic>
        <p:nvPicPr>
          <p:cNvPr id="4098" name="Picture 2" descr="The Quran of Al-Fajr: Quran that is Witnessed – Sadaf's Space: From Blog to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9998" y="1243785"/>
            <a:ext cx="4086225" cy="19772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arbon Dating Confirms World's Oldest Torah Scroll | National Ge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968" y="3376612"/>
            <a:ext cx="3670286" cy="310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1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6706165-66AA-2CB8-6C33-F48C7C3E20C4}"/>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63AC83AE-7412-B76E-96EF-C293699C3721}"/>
              </a:ext>
            </a:extLst>
          </p:cNvPr>
          <p:cNvSpPr>
            <a:spLocks/>
          </p:cNvSpPr>
          <p:nvPr/>
        </p:nvSpPr>
        <p:spPr>
          <a:xfrm>
            <a:off x="-20728" y="-118533"/>
            <a:ext cx="12319408" cy="7176558"/>
          </a:xfrm>
          <a:prstGeom prst="rect">
            <a:avLst/>
          </a:prstGeom>
          <a:solidFill>
            <a:srgbClr val="15933F"/>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6" name="Rectangle 5">
            <a:extLst>
              <a:ext uri="{FF2B5EF4-FFF2-40B4-BE49-F238E27FC236}">
                <a16:creationId xmlns:a16="http://schemas.microsoft.com/office/drawing/2014/main" id="{F6D65B41-2D9F-6040-B39A-48609520F06E}"/>
              </a:ext>
            </a:extLst>
          </p:cNvPr>
          <p:cNvSpPr>
            <a:spLocks/>
          </p:cNvSpPr>
          <p:nvPr/>
        </p:nvSpPr>
        <p:spPr>
          <a:xfrm>
            <a:off x="0" y="151227"/>
            <a:ext cx="12298680" cy="64633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b="1" dirty="0">
              <a:solidFill>
                <a:schemeClr val="bg1"/>
              </a:solidFill>
              <a:latin typeface="Garamond Premr Pro" panose="02020402060506020403" pitchFamily="18" charset="0"/>
            </a:endParaRPr>
          </a:p>
        </p:txBody>
      </p:sp>
      <p:sp>
        <p:nvSpPr>
          <p:cNvPr id="13" name="TextBox 12">
            <a:extLst>
              <a:ext uri="{FF2B5EF4-FFF2-40B4-BE49-F238E27FC236}">
                <a16:creationId xmlns:a16="http://schemas.microsoft.com/office/drawing/2014/main" id="{8A9F830A-4217-38F7-88DB-B4B8F740BC12}"/>
              </a:ext>
            </a:extLst>
          </p:cNvPr>
          <p:cNvSpPr txBox="1"/>
          <p:nvPr/>
        </p:nvSpPr>
        <p:spPr>
          <a:xfrm>
            <a:off x="794174" y="106030"/>
            <a:ext cx="10603652" cy="646331"/>
          </a:xfrm>
          <a:prstGeom prst="rect">
            <a:avLst/>
          </a:prstGeom>
          <a:noFill/>
          <a:ln>
            <a:noFill/>
          </a:ln>
        </p:spPr>
        <p:txBody>
          <a:bodyPr wrap="square">
            <a:spAutoFit/>
          </a:bodyPr>
          <a:lstStyle/>
          <a:p>
            <a:pPr algn="ctr"/>
            <a:r>
              <a:rPr lang="en-GB" sz="3600" b="1" dirty="0">
                <a:solidFill>
                  <a:srgbClr val="15933F"/>
                </a:solidFill>
                <a:latin typeface="Garamond" panose="02020404030301010803" pitchFamily="18" charset="0"/>
                <a:cs typeface="Apple Chancery" panose="03020702040506060504" pitchFamily="66" charset="-79"/>
              </a:rPr>
              <a:t> BELIEF OF ATHEISTS REGARDING GOD</a:t>
            </a:r>
          </a:p>
        </p:txBody>
      </p:sp>
      <p:sp>
        <p:nvSpPr>
          <p:cNvPr id="15" name="TextBox 14">
            <a:extLst>
              <a:ext uri="{FF2B5EF4-FFF2-40B4-BE49-F238E27FC236}">
                <a16:creationId xmlns:a16="http://schemas.microsoft.com/office/drawing/2014/main" id="{7E4D48CA-2D3A-511D-0A3E-7A356EA1BE3D}"/>
              </a:ext>
            </a:extLst>
          </p:cNvPr>
          <p:cNvSpPr txBox="1"/>
          <p:nvPr/>
        </p:nvSpPr>
        <p:spPr>
          <a:xfrm>
            <a:off x="441218" y="1728102"/>
            <a:ext cx="7238781" cy="4524315"/>
          </a:xfrm>
          <a:prstGeom prst="rect">
            <a:avLst/>
          </a:prstGeom>
          <a:noFill/>
          <a:ln>
            <a:noFill/>
          </a:ln>
        </p:spPr>
        <p:txBody>
          <a:bodyPr wrap="square">
            <a:spAutoFit/>
          </a:bodyPr>
          <a:lstStyle/>
          <a:p>
            <a:pPr marL="342900" indent="-342900">
              <a:buFont typeface="Arial" panose="020B0604020202020204" pitchFamily="34" charset="0"/>
              <a:buChar char="•"/>
            </a:pPr>
            <a:r>
              <a:rPr lang="en-GB" sz="3600">
                <a:solidFill>
                  <a:schemeClr val="bg1"/>
                </a:solidFill>
                <a:latin typeface="Garamond" panose="02020404030301010803" pitchFamily="18" charset="0"/>
                <a:cs typeface="Apple Chancery" panose="03020702040506060504" pitchFamily="66" charset="-79"/>
              </a:rPr>
              <a:t>Not only that, but God Almighty has sent 124,000 Prophets to the world who all had the same purpose of drawing their people’s attention towards God and they practically showed their people how to live in a civilised manner by demonstrating it themselves.</a:t>
            </a:r>
            <a:endParaRPr lang="en-GB" sz="3600" dirty="0">
              <a:solidFill>
                <a:schemeClr val="bg1"/>
              </a:solidFill>
              <a:latin typeface="Garamond" panose="02020404030301010803" pitchFamily="18" charset="0"/>
              <a:cs typeface="Apple Chancery" panose="03020702040506060504" pitchFamily="66" charset="-79"/>
            </a:endParaRPr>
          </a:p>
        </p:txBody>
      </p:sp>
      <p:pic>
        <p:nvPicPr>
          <p:cNvPr id="5122" name="Picture 2" descr="Noah Ark: Over 1,819 Royalty-Free Licensable Stock Illustrations &amp; Drawing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7936"/>
          <a:stretch/>
        </p:blipFill>
        <p:spPr bwMode="auto">
          <a:xfrm>
            <a:off x="7998317" y="1385201"/>
            <a:ext cx="3399509" cy="22469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l-Taḥawiyyah Pt 28] The Seal of the Prophets | Islam21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045" y="4219843"/>
            <a:ext cx="3503955" cy="178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219715"/>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55F9029-ABC1-40ED-9A4B-17AFB728AED4}">
  <ds:schemaRefs>
    <ds:schemaRef ds:uri="http://schemas.microsoft.com/sharepoint/v3/contenttype/forms"/>
  </ds:schemaRefs>
</ds:datastoreItem>
</file>

<file path=customXml/itemProps2.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9BF552-EA34-4C6E-A44C-41812AE980D3}">
  <ds:schemaRefs>
    <ds:schemaRef ds:uri="71af3243-3dd4-4a8d-8c0d-dd76da1f02a5"/>
    <ds:schemaRef ds:uri="230e9df3-be65-4c73-a93b-d1236ebd677e"/>
    <ds:schemaRef ds:uri="http://schemas.microsoft.com/office/2006/metadata/properties"/>
    <ds:schemaRef ds:uri="16c05727-aa75-4e4a-9b5f-8a80a1165891"/>
    <ds:schemaRef ds:uri="http://schemas.microsoft.com/office/infopath/2007/PartnerControls"/>
    <ds:schemaRef ds:uri="http://schemas.microsoft.com/office/2006/documentManagement/types"/>
    <ds:schemaRef ds:uri="http://purl.org/dc/elements/1.1/"/>
    <ds:schemaRef ds:uri="http://purl.org/dc/terms/"/>
    <ds:schemaRef ds:uri="http://schemas.openxmlformats.org/package/2006/metadata/core-properties"/>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163</TotalTime>
  <Words>753</Words>
  <Application>Microsoft Office PowerPoint</Application>
  <PresentationFormat>Widescreen</PresentationFormat>
  <Paragraphs>64</Paragraphs>
  <Slides>13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Garamond</vt:lpstr>
      <vt:lpstr>Garamond Premr Pro</vt:lpstr>
      <vt:lpstr>ManzoorNaskh</vt:lpstr>
      <vt:lpstr>Sagona Book</vt:lpstr>
      <vt:lpstr>Segoe UI</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Mabroor Farrkh</cp:lastModifiedBy>
  <cp:revision>89</cp:revision>
  <dcterms:created xsi:type="dcterms:W3CDTF">2023-12-07T18:40:21Z</dcterms:created>
  <dcterms:modified xsi:type="dcterms:W3CDTF">2026-05-10T11:43:57Z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