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79" r:id="rId5"/>
    <p:sldId id="312" r:id="rId6"/>
    <p:sldId id="311" r:id="rId7"/>
    <p:sldId id="432" r:id="rId8"/>
    <p:sldId id="433" r:id="rId9"/>
    <p:sldId id="321" r:id="rId10"/>
    <p:sldId id="434" r:id="rId11"/>
    <p:sldId id="435" r:id="rId12"/>
    <p:sldId id="283" r:id="rId13"/>
    <p:sldId id="436" r:id="rId14"/>
    <p:sldId id="330" r:id="rId15"/>
    <p:sldId id="305" r:id="rId16"/>
    <p:sldId id="303" r:id="rId17"/>
    <p:sldId id="352" r:id="rId18"/>
    <p:sldId id="315" r:id="rId19"/>
    <p:sldId id="3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DAA"/>
    <a:srgbClr val="BFD800"/>
    <a:srgbClr val="01C0E9"/>
    <a:srgbClr val="0B6259"/>
    <a:srgbClr val="ECE5E4"/>
    <a:srgbClr val="ECE5E5"/>
    <a:srgbClr val="FFFFFF"/>
    <a:srgbClr val="123858"/>
    <a:srgbClr val="F2D3B4"/>
    <a:srgbClr val="5E4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5" autoAdjust="0"/>
    <p:restoredTop sz="84242" autoAdjust="0"/>
  </p:normalViewPr>
  <p:slideViewPr>
    <p:cSldViewPr snapToGrid="0">
      <p:cViewPr varScale="1">
        <p:scale>
          <a:sx n="93" d="100"/>
          <a:sy n="93" d="100"/>
        </p:scale>
        <p:origin x="1482" y="66"/>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5/8/2026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151715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1326399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212218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5/8/2026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5/8/2026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5/8/2026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5/8/2026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5/8/2026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5/8/2026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5/8/2026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5/8/2026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tfal.org.uk/talim" TargetMode="External"/><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0.sv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3.png"/><Relationship Id="rId12"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54.jpeg"/><Relationship Id="rId4" Type="http://schemas.openxmlformats.org/officeDocument/2006/relationships/hyperlink" Target="https://commons.wikimedia.org/wiki/File:Post-it-note-white-bg.jpg" TargetMode="External"/><Relationship Id="rId9" Type="http://schemas.openxmlformats.org/officeDocument/2006/relationships/hyperlink" Target="https://www.youtube.com/watch?v=jJNZWtJUBi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rgbClr val="C85A08"/>
              </a:gs>
              <a:gs pos="100000">
                <a:srgbClr val="F67B1E"/>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3"/>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C85A08"/>
                </a:solidFill>
                <a:latin typeface="Garamond" panose="02020404030301010803" pitchFamily="18" charset="0"/>
              </a:rPr>
              <a:t>WEEKLY </a:t>
            </a:r>
          </a:p>
          <a:p>
            <a:pPr algn="ctr"/>
            <a:r>
              <a:rPr lang="en-US" sz="5400" b="1" dirty="0">
                <a:solidFill>
                  <a:srgbClr val="C85A08"/>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4">
              <a:extLst>
                <a:ext uri="{96DAC541-7B7A-43D3-8B79-37D633B846F1}">
                  <asvg:svgBlip xmlns:asvg="http://schemas.microsoft.com/office/drawing/2016/SVG/main" r:embed="rId5"/>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8">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(May – Week 1)</a:t>
            </a:r>
          </a:p>
        </p:txBody>
      </p:sp>
      <p:pic>
        <p:nvPicPr>
          <p:cNvPr id="12" name="Picture Placeholder 11">
            <a:extLst>
              <a:ext uri="{FF2B5EF4-FFF2-40B4-BE49-F238E27FC236}">
                <a16:creationId xmlns:a16="http://schemas.microsoft.com/office/drawing/2014/main" id="{D3FF6EA1-77F5-5293-712E-5292EC83E8D1}"/>
              </a:ext>
            </a:extLst>
          </p:cNvPr>
          <p:cNvPicPr>
            <a:picLocks noGrp="1" noChangeAspect="1"/>
          </p:cNvPicPr>
          <p:nvPr>
            <p:ph type="pic" idx="1"/>
          </p:nvPr>
        </p:nvPicPr>
        <p:blipFill>
          <a:blip r:embed="rId9"/>
          <a:srcRect l="41459" t="-291" r="3662" b="291"/>
          <a:stretch>
            <a:fillRect/>
          </a:stretch>
        </p:blipFill>
        <p:spPr>
          <a:xfrm>
            <a:off x="5946242" y="-118533"/>
            <a:ext cx="6245758" cy="6986785"/>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rgbClr val="FFFFFF">
              <a:lumMod val="95000"/>
            </a:srgbClr>
          </a:solidFill>
        </p:spPr>
      </p:pic>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mj-lt"/>
                <a:cs typeface="Apple Chancery" panose="03020702040506060504" pitchFamily="66" charset="-79"/>
              </a:rPr>
              <a:t>Lets Recap a part of our </a:t>
            </a:r>
            <a:r>
              <a:rPr lang="en-GB" sz="3200" dirty="0" err="1">
                <a:solidFill>
                  <a:schemeClr val="bg1"/>
                </a:solidFill>
                <a:latin typeface="+mj-lt"/>
                <a:cs typeface="Apple Chancery" panose="03020702040506060504" pitchFamily="66" charset="-79"/>
              </a:rPr>
              <a:t>Salat</a:t>
            </a:r>
            <a:r>
              <a:rPr lang="en-GB" sz="3200" dirty="0">
                <a:solidFill>
                  <a:schemeClr val="bg1"/>
                </a:solidFill>
                <a:latin typeface="+mj-lt"/>
                <a:cs typeface="Apple Chancery" panose="03020702040506060504" pitchFamily="66" charset="-79"/>
              </a:rPr>
              <a:t>!</a:t>
            </a:r>
            <a:endParaRPr lang="en-US" sz="3200" dirty="0">
              <a:solidFill>
                <a:schemeClr val="bg1"/>
              </a:solidFill>
              <a:latin typeface="+mj-lt"/>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Niyyat</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1066431" y="3927245"/>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6330866" y="233057"/>
            <a:ext cx="5106786" cy="646331"/>
          </a:xfrm>
          <a:prstGeom prst="rect">
            <a:avLst/>
          </a:prstGeom>
          <a:noFill/>
        </p:spPr>
        <p:txBody>
          <a:bodyPr wrap="square" rtlCol="0">
            <a:spAutoFit/>
          </a:bodyPr>
          <a:lstStyle/>
          <a:p>
            <a:pPr algn="ctr"/>
            <a:r>
              <a:rPr lang="en-US" sz="3600" b="1" dirty="0"/>
              <a:t>The Prayer after Ablution</a:t>
            </a:r>
          </a:p>
        </p:txBody>
      </p:sp>
      <p:sp>
        <p:nvSpPr>
          <p:cNvPr id="8" name="TextBox 7">
            <a:extLst>
              <a:ext uri="{FF2B5EF4-FFF2-40B4-BE49-F238E27FC236}">
                <a16:creationId xmlns:a16="http://schemas.microsoft.com/office/drawing/2014/main" id="{21F8C737-CDB6-3FFD-D460-434E871DD033}"/>
              </a:ext>
            </a:extLst>
          </p:cNvPr>
          <p:cNvSpPr txBox="1"/>
          <p:nvPr/>
        </p:nvSpPr>
        <p:spPr>
          <a:xfrm>
            <a:off x="5576518" y="888712"/>
            <a:ext cx="6615475" cy="1754326"/>
          </a:xfrm>
          <a:prstGeom prst="rect">
            <a:avLst/>
          </a:prstGeom>
          <a:noFill/>
        </p:spPr>
        <p:txBody>
          <a:bodyPr wrap="square">
            <a:spAutoFit/>
          </a:bodyPr>
          <a:lstStyle/>
          <a:p>
            <a:pPr algn="ctr" rtl="1">
              <a:lnSpc>
                <a:spcPct val="150000"/>
              </a:lnSpc>
            </a:pPr>
            <a:r>
              <a:rPr lang="ur-PK" sz="3600" dirty="0">
                <a:latin typeface="ManzoorNaskh" panose="02000500000000000000" pitchFamily="2" charset="-78"/>
                <a:ea typeface="ManzoorNaskh" panose="02000500000000000000" pitchFamily="2" charset="-78"/>
                <a:cs typeface="ManzoorNaskh" panose="02000500000000000000" pitchFamily="2" charset="-78"/>
              </a:rPr>
              <a:t>اَللَّهُمَّ اجْعَلْنِیْ مِنَ التَّوَّابِیْنَ </a:t>
            </a:r>
            <a:br>
              <a:rPr lang="ur-PK" sz="3600" dirty="0">
                <a:latin typeface="ManzoorNaskh" panose="02000500000000000000" pitchFamily="2" charset="-78"/>
                <a:ea typeface="ManzoorNaskh" panose="02000500000000000000" pitchFamily="2" charset="-78"/>
                <a:cs typeface="ManzoorNaskh" panose="02000500000000000000" pitchFamily="2" charset="-78"/>
              </a:rPr>
            </a:br>
            <a:r>
              <a:rPr lang="ur-PK" sz="3600" dirty="0">
                <a:latin typeface="ManzoorNaskh" panose="02000500000000000000" pitchFamily="2" charset="-78"/>
                <a:ea typeface="ManzoorNaskh" panose="02000500000000000000" pitchFamily="2" charset="-78"/>
                <a:cs typeface="ManzoorNaskh" panose="02000500000000000000" pitchFamily="2" charset="-78"/>
              </a:rPr>
              <a:t>وَ اجْعَلْنِیْ مِنَ الْمُتَطَھِّرِیْنَ </a:t>
            </a:r>
            <a:endParaRPr lang="ar-SA"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473777" y="5051837"/>
            <a:ext cx="6615475" cy="400110"/>
          </a:xfrm>
          <a:prstGeom prst="rect">
            <a:avLst/>
          </a:prstGeom>
          <a:noFill/>
        </p:spPr>
        <p:txBody>
          <a:bodyPr wrap="square">
            <a:spAutoFit/>
          </a:bodyPr>
          <a:lstStyle/>
          <a:p>
            <a:pPr algn="ctr"/>
            <a:r>
              <a:rPr lang="en-GB" sz="2000" b="1"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798618" y="5367727"/>
            <a:ext cx="6290634" cy="1284069"/>
          </a:xfrm>
          <a:prstGeom prst="rect">
            <a:avLst/>
          </a:prstGeom>
          <a:noFill/>
        </p:spPr>
        <p:txBody>
          <a:bodyPr wrap="square">
            <a:spAutoFit/>
          </a:bodyPr>
          <a:lstStyle/>
          <a:p>
            <a:pPr algn="ctr" fontAlgn="base">
              <a:lnSpc>
                <a:spcPct val="120000"/>
              </a:lnSpc>
            </a:pPr>
            <a:r>
              <a:rPr lang="en-GB" sz="2200" dirty="0"/>
              <a:t>"O Allah, Make me from among those who repent of their sins and from among those who keep themselves pure and clean."</a:t>
            </a:r>
            <a:endParaRPr lang="en-US" sz="2200" b="0" i="0" u="none" strike="noStrike" dirty="0">
              <a:effectLst/>
            </a:endParaRPr>
          </a:p>
        </p:txBody>
      </p:sp>
      <p:pic>
        <p:nvPicPr>
          <p:cNvPr id="1026" name="Picture 2" descr="Rukoo' | Learn Salaah">
            <a:extLst>
              <a:ext uri="{FF2B5EF4-FFF2-40B4-BE49-F238E27FC236}">
                <a16:creationId xmlns:a16="http://schemas.microsoft.com/office/drawing/2014/main" id="{BE42A9ED-97AE-5765-852C-235686CFF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7474" y="-2997434"/>
            <a:ext cx="2833688" cy="2000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3B13BE-F6E7-686C-9151-5B9CE5346172}"/>
              </a:ext>
            </a:extLst>
          </p:cNvPr>
          <p:cNvSpPr txBox="1"/>
          <p:nvPr/>
        </p:nvSpPr>
        <p:spPr>
          <a:xfrm>
            <a:off x="5473776" y="4115691"/>
            <a:ext cx="6615475" cy="830997"/>
          </a:xfrm>
          <a:prstGeom prst="rect">
            <a:avLst/>
          </a:prstGeom>
          <a:noFill/>
        </p:spPr>
        <p:txBody>
          <a:bodyPr wrap="square">
            <a:spAutoFit/>
          </a:bodyPr>
          <a:lstStyle/>
          <a:p>
            <a:pPr algn="ctr"/>
            <a:r>
              <a:rPr lang="en-GB" sz="2400" i="1" dirty="0" err="1"/>
              <a:t>Allahumaj‘alni</a:t>
            </a:r>
            <a:r>
              <a:rPr lang="en-GB" sz="2400" i="1" dirty="0"/>
              <a:t> </a:t>
            </a:r>
            <a:r>
              <a:rPr lang="en-GB" sz="2400" i="1" dirty="0" err="1"/>
              <a:t>minattawaabina</a:t>
            </a:r>
            <a:r>
              <a:rPr lang="en-GB" sz="2400" i="1" dirty="0"/>
              <a:t> </a:t>
            </a:r>
            <a:br>
              <a:rPr lang="en-GB" sz="2400" i="1" dirty="0"/>
            </a:br>
            <a:r>
              <a:rPr lang="en-GB" sz="2400" i="1" dirty="0" err="1"/>
              <a:t>waj’alni</a:t>
            </a:r>
            <a:r>
              <a:rPr lang="en-GB" sz="2400" i="1" dirty="0"/>
              <a:t> mina </a:t>
            </a:r>
            <a:r>
              <a:rPr lang="en-GB" sz="2400" i="1" dirty="0" err="1"/>
              <a:t>almutatahireen</a:t>
            </a:r>
            <a:r>
              <a:rPr lang="en-GB" sz="2400" i="1" dirty="0"/>
              <a:t>. </a:t>
            </a:r>
            <a:endParaRPr lang="en-GB" i="1" dirty="0"/>
          </a:p>
        </p:txBody>
      </p:sp>
      <p:pic>
        <p:nvPicPr>
          <p:cNvPr id="12" name="Picture 11">
            <a:extLst>
              <a:ext uri="{FF2B5EF4-FFF2-40B4-BE49-F238E27FC236}">
                <a16:creationId xmlns:a16="http://schemas.microsoft.com/office/drawing/2014/main" id="{940192C5-2F68-CA71-EB21-73128DF38742}"/>
              </a:ext>
            </a:extLst>
          </p:cNvPr>
          <p:cNvPicPr>
            <a:picLocks noChangeAspect="1"/>
          </p:cNvPicPr>
          <p:nvPr/>
        </p:nvPicPr>
        <p:blipFill>
          <a:blip r:embed="rId8"/>
          <a:stretch>
            <a:fillRect/>
          </a:stretch>
        </p:blipFill>
        <p:spPr>
          <a:xfrm>
            <a:off x="8040208" y="2569849"/>
            <a:ext cx="1585362" cy="1461241"/>
          </a:xfrm>
          <a:prstGeom prst="rect">
            <a:avLst/>
          </a:prstGeom>
        </p:spPr>
      </p:pic>
    </p:spTree>
    <p:extLst>
      <p:ext uri="{BB962C8B-B14F-4D97-AF65-F5344CB8AC3E}">
        <p14:creationId xmlns:p14="http://schemas.microsoft.com/office/powerpoint/2010/main" val="4057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618153" y="3633742"/>
            <a:ext cx="6208126" cy="769441"/>
          </a:xfrm>
          <a:prstGeom prst="rect">
            <a:avLst/>
          </a:prstGeom>
          <a:noFill/>
        </p:spPr>
        <p:txBody>
          <a:bodyPr wrap="square" rtlCol="0">
            <a:spAutoFit/>
          </a:bodyPr>
          <a:lstStyle/>
          <a:p>
            <a:pPr algn="ctr"/>
            <a:r>
              <a:rPr lang="en-US" sz="4400" b="1" dirty="0">
                <a:solidFill>
                  <a:schemeClr val="bg1"/>
                </a:solidFill>
              </a:rPr>
              <a:t>Prayer After Ablution</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406705993"/>
              </p:ext>
            </p:extLst>
          </p:nvPr>
        </p:nvGraphicFramePr>
        <p:xfrm>
          <a:off x="2297035" y="461044"/>
          <a:ext cx="8808724"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التَّوَّابِیْنَ</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مِنَ</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اجْعَلْنِیْ</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اللَّهُمَّ </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Those who repent of their sins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From among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Make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O 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5" name="Table 14">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4019242650"/>
              </p:ext>
            </p:extLst>
          </p:nvPr>
        </p:nvGraphicFramePr>
        <p:xfrm>
          <a:off x="2291780" y="2536837"/>
          <a:ext cx="8808724" cy="1857178"/>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الْمُتَطَھِّرِیْنَ</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مِنَ</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اجْعَلْنِیْ</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Those who keep themselves pure and clean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Garamond" panose="02020404030301010803" pitchFamily="18" charset="0"/>
                        </a:rPr>
                        <a:t>From among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Make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pic>
        <p:nvPicPr>
          <p:cNvPr id="5" name="Picture 4">
            <a:extLst>
              <a:ext uri="{FF2B5EF4-FFF2-40B4-BE49-F238E27FC236}">
                <a16:creationId xmlns:a16="http://schemas.microsoft.com/office/drawing/2014/main" id="{E4BC5CB1-5175-5F53-3963-919923728D73}"/>
              </a:ext>
            </a:extLst>
          </p:cNvPr>
          <p:cNvPicPr>
            <a:picLocks noChangeAspect="1"/>
          </p:cNvPicPr>
          <p:nvPr/>
        </p:nvPicPr>
        <p:blipFill>
          <a:blip r:embed="rId5"/>
          <a:stretch>
            <a:fillRect/>
          </a:stretch>
        </p:blipFill>
        <p:spPr>
          <a:xfrm>
            <a:off x="8794636" y="4436005"/>
            <a:ext cx="2305868" cy="2125337"/>
          </a:xfrm>
          <a:prstGeom prst="rect">
            <a:avLst/>
          </a:prstGeom>
        </p:spPr>
      </p:pic>
      <p:pic>
        <p:nvPicPr>
          <p:cNvPr id="8" name="Picture 7">
            <a:extLst>
              <a:ext uri="{FF2B5EF4-FFF2-40B4-BE49-F238E27FC236}">
                <a16:creationId xmlns:a16="http://schemas.microsoft.com/office/drawing/2014/main" id="{46C8B1B0-6A1E-8860-7AA6-EFEB47BE7527}"/>
              </a:ext>
            </a:extLst>
          </p:cNvPr>
          <p:cNvPicPr>
            <a:picLocks noChangeAspect="1"/>
          </p:cNvPicPr>
          <p:nvPr/>
        </p:nvPicPr>
        <p:blipFill>
          <a:blip r:embed="rId6"/>
          <a:stretch>
            <a:fillRect/>
          </a:stretch>
        </p:blipFill>
        <p:spPr>
          <a:xfrm>
            <a:off x="6743312" y="4436005"/>
            <a:ext cx="1847743" cy="2144461"/>
          </a:xfrm>
          <a:prstGeom prst="rect">
            <a:avLst/>
          </a:prstGeom>
        </p:spPr>
      </p:pic>
      <p:pic>
        <p:nvPicPr>
          <p:cNvPr id="10" name="Picture 9">
            <a:extLst>
              <a:ext uri="{FF2B5EF4-FFF2-40B4-BE49-F238E27FC236}">
                <a16:creationId xmlns:a16="http://schemas.microsoft.com/office/drawing/2014/main" id="{E91232B2-7E84-471C-FC3B-BD9B72F77417}"/>
              </a:ext>
            </a:extLst>
          </p:cNvPr>
          <p:cNvPicPr>
            <a:picLocks noChangeAspect="1"/>
          </p:cNvPicPr>
          <p:nvPr/>
        </p:nvPicPr>
        <p:blipFill>
          <a:blip r:embed="rId7"/>
          <a:stretch>
            <a:fillRect/>
          </a:stretch>
        </p:blipFill>
        <p:spPr>
          <a:xfrm>
            <a:off x="2405758" y="4678954"/>
            <a:ext cx="1847743" cy="1882388"/>
          </a:xfrm>
          <a:prstGeom prst="rect">
            <a:avLst/>
          </a:prstGeom>
        </p:spPr>
      </p:pic>
      <p:pic>
        <p:nvPicPr>
          <p:cNvPr id="12" name="Picture 11">
            <a:extLst>
              <a:ext uri="{FF2B5EF4-FFF2-40B4-BE49-F238E27FC236}">
                <a16:creationId xmlns:a16="http://schemas.microsoft.com/office/drawing/2014/main" id="{76A63BA9-ABEF-0F8F-81DC-3E854C741893}"/>
              </a:ext>
            </a:extLst>
          </p:cNvPr>
          <p:cNvPicPr>
            <a:picLocks noChangeAspect="1"/>
          </p:cNvPicPr>
          <p:nvPr/>
        </p:nvPicPr>
        <p:blipFill>
          <a:blip r:embed="rId8"/>
          <a:stretch>
            <a:fillRect/>
          </a:stretch>
        </p:blipFill>
        <p:spPr>
          <a:xfrm>
            <a:off x="4489156" y="4822239"/>
            <a:ext cx="1978005" cy="1758227"/>
          </a:xfrm>
          <a:prstGeom prst="rect">
            <a:avLst/>
          </a:prstGeom>
        </p:spPr>
      </p:pic>
    </p:spTree>
    <p:extLst>
      <p:ext uri="{BB962C8B-B14F-4D97-AF65-F5344CB8AC3E}">
        <p14:creationId xmlns:p14="http://schemas.microsoft.com/office/powerpoint/2010/main" val="323732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569660"/>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1</a:t>
            </a:r>
            <a:r>
              <a:rPr lang="en-GB" sz="3600" b="1" u="none" strike="noStrike" baseline="30000" dirty="0">
                <a:solidFill>
                  <a:schemeClr val="bg1"/>
                </a:solidFill>
                <a:latin typeface="Garamond" panose="02020404030301010803" pitchFamily="18" charset="0"/>
                <a:cs typeface="Jameel Noori Nastaleeq" panose="02000503000000000004" pitchFamily="2" charset="-78"/>
              </a:rPr>
              <a:t>st</a:t>
            </a:r>
            <a:r>
              <a:rPr lang="en-GB" sz="3600" b="1" u="none" strike="noStrike" dirty="0">
                <a:solidFill>
                  <a:schemeClr val="bg1"/>
                </a:solidFill>
                <a:latin typeface="Garamond" panose="02020404030301010803" pitchFamily="18" charset="0"/>
                <a:cs typeface="Jameel Noori Nastaleeq" panose="02000503000000000004" pitchFamily="2" charset="-78"/>
              </a:rPr>
              <a:t> May</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4042183" y="1817635"/>
            <a:ext cx="4402114" cy="4592133"/>
          </a:xfrm>
          <a:prstGeom prst="rect">
            <a:avLst/>
          </a:prstGeom>
        </p:spPr>
      </p:pic>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8038728" y="1920424"/>
            <a:ext cx="4303578" cy="4489344"/>
          </a:xfrm>
          <a:prstGeom prst="rect">
            <a:avLst/>
          </a:prstGeom>
        </p:spPr>
      </p:pic>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68165" y="1955556"/>
            <a:ext cx="4352862" cy="4141788"/>
          </a:xfrm>
          <a:prstGeom prst="rect">
            <a:avLst/>
          </a:prstGeom>
        </p:spPr>
      </p:pic>
      <p:sp>
        <p:nvSpPr>
          <p:cNvPr id="11" name="TextBox 10">
            <a:extLst>
              <a:ext uri="{FF2B5EF4-FFF2-40B4-BE49-F238E27FC236}">
                <a16:creationId xmlns:a16="http://schemas.microsoft.com/office/drawing/2014/main" id="{EF6A33CF-073E-92AA-3265-D4F6F35ED2FE}"/>
              </a:ext>
            </a:extLst>
          </p:cNvPr>
          <p:cNvSpPr txBox="1"/>
          <p:nvPr/>
        </p:nvSpPr>
        <p:spPr>
          <a:xfrm>
            <a:off x="4436719" y="2318368"/>
            <a:ext cx="3405994" cy="3190874"/>
          </a:xfrm>
          <a:prstGeom prst="rect">
            <a:avLst/>
          </a:prstGeom>
          <a:noFill/>
        </p:spPr>
        <p:txBody>
          <a:bodyPr wrap="square">
            <a:spAutoFit/>
          </a:bodyPr>
          <a:lstStyle/>
          <a:p>
            <a:pPr marL="0" marR="0" algn="ctr">
              <a:lnSpc>
                <a:spcPct val="115000"/>
              </a:lnSpc>
              <a:spcAft>
                <a:spcPts val="800"/>
              </a:spcAft>
            </a:pPr>
            <a:r>
              <a:rPr lang="en-GB" sz="1600" b="0" i="0" dirty="0">
                <a:solidFill>
                  <a:srgbClr val="1F1F1F"/>
                </a:solidFill>
                <a:effectLst/>
                <a:latin typeface="Arial" panose="020B0604020202020204" pitchFamily="34" charset="0"/>
              </a:rPr>
              <a:t>The editor, due to religious differences, reported the matter, and a legal case was filed against him. When summoned to court, lawyers strongly advised him to deny placing the letter in the packet and even suggested producing false witnesses to secure an acquittal. Despite the risk, he firmly refused to lie, choosing to remain truthful regardless of the outcome.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5744E4-86EE-831C-64F2-CDF9CB14CFF4}"/>
              </a:ext>
            </a:extLst>
          </p:cNvPr>
          <p:cNvSpPr txBox="1"/>
          <p:nvPr/>
        </p:nvSpPr>
        <p:spPr>
          <a:xfrm>
            <a:off x="8424179" y="2366764"/>
            <a:ext cx="3415079" cy="3262624"/>
          </a:xfrm>
          <a:prstGeom prst="rect">
            <a:avLst/>
          </a:prstGeom>
          <a:noFill/>
        </p:spPr>
        <p:txBody>
          <a:bodyPr wrap="square">
            <a:spAutoFit/>
          </a:bodyPr>
          <a:lstStyle/>
          <a:p>
            <a:pPr marL="0" marR="0" algn="ctr">
              <a:lnSpc>
                <a:spcPct val="115000"/>
              </a:lnSpc>
              <a:spcAft>
                <a:spcPts val="800"/>
              </a:spcAft>
            </a:pPr>
            <a:r>
              <a:rPr lang="en-GB" sz="1500" dirty="0">
                <a:solidFill>
                  <a:srgbClr val="1F1F1F"/>
                </a:solidFill>
                <a:latin typeface="Arial" panose="020B0604020202020204" pitchFamily="34" charset="0"/>
              </a:rPr>
              <a:t>I</a:t>
            </a:r>
            <a:r>
              <a:rPr lang="en-GB" sz="1500" b="0" i="0" dirty="0">
                <a:solidFill>
                  <a:srgbClr val="1F1F1F"/>
                </a:solidFill>
                <a:effectLst/>
                <a:latin typeface="Arial" panose="020B0604020202020204" pitchFamily="34" charset="0"/>
              </a:rPr>
              <a:t>n court, when questioned, he openly admitted that the letter and packet were his, clarifying that there was no ill intent. Upon hearing his honest statement, the judge's attitude changed, he dismissed the arguments against him, and released him without punishment. The Promised Messiah (as) later expressed that this deliverance was a result of adhering firmly to truth, trusting in Allah even in a difficult trial.</a:t>
            </a:r>
            <a:endParaRPr lang="en-US" sz="15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961443B-6242-1C63-CC88-BD48872F0EC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38" b="92908" l="6000" r="97000">
                        <a14:foregroundMark x1="8333" y1="80615" x2="44000" y2="84634"/>
                        <a14:foregroundMark x1="44000" y1="84634" x2="85833" y2="82742"/>
                        <a14:foregroundMark x1="85833" y1="82742" x2="88167" y2="69976"/>
                        <a14:foregroundMark x1="88167" y1="69976" x2="79167" y2="8038"/>
                        <a14:foregroundMark x1="22500" y1="93144" x2="22500" y2="93144"/>
                        <a14:foregroundMark x1="6000" y1="81324" x2="6000" y2="81324"/>
                        <a14:foregroundMark x1="94000" y1="73286" x2="94000" y2="73286"/>
                        <a14:foregroundMark x1="92000" y1="47281" x2="92000" y2="47281"/>
                        <a14:foregroundMark x1="97000" y1="44917" x2="97000" y2="44917"/>
                      </a14:backgroundRemoval>
                    </a14:imgEffect>
                  </a14:imgLayer>
                </a14:imgProps>
              </a:ext>
            </a:extLst>
          </a:blip>
          <a:stretch>
            <a:fillRect/>
          </a:stretch>
        </p:blipFill>
        <p:spPr>
          <a:xfrm>
            <a:off x="7096983" y="5181781"/>
            <a:ext cx="1058640" cy="746341"/>
          </a:xfrm>
          <a:prstGeom prst="rect">
            <a:avLst/>
          </a:prstGeom>
        </p:spPr>
      </p:pic>
      <p:pic>
        <p:nvPicPr>
          <p:cNvPr id="3076" name="Picture 4" descr="Islamic prayer rug (61969888) – Royalty-Free Vector | VectorStock">
            <a:extLst>
              <a:ext uri="{FF2B5EF4-FFF2-40B4-BE49-F238E27FC236}">
                <a16:creationId xmlns:a16="http://schemas.microsoft.com/office/drawing/2014/main" id="{C0F15F3B-BE47-F2D5-757F-4F5BDC4A714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719971">
            <a:off x="2471289" y="4850651"/>
            <a:ext cx="1614263" cy="16142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S4KIDS | EP218: The Holy Prophet’s (sa) Immense Love for Allah">
            <a:hlinkClick r:id="rId9"/>
            <a:extLst>
              <a:ext uri="{FF2B5EF4-FFF2-40B4-BE49-F238E27FC236}">
                <a16:creationId xmlns:a16="http://schemas.microsoft.com/office/drawing/2014/main" id="{C43C4CE4-35B6-C1F1-3E29-3137DA8758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1369" y="5986010"/>
            <a:ext cx="1309212" cy="7364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olden Crescent Moon Clip Art – Royalty-Free Vector | VectorStock">
            <a:extLst>
              <a:ext uri="{FF2B5EF4-FFF2-40B4-BE49-F238E27FC236}">
                <a16:creationId xmlns:a16="http://schemas.microsoft.com/office/drawing/2014/main" id="{A086136A-F945-C0EB-2914-EBD19D96897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526760">
            <a:off x="11115015" y="4832509"/>
            <a:ext cx="1139110" cy="12302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13"/>
          <a:stretch>
            <a:fillRect/>
          </a:stretch>
        </p:blipFill>
        <p:spPr>
          <a:xfrm rot="21091662">
            <a:off x="9340725" y="5844226"/>
            <a:ext cx="1020001" cy="102000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3478325" y="6241302"/>
            <a:ext cx="7300531"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923330"/>
          </a:xfrm>
          <a:prstGeom prst="rect">
            <a:avLst/>
          </a:prstGeom>
          <a:solidFill>
            <a:schemeClr val="accent3">
              <a:lumMod val="25000"/>
            </a:schemeClr>
          </a:solidFill>
        </p:spPr>
        <p:txBody>
          <a:bodyPr wrap="square">
            <a:spAutoFit/>
          </a:bodyPr>
          <a:lstStyle/>
          <a:p>
            <a:pPr algn="ctr"/>
            <a:r>
              <a:rPr lang="en-US" sz="5400" b="1" i="0" u="none" strike="noStrike" dirty="0">
                <a:solidFill>
                  <a:schemeClr val="bg1"/>
                </a:solidFill>
                <a:effectLst/>
                <a:latin typeface="Montserrat Medium" pitchFamily="2" charset="77"/>
              </a:rPr>
              <a:t>FRIDAY SERMON</a:t>
            </a:r>
            <a:endParaRPr lang="en-US" sz="5400" dirty="0">
              <a:solidFill>
                <a:schemeClr val="bg1"/>
              </a:solidFill>
              <a:latin typeface="Montserrat Medium" pitchFamily="2" charset="77"/>
            </a:endParaRPr>
          </a:p>
        </p:txBody>
      </p:sp>
      <p:sp>
        <p:nvSpPr>
          <p:cNvPr id="3" name="Rectangle 2">
            <a:extLst>
              <a:ext uri="{FF2B5EF4-FFF2-40B4-BE49-F238E27FC236}">
                <a16:creationId xmlns:a16="http://schemas.microsoft.com/office/drawing/2014/main" id="{6C21D74A-136A-B092-6DBF-583A8F467D8A}"/>
              </a:ext>
            </a:extLst>
          </p:cNvPr>
          <p:cNvSpPr/>
          <p:nvPr/>
        </p:nvSpPr>
        <p:spPr>
          <a:xfrm>
            <a:off x="1431025" y="1200216"/>
            <a:ext cx="9329947" cy="892552"/>
          </a:xfrm>
          <a:prstGeom prst="rect">
            <a:avLst/>
          </a:prstGeom>
        </p:spPr>
        <p:txBody>
          <a:bodyPr wrap="square">
            <a:spAutoFit/>
          </a:bodyPr>
          <a:lstStyle/>
          <a:p>
            <a:pPr algn="ctr"/>
            <a:r>
              <a:rPr lang="en-GB" sz="2400" b="1" dirty="0">
                <a:latin typeface="Garamond Premr Pro" panose="02020402060506020403" pitchFamily="18" charset="0"/>
                <a:ea typeface="Calibri" panose="020F0502020204030204" pitchFamily="34" charset="0"/>
                <a:cs typeface="Arial" panose="020B0604020202020204" pitchFamily="34" charset="0"/>
              </a:rPr>
              <a:t>The Promised </a:t>
            </a:r>
            <a:r>
              <a:rPr lang="en-GB" sz="2400" b="1" dirty="0" err="1">
                <a:latin typeface="Garamond Premr Pro" panose="02020402060506020403" pitchFamily="18" charset="0"/>
                <a:ea typeface="Calibri" panose="020F0502020204030204" pitchFamily="34" charset="0"/>
                <a:cs typeface="Arial" panose="020B0604020202020204" pitchFamily="34" charset="0"/>
              </a:rPr>
              <a:t>Messiah’s</a:t>
            </a:r>
            <a:r>
              <a:rPr lang="en-GB" sz="2400" b="1" baseline="30000" dirty="0" err="1">
                <a:latin typeface="Garamond Premr Pro" panose="02020402060506020403" pitchFamily="18" charset="0"/>
                <a:ea typeface="Calibri" panose="020F0502020204030204" pitchFamily="34" charset="0"/>
                <a:cs typeface="Arial" panose="020B0604020202020204" pitchFamily="34" charset="0"/>
              </a:rPr>
              <a:t>as</a:t>
            </a:r>
            <a:r>
              <a:rPr lang="en-GB" sz="2400" b="1" dirty="0">
                <a:latin typeface="Garamond Premr Pro" panose="02020402060506020403" pitchFamily="18" charset="0"/>
                <a:ea typeface="Calibri" panose="020F0502020204030204" pitchFamily="34" charset="0"/>
                <a:cs typeface="Arial" panose="020B0604020202020204" pitchFamily="34" charset="0"/>
              </a:rPr>
              <a:t> Example of Truthfulness</a:t>
            </a:r>
            <a:b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b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Truth over Trial: Victory through Honesty</a:t>
            </a:r>
          </a:p>
        </p:txBody>
      </p:sp>
      <p:sp>
        <p:nvSpPr>
          <p:cNvPr id="4" name="TextBox 3">
            <a:extLst>
              <a:ext uri="{FF2B5EF4-FFF2-40B4-BE49-F238E27FC236}">
                <a16:creationId xmlns:a16="http://schemas.microsoft.com/office/drawing/2014/main" id="{1EE58CD9-E362-5EF7-92EF-7CF23C204CD7}"/>
              </a:ext>
            </a:extLst>
          </p:cNvPr>
          <p:cNvSpPr txBox="1"/>
          <p:nvPr/>
        </p:nvSpPr>
        <p:spPr>
          <a:xfrm>
            <a:off x="440223" y="2402375"/>
            <a:ext cx="3382073" cy="2907719"/>
          </a:xfrm>
          <a:prstGeom prst="rect">
            <a:avLst/>
          </a:prstGeom>
          <a:noFill/>
        </p:spPr>
        <p:txBody>
          <a:bodyPr wrap="square">
            <a:spAutoFit/>
          </a:bodyPr>
          <a:lstStyle/>
          <a:p>
            <a:pPr marL="0" marR="0" algn="ctr">
              <a:lnSpc>
                <a:spcPct val="115000"/>
              </a:lnSpc>
              <a:spcAft>
                <a:spcPts val="800"/>
              </a:spcAft>
            </a:pPr>
            <a:r>
              <a:rPr lang="en-GB" sz="1600" b="0" i="0" dirty="0">
                <a:solidFill>
                  <a:srgbClr val="1F1F1F"/>
                </a:solidFill>
                <a:effectLst/>
                <a:latin typeface="Arial" panose="020B0604020202020204" pitchFamily="34" charset="0"/>
              </a:rPr>
              <a:t>Approximately fifteen or sixteen years earlier, Mirza Ghulam Ahmad(as) sent an article for publication to a Christian editor, </a:t>
            </a:r>
            <a:r>
              <a:rPr lang="en-GB" sz="1600" b="0" i="0" dirty="0" err="1">
                <a:solidFill>
                  <a:srgbClr val="1F1F1F"/>
                </a:solidFill>
                <a:effectLst/>
                <a:latin typeface="Arial" panose="020B0604020202020204" pitchFamily="34" charset="0"/>
              </a:rPr>
              <a:t>Rallia</a:t>
            </a:r>
            <a:r>
              <a:rPr lang="en-GB" sz="1600" b="0" i="0" dirty="0">
                <a:solidFill>
                  <a:srgbClr val="1F1F1F"/>
                </a:solidFill>
                <a:effectLst/>
                <a:latin typeface="Arial" panose="020B0604020202020204" pitchFamily="34" charset="0"/>
              </a:rPr>
              <a:t> Ram, in Amritsar. Along with the article, he included a letter in the same postal packet, unaware that this violated postal regulations and could result in a fine or imprisonment.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44394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565187" cy="6858000"/>
          </a:xfrm>
          <a:prstGeom prst="rect">
            <a:avLst/>
          </a:prstGeom>
          <a:solidFill>
            <a:srgbClr val="75A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98136" y="400053"/>
            <a:ext cx="5532213" cy="1323439"/>
          </a:xfrm>
          <a:prstGeom prst="rect">
            <a:avLst/>
          </a:prstGeom>
        </p:spPr>
        <p:txBody>
          <a:bodyPr wrap="square">
            <a:spAutoFit/>
          </a:bodyPr>
          <a:lstStyle/>
          <a:p>
            <a:pPr algn="ctr"/>
            <a:r>
              <a:rPr lang="en-GB" sz="4000" b="1" dirty="0">
                <a:solidFill>
                  <a:schemeClr val="bg1"/>
                </a:solidFill>
                <a:latin typeface="Garamond" panose="02020404030301010803" pitchFamily="18" charset="0"/>
              </a:rPr>
              <a:t>FRIDAY SERMON TAKEAWAY POINTS</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416705" y="1785300"/>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03867" y="2443952"/>
            <a:ext cx="6060827" cy="3062377"/>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800" b="1" i="0" dirty="0">
                <a:solidFill>
                  <a:schemeClr val="bg1"/>
                </a:solidFill>
                <a:effectLst/>
                <a:latin typeface="Garamond" panose="02020404030301010803" pitchFamily="18" charset="0"/>
              </a:rPr>
              <a:t>Am I willing to sacrifice personal benefit, honour, or wealth for the sake of truth?</a:t>
            </a:r>
          </a:p>
          <a:p>
            <a:pPr marL="342900" indent="-342900">
              <a:spcAft>
                <a:spcPts val="3000"/>
              </a:spcAft>
              <a:buFont typeface="Arial" panose="020B0604020202020204" pitchFamily="34" charset="0"/>
              <a:buChar char="•"/>
            </a:pPr>
            <a:r>
              <a:rPr lang="en-GB" sz="2800" b="1" i="0" dirty="0">
                <a:solidFill>
                  <a:schemeClr val="bg1"/>
                </a:solidFill>
                <a:effectLst/>
                <a:latin typeface="Garamond" panose="02020404030301010803" pitchFamily="18" charset="0"/>
              </a:rPr>
              <a:t>Do I truly believe that Allah supports and grants success to the truthful?</a:t>
            </a:r>
            <a:endParaRPr lang="en-GB" sz="2800" b="1" dirty="0">
              <a:solidFill>
                <a:schemeClr val="bg1"/>
              </a:solidFill>
              <a:latin typeface="Garamond" panose="02020404030301010803" pitchFamily="18" charset="0"/>
            </a:endParaRPr>
          </a:p>
        </p:txBody>
      </p:sp>
      <p:pic>
        <p:nvPicPr>
          <p:cNvPr id="4" name="Picture 3" descr="A black and white image of a symbol&#10;&#10;AI-generated content may be incorrect.">
            <a:extLst>
              <a:ext uri="{FF2B5EF4-FFF2-40B4-BE49-F238E27FC236}">
                <a16:creationId xmlns:a16="http://schemas.microsoft.com/office/drawing/2014/main" id="{3F4D79F1-ACFC-FCCB-05EE-789AD7D057AE}"/>
              </a:ext>
            </a:extLst>
          </p:cNvPr>
          <p:cNvPicPr>
            <a:picLocks noChangeAspect="1"/>
          </p:cNvPicPr>
          <p:nvPr/>
        </p:nvPicPr>
        <p:blipFill>
          <a:blip r:embed="rId3">
            <a:duotone>
              <a:schemeClr val="accent5">
                <a:shade val="45000"/>
                <a:satMod val="135000"/>
              </a:schemeClr>
              <a:prstClr val="white"/>
            </a:duotone>
          </a:blip>
          <a:stretch>
            <a:fillRect/>
          </a:stretch>
        </p:blipFill>
        <p:spPr>
          <a:xfrm>
            <a:off x="6374187" y="0"/>
            <a:ext cx="6194678" cy="6194678"/>
          </a:xfrm>
          <a:prstGeom prst="rect">
            <a:avLst/>
          </a:prstGeom>
          <a:noFill/>
          <a:ln>
            <a:noFill/>
          </a:ln>
          <a:effectLst>
            <a:softEdge rad="0"/>
          </a:effectLst>
        </p:spPr>
      </p:pic>
    </p:spTree>
    <p:extLst>
      <p:ext uri="{BB962C8B-B14F-4D97-AF65-F5344CB8AC3E}">
        <p14:creationId xmlns:p14="http://schemas.microsoft.com/office/powerpoint/2010/main" val="2630848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316394" y="1487244"/>
            <a:ext cx="6623959" cy="646331"/>
          </a:xfrm>
          <a:prstGeom prst="rect">
            <a:avLst/>
          </a:prstGeom>
          <a:noFill/>
        </p:spPr>
        <p:txBody>
          <a:bodyPr wrap="square">
            <a:spAutoFit/>
          </a:bodyPr>
          <a:lstStyle/>
          <a:p>
            <a:pPr algn="ctr"/>
            <a:r>
              <a:rPr lang="en-GB" sz="3600" b="1" dirty="0">
                <a:latin typeface="Garamond" panose="02020404030301010803" pitchFamily="18" charset="0"/>
              </a:rPr>
              <a:t>National </a:t>
            </a:r>
            <a:r>
              <a:rPr lang="en-GB" sz="3600" b="1" dirty="0" err="1">
                <a:latin typeface="Garamond" panose="02020404030301010803" pitchFamily="18" charset="0"/>
              </a:rPr>
              <a:t>Atfal</a:t>
            </a:r>
            <a:r>
              <a:rPr lang="en-GB" sz="3600" b="1" dirty="0">
                <a:latin typeface="Garamond" panose="02020404030301010803" pitchFamily="18" charset="0"/>
              </a:rPr>
              <a:t> Quiz Time is out!</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316394" y="2133575"/>
            <a:ext cx="6853328" cy="4524315"/>
          </a:xfrm>
          <a:prstGeom prst="rect">
            <a:avLst/>
          </a:prstGeom>
          <a:noFill/>
        </p:spPr>
        <p:txBody>
          <a:bodyPr wrap="square">
            <a:spAutoFit/>
          </a:bodyPr>
          <a:lstStyle/>
          <a:p>
            <a:r>
              <a:rPr lang="en-GB" b="1" dirty="0">
                <a:solidFill>
                  <a:schemeClr val="accent3">
                    <a:lumMod val="25000"/>
                  </a:schemeClr>
                </a:solidFill>
                <a:latin typeface="Garamond" panose="02020404030301010803" pitchFamily="18" charset="0"/>
              </a:rPr>
              <a:t>We are delighted to announce the National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t>
            </a:r>
            <a:r>
              <a:rPr lang="en-GB" b="1" dirty="0" err="1">
                <a:solidFill>
                  <a:schemeClr val="accent3">
                    <a:lumMod val="25000"/>
                  </a:schemeClr>
                </a:solidFill>
                <a:latin typeface="Garamond" panose="02020404030301010803" pitchFamily="18" charset="0"/>
              </a:rPr>
              <a:t>Talim</a:t>
            </a:r>
            <a:r>
              <a:rPr lang="en-GB" b="1" dirty="0">
                <a:solidFill>
                  <a:schemeClr val="accent3">
                    <a:lumMod val="25000"/>
                  </a:schemeClr>
                </a:solidFill>
                <a:latin typeface="Garamond" panose="02020404030301010803" pitchFamily="18" charset="0"/>
              </a:rPr>
              <a:t> Quiz, beginning at Regional levels soon!</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Why take part? </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Compete with fellow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across 6 exciting topics!</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Open to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aged 10–15</a:t>
            </a:r>
          </a:p>
          <a:p>
            <a:r>
              <a:rPr lang="en-GB" b="1" dirty="0">
                <a:solidFill>
                  <a:schemeClr val="accent3">
                    <a:lumMod val="25000"/>
                  </a:schemeClr>
                </a:solidFill>
                <a:latin typeface="Garamond" panose="02020404030301010803" pitchFamily="18" charset="0"/>
              </a:rPr>
              <a:t> 🏆 Regional Winners through to the Final!</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Don’t miss your chance to showcase your knowledge and have fun along the way!</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For Sign up &amp; Syllabus:</a:t>
            </a:r>
          </a:p>
          <a:p>
            <a:r>
              <a:rPr lang="en-GB" b="1" dirty="0">
                <a:solidFill>
                  <a:schemeClr val="accent3">
                    <a:lumMod val="25000"/>
                  </a:schemeClr>
                </a:solidFill>
                <a:latin typeface="Garamond" panose="02020404030301010803" pitchFamily="18" charset="0"/>
              </a:rPr>
              <a:t>https://www.atfal.org.uk/</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-quiz-time📖 Be sure to check out the Rules and Syllabus provided in the above link! </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Let the challenge begin!</a:t>
            </a:r>
            <a:endParaRPr lang="en-GB" sz="1400" dirty="0">
              <a:solidFill>
                <a:schemeClr val="accent3">
                  <a:lumMod val="25000"/>
                </a:schemeClr>
              </a:solidFill>
              <a:latin typeface="Garamond" panose="02020404030301010803" pitchFamily="18" charset="0"/>
            </a:endParaRPr>
          </a:p>
        </p:txBody>
      </p:sp>
      <p:pic>
        <p:nvPicPr>
          <p:cNvPr id="8" name="Picture 7" descr="A poster for a competition&#10;&#10;AI-generated content may be incorrect.">
            <a:extLst>
              <a:ext uri="{FF2B5EF4-FFF2-40B4-BE49-F238E27FC236}">
                <a16:creationId xmlns:a16="http://schemas.microsoft.com/office/drawing/2014/main" id="{B60DCCE8-9F41-6FC7-E811-8241A721D088}"/>
              </a:ext>
            </a:extLst>
          </p:cNvPr>
          <p:cNvPicPr>
            <a:picLocks noChangeAspect="1"/>
          </p:cNvPicPr>
          <p:nvPr/>
        </p:nvPicPr>
        <p:blipFill>
          <a:blip r:embed="rId3"/>
          <a:stretch>
            <a:fillRect/>
          </a:stretch>
        </p:blipFill>
        <p:spPr>
          <a:xfrm>
            <a:off x="7595144" y="1611239"/>
            <a:ext cx="4045475" cy="5017643"/>
          </a:xfrm>
          <a:prstGeom prst="rect">
            <a:avLst/>
          </a:prstGeom>
        </p:spPr>
      </p:pic>
    </p:spTree>
    <p:extLst>
      <p:ext uri="{BB962C8B-B14F-4D97-AF65-F5344CB8AC3E}">
        <p14:creationId xmlns:p14="http://schemas.microsoft.com/office/powerpoint/2010/main" val="327441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357632"/>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162094"/>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357632"/>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628279"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28" y="3393265"/>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360158" y="667782"/>
            <a:ext cx="5827921" cy="3185487"/>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ct val="150000"/>
              </a:lnSpc>
            </a:pP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وَلَا تَبۡخَسُوا النَّاسَ اَشۡیَآءَہُمۡ </a:t>
            </a:r>
            <a:br>
              <a:rPr lang="en-GB"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b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وَلَا تَعۡثَوۡا فِی الۡاَرۡضِ مُفۡسِدِیۡنَ﴿</a:t>
            </a:r>
            <a:r>
              <a:rPr lang="ar-SA" sz="54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p:nvPr/>
        </p:nvCxnSpPr>
        <p:spPr>
          <a:xfrm>
            <a:off x="2313594" y="4584454"/>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874832B-0325-093A-4932-5E581E9F7C38}"/>
              </a:ext>
            </a:extLst>
          </p:cNvPr>
          <p:cNvSpPr txBox="1"/>
          <p:nvPr/>
        </p:nvSpPr>
        <p:spPr>
          <a:xfrm>
            <a:off x="867756" y="4744800"/>
            <a:ext cx="4934791" cy="1673535"/>
          </a:xfrm>
          <a:prstGeom prst="rect">
            <a:avLst/>
          </a:prstGeom>
          <a:noFill/>
        </p:spPr>
        <p:txBody>
          <a:bodyPr wrap="square">
            <a:spAutoFit/>
          </a:bodyPr>
          <a:lstStyle/>
          <a:p>
            <a:pPr algn="ctr"/>
            <a:r>
              <a:rPr lang="en-GB" sz="2600" i="1" dirty="0">
                <a:solidFill>
                  <a:schemeClr val="bg1"/>
                </a:solidFill>
                <a:latin typeface="Garamond" panose="02020404030301010803" pitchFamily="18" charset="0"/>
              </a:rPr>
              <a:t>“And do not pay people less than the true value of their things, nor act corruptly in the earth, making mischief.”</a:t>
            </a:r>
            <a:endParaRPr lang="en-GB" sz="2600" i="1" dirty="0">
              <a:solidFill>
                <a:schemeClr val="bg1"/>
              </a:solidFill>
              <a:effectLst/>
              <a:latin typeface="Garamond" panose="02020404030301010803" pitchFamily="18" charset="0"/>
            </a:endParaRPr>
          </a:p>
          <a:p>
            <a:pPr algn="ctr">
              <a:lnSpc>
                <a:spcPct val="150000"/>
              </a:lnSpc>
            </a:pPr>
            <a:r>
              <a:rPr lang="en-US" dirty="0">
                <a:solidFill>
                  <a:schemeClr val="bg1"/>
                </a:solidFill>
                <a:effectLst/>
                <a:latin typeface="Garamond" panose="02020404030301010803" pitchFamily="18" charset="0"/>
                <a:cs typeface="Jameel Noori Nastaleeq" panose="02000503000000000004" pitchFamily="2" charset="-78"/>
              </a:rPr>
              <a:t>(The Holy Quran, Surah Ash-</a:t>
            </a:r>
            <a:r>
              <a:rPr lang="en-US" dirty="0" err="1">
                <a:solidFill>
                  <a:schemeClr val="bg1"/>
                </a:solidFill>
                <a:effectLst/>
                <a:latin typeface="Garamond" panose="02020404030301010803" pitchFamily="18" charset="0"/>
                <a:cs typeface="Jameel Noori Nastaleeq" panose="02000503000000000004" pitchFamily="2" charset="-78"/>
              </a:rPr>
              <a:t>Shu’ara</a:t>
            </a:r>
            <a:r>
              <a:rPr lang="en-US" dirty="0">
                <a:solidFill>
                  <a:schemeClr val="bg1"/>
                </a:solidFill>
                <a:effectLst/>
                <a:latin typeface="Garamond" panose="02020404030301010803" pitchFamily="18" charset="0"/>
                <a:cs typeface="Jameel Noori Nastaleeq" panose="02000503000000000004" pitchFamily="2" charset="-78"/>
              </a:rPr>
              <a:t>, 26:184)</a:t>
            </a:r>
            <a:endParaRPr lang="ar-SA" u="none" strike="noStrike" dirty="0">
              <a:solidFill>
                <a:schemeClr val="bg1"/>
              </a:solidFill>
              <a:effectLst/>
              <a:latin typeface="Garamond" panose="02020404030301010803" pitchFamily="18" charset="0"/>
              <a:cs typeface="Jameel Noori Nastaleeq" panose="02000503000000000004" pitchFamily="2" charset="-78"/>
            </a:endParaRPr>
          </a:p>
        </p:txBody>
      </p:sp>
      <p:sp>
        <p:nvSpPr>
          <p:cNvPr id="2" name="Rectangle 1"/>
          <p:cNvSpPr/>
          <p:nvPr/>
        </p:nvSpPr>
        <p:spPr>
          <a:xfrm>
            <a:off x="1391963" y="3610745"/>
            <a:ext cx="3982180" cy="813364"/>
          </a:xfrm>
          <a:prstGeom prst="rect">
            <a:avLst/>
          </a:prstGeom>
        </p:spPr>
        <p:txBody>
          <a:bodyPr wrap="none">
            <a:spAutoFit/>
          </a:bodyPr>
          <a:lstStyle/>
          <a:p>
            <a:pPr algn="ctr">
              <a:lnSpc>
                <a:spcPts val="6000"/>
              </a:lnSpc>
            </a:pPr>
            <a:r>
              <a:rPr lang="en-US" sz="4000" b="1" dirty="0">
                <a:solidFill>
                  <a:schemeClr val="bg1"/>
                </a:solidFill>
                <a:latin typeface="Garamond" panose="02020404030301010803" pitchFamily="18" charset="0"/>
                <a:cs typeface="APPLE CHANCERY" panose="03020702040506060504" pitchFamily="66" charset="-79"/>
              </a:rPr>
              <a:t>TRANSLATION</a:t>
            </a:r>
          </a:p>
        </p:txBody>
      </p:sp>
    </p:spTree>
    <p:extLst>
      <p:ext uri="{BB962C8B-B14F-4D97-AF65-F5344CB8AC3E}">
        <p14:creationId xmlns:p14="http://schemas.microsoft.com/office/powerpoint/2010/main" val="40814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pic>
        <p:nvPicPr>
          <p:cNvPr id="3" name="Picture 2" descr="A large building with green domes with Al-Masjid al-Nabawi in the background&#10;&#10;AI-generated content may be incorrect.">
            <a:extLst>
              <a:ext uri="{FF2B5EF4-FFF2-40B4-BE49-F238E27FC236}">
                <a16:creationId xmlns:a16="http://schemas.microsoft.com/office/drawing/2014/main" id="{C243D830-F08A-4DBE-3963-4C02254602A1}"/>
              </a:ext>
            </a:extLst>
          </p:cNvPr>
          <p:cNvPicPr>
            <a:picLocks noChangeAspect="1"/>
          </p:cNvPicPr>
          <p:nvPr/>
        </p:nvPicPr>
        <p:blipFill>
          <a:blip r:embed="rId3">
            <a:alphaModFix amt="30000"/>
          </a:blip>
          <a:stretch>
            <a:fillRect/>
          </a:stretch>
        </p:blipFill>
        <p:spPr>
          <a:xfrm>
            <a:off x="-20728" y="-118533"/>
            <a:ext cx="12212728" cy="8141819"/>
          </a:xfrm>
          <a:prstGeom prst="rect">
            <a:avLst/>
          </a:prstGeom>
          <a:gradFill>
            <a:gsLst>
              <a:gs pos="0">
                <a:schemeClr val="accent1">
                  <a:lumMod val="5000"/>
                  <a:lumOff val="95000"/>
                  <a:alpha val="4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83355"/>
            <a:ext cx="1207008" cy="1207008"/>
          </a:xfrm>
          <a:prstGeom prst="rect">
            <a:avLst/>
          </a:prstGeom>
        </p:spPr>
      </p:pic>
      <p:sp>
        <p:nvSpPr>
          <p:cNvPr id="14" name="TextBox 13">
            <a:extLst>
              <a:ext uri="{FF2B5EF4-FFF2-40B4-BE49-F238E27FC236}">
                <a16:creationId xmlns:a16="http://schemas.microsoft.com/office/drawing/2014/main" id="{90C796C2-7E54-A719-45E5-93EB08570BE5}"/>
              </a:ext>
            </a:extLst>
          </p:cNvPr>
          <p:cNvSpPr txBox="1"/>
          <p:nvPr/>
        </p:nvSpPr>
        <p:spPr>
          <a:xfrm>
            <a:off x="1121601" y="2283039"/>
            <a:ext cx="9928069" cy="2805063"/>
          </a:xfrm>
          <a:prstGeom prst="rect">
            <a:avLst/>
          </a:prstGeom>
          <a:noFill/>
        </p:spPr>
        <p:txBody>
          <a:bodyPr wrap="square">
            <a:spAutoFit/>
          </a:bodyPr>
          <a:lstStyle/>
          <a:p>
            <a:pPr algn="ctr" fontAlgn="base">
              <a:lnSpc>
                <a:spcPct val="150000"/>
              </a:lnSpc>
            </a:pPr>
            <a:r>
              <a:rPr lang="en-GB" sz="2400" b="1" dirty="0"/>
              <a:t>The Holy </a:t>
            </a:r>
            <a:r>
              <a:rPr lang="en-GB" sz="2400" b="1" dirty="0" err="1"/>
              <a:t>Prophet</a:t>
            </a:r>
            <a:r>
              <a:rPr lang="en-GB" sz="2400" b="1" baseline="30000" dirty="0" err="1"/>
              <a:t>sas</a:t>
            </a:r>
            <a:r>
              <a:rPr lang="en-GB" sz="2400" b="1" dirty="0"/>
              <a:t> states: “Your [workers] are your brothers whom Allah has placed under your command. So, if one has one's brother under one's control, one should feed him with the like of what one eats and clothe him with the like of what one wears. You should not overburden them with what they cannot bear, and if you do so, help them (in their hard job).”</a:t>
            </a:r>
            <a:endParaRPr lang="en-GB" sz="2400" b="1" i="0" u="none" strike="noStrike" dirty="0">
              <a:effectLst/>
            </a:endParaRPr>
          </a:p>
        </p:txBody>
      </p:sp>
      <p:sp>
        <p:nvSpPr>
          <p:cNvPr id="9" name="TextBox 8">
            <a:extLst>
              <a:ext uri="{FF2B5EF4-FFF2-40B4-BE49-F238E27FC236}">
                <a16:creationId xmlns:a16="http://schemas.microsoft.com/office/drawing/2014/main" id="{90C796C2-7E54-A719-45E5-93EB08570BE5}"/>
              </a:ext>
            </a:extLst>
          </p:cNvPr>
          <p:cNvSpPr txBox="1"/>
          <p:nvPr/>
        </p:nvSpPr>
        <p:spPr>
          <a:xfrm>
            <a:off x="902301" y="5885241"/>
            <a:ext cx="10387396" cy="510589"/>
          </a:xfrm>
          <a:prstGeom prst="rect">
            <a:avLst/>
          </a:prstGeom>
          <a:noFill/>
        </p:spPr>
        <p:txBody>
          <a:bodyPr wrap="square">
            <a:spAutoFit/>
          </a:bodyPr>
          <a:lstStyle/>
          <a:p>
            <a:pPr algn="ctr" fontAlgn="base">
              <a:lnSpc>
                <a:spcPct val="150000"/>
              </a:lnSpc>
            </a:pPr>
            <a:r>
              <a:rPr lang="en-GB" sz="2000" b="1" dirty="0">
                <a:latin typeface="Garamond" panose="02020404030301010803" pitchFamily="18" charset="0"/>
              </a:rPr>
              <a:t>(Hadith Book: Sahih Al-Bukhari)</a:t>
            </a:r>
          </a:p>
        </p:txBody>
      </p:sp>
    </p:spTree>
    <p:extLst>
      <p:ext uri="{BB962C8B-B14F-4D97-AF65-F5344CB8AC3E}">
        <p14:creationId xmlns:p14="http://schemas.microsoft.com/office/powerpoint/2010/main" val="401061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40300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a:cxnSpLocks/>
          </p:cNvCxnSpPr>
          <p:nvPr/>
        </p:nvCxnSpPr>
        <p:spPr>
          <a:xfrm>
            <a:off x="1035427" y="4265331"/>
            <a:ext cx="25989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108741" y="4423347"/>
            <a:ext cx="4581792" cy="1508105"/>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3600" b="1" u="none" strike="noStrike" dirty="0">
                <a:solidFill>
                  <a:schemeClr val="bg1"/>
                </a:solidFill>
                <a:latin typeface="Garamond" panose="02020404030301010803" pitchFamily="18" charset="0"/>
                <a:cs typeface="Jameel Noori Nastaleeq" panose="02000503000000000004" pitchFamily="2" charset="-78"/>
              </a:rPr>
              <a:t>“</a:t>
            </a:r>
            <a:r>
              <a:rPr lang="en-US" sz="3600" b="1" dirty="0">
                <a:solidFill>
                  <a:schemeClr val="bg1"/>
                </a:solidFill>
                <a:latin typeface="Garamond" panose="02020404030301010803" pitchFamily="18" charset="0"/>
                <a:cs typeface="Jameel Noori Nastaleeq" panose="02000503000000000004" pitchFamily="2" charset="-78"/>
              </a:rPr>
              <a:t>FAIR TRADE DAY</a:t>
            </a:r>
            <a:r>
              <a:rPr lang="ur-PK" sz="3600" b="1" dirty="0">
                <a:solidFill>
                  <a:schemeClr val="bg1"/>
                </a:solidFill>
                <a:latin typeface="Garamond" panose="02020404030301010803" pitchFamily="18" charset="0"/>
                <a:cs typeface="Jameel Noori Nastaleeq" panose="02000503000000000004" pitchFamily="2" charset="-78"/>
              </a:rPr>
              <a:t>!</a:t>
            </a:r>
            <a:r>
              <a:rPr lang="en-US" sz="3600" b="1" u="none" strike="noStrike" dirty="0">
                <a:solidFill>
                  <a:schemeClr val="bg1"/>
                </a:solidFill>
                <a:latin typeface="Garamond" panose="02020404030301010803" pitchFamily="18" charset="0"/>
                <a:cs typeface="Jameel Noori Nastaleeq" panose="02000503000000000004" pitchFamily="2" charset="-78"/>
              </a:rPr>
              <a:t>”</a:t>
            </a:r>
            <a:endParaRPr lang="en-US" sz="24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round labels&#10;&#10;AI-generated content may be incorrect.">
            <a:extLst>
              <a:ext uri="{FF2B5EF4-FFF2-40B4-BE49-F238E27FC236}">
                <a16:creationId xmlns:a16="http://schemas.microsoft.com/office/drawing/2014/main" id="{F42B5C80-764E-C8D4-1888-F9144243D2DF}"/>
              </a:ext>
            </a:extLst>
          </p:cNvPr>
          <p:cNvPicPr>
            <a:picLocks noChangeAspect="1"/>
          </p:cNvPicPr>
          <p:nvPr/>
        </p:nvPicPr>
        <p:blipFill>
          <a:blip r:embed="rId3"/>
          <a:stretch>
            <a:fillRect/>
          </a:stretch>
        </p:blipFill>
        <p:spPr>
          <a:xfrm>
            <a:off x="6628135" y="547097"/>
            <a:ext cx="5658492" cy="5658492"/>
          </a:xfrm>
          <a:prstGeom prst="rect">
            <a:avLst/>
          </a:prstGeom>
        </p:spPr>
      </p:pic>
      <p:sp>
        <p:nvSpPr>
          <p:cNvPr id="6" name="Rectangle 5"/>
          <p:cNvSpPr/>
          <p:nvPr/>
        </p:nvSpPr>
        <p:spPr>
          <a:xfrm>
            <a:off x="0" y="0"/>
            <a:ext cx="6770670" cy="6858000"/>
          </a:xfrm>
          <a:prstGeom prst="rect">
            <a:avLst/>
          </a:prstGeom>
          <a:solidFill>
            <a:srgbClr val="0B625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961945" y="589001"/>
            <a:ext cx="4960140" cy="523220"/>
          </a:xfrm>
          <a:prstGeom prst="rect">
            <a:avLst/>
          </a:prstGeom>
        </p:spPr>
        <p:txBody>
          <a:bodyPr wrap="none">
            <a:spAutoFit/>
          </a:bodyPr>
          <a:lstStyle/>
          <a:p>
            <a:pPr algn="ctr"/>
            <a:r>
              <a:rPr lang="en-GB" sz="2800" b="1" dirty="0">
                <a:solidFill>
                  <a:schemeClr val="bg1"/>
                </a:solidFill>
                <a:latin typeface="Garamond" panose="02020404030301010803" pitchFamily="18" charset="0"/>
              </a:rPr>
              <a:t>WHAT IS FAIRTRADE DAY?</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94476" y="1314844"/>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85115" y="1762777"/>
            <a:ext cx="6060827" cy="4970591"/>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solidFill>
                  <a:schemeClr val="bg1"/>
                </a:solidFill>
              </a:rPr>
              <a:t>Fairtrade is when people who make the things we buy, are treated fairly and paid properly for their hard work. </a:t>
            </a:r>
          </a:p>
          <a:p>
            <a:pPr marL="342900" indent="-342900">
              <a:spcAft>
                <a:spcPts val="3000"/>
              </a:spcAft>
              <a:buFont typeface="Arial" panose="020B0604020202020204" pitchFamily="34" charset="0"/>
              <a:buChar char="•"/>
            </a:pPr>
            <a:r>
              <a:rPr lang="en-GB" sz="2200" dirty="0">
                <a:solidFill>
                  <a:schemeClr val="bg1"/>
                </a:solidFill>
              </a:rPr>
              <a:t>Fairtrade is essential for people working in poorer, less developed countries.</a:t>
            </a:r>
          </a:p>
          <a:p>
            <a:pPr marL="342900" indent="-342900">
              <a:spcAft>
                <a:spcPts val="3000"/>
              </a:spcAft>
              <a:buFont typeface="Arial" panose="020B0604020202020204" pitchFamily="34" charset="0"/>
              <a:buChar char="•"/>
            </a:pPr>
            <a:r>
              <a:rPr lang="en-GB" sz="2200" dirty="0">
                <a:solidFill>
                  <a:schemeClr val="bg1"/>
                </a:solidFill>
              </a:rPr>
              <a:t>There are a number of Fairtrade logos on the packaging of items to tell us if the product is Fairtrade. </a:t>
            </a:r>
          </a:p>
          <a:p>
            <a:pPr marL="342900" indent="-342900">
              <a:spcAft>
                <a:spcPts val="3000"/>
              </a:spcAft>
              <a:buFont typeface="Arial" panose="020B0604020202020204" pitchFamily="34" charset="0"/>
              <a:buChar char="•"/>
            </a:pPr>
            <a:r>
              <a:rPr lang="en-GB" sz="2200" dirty="0">
                <a:solidFill>
                  <a:schemeClr val="bg1"/>
                </a:solidFill>
              </a:rPr>
              <a:t>Fairtrade groups have been set up to form positive relationships between producers and buyers.</a:t>
            </a:r>
          </a:p>
        </p:txBody>
      </p:sp>
    </p:spTree>
    <p:extLst>
      <p:ext uri="{BB962C8B-B14F-4D97-AF65-F5344CB8AC3E}">
        <p14:creationId xmlns:p14="http://schemas.microsoft.com/office/powerpoint/2010/main" val="118421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6791219" cy="6858000"/>
          </a:xfrm>
          <a:prstGeom prst="rect">
            <a:avLst/>
          </a:prstGeom>
          <a:solidFill>
            <a:srgbClr val="BFD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634B38"/>
              </a:solidFill>
            </a:endParaRPr>
          </a:p>
        </p:txBody>
      </p:sp>
      <p:sp>
        <p:nvSpPr>
          <p:cNvPr id="7" name="Rectangle 6"/>
          <p:cNvSpPr/>
          <p:nvPr/>
        </p:nvSpPr>
        <p:spPr>
          <a:xfrm>
            <a:off x="805536" y="678496"/>
            <a:ext cx="5317418" cy="584775"/>
          </a:xfrm>
          <a:prstGeom prst="rect">
            <a:avLst/>
          </a:prstGeom>
        </p:spPr>
        <p:txBody>
          <a:bodyPr wrap="none">
            <a:spAutoFit/>
          </a:bodyPr>
          <a:lstStyle/>
          <a:p>
            <a:pPr algn="ctr"/>
            <a:r>
              <a:rPr lang="en-GB" sz="3200" b="1" dirty="0">
                <a:latin typeface="Garamond" panose="02020404030301010803" pitchFamily="18" charset="0"/>
              </a:rPr>
              <a:t>HISTORY OF FAIRTRADE</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2570752" y="1327531"/>
            <a:ext cx="1786980" cy="107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169044" y="1593139"/>
            <a:ext cx="6303675" cy="5432256"/>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100" b="0" i="0" dirty="0">
                <a:solidFill>
                  <a:srgbClr val="181818"/>
                </a:solidFill>
                <a:effectLst/>
                <a:latin typeface="ReithSans"/>
              </a:rPr>
              <a:t>In 1946, Byler, who was an American businesswoman, visited a women’s sewing group in Puerto Rico.</a:t>
            </a:r>
          </a:p>
          <a:p>
            <a:pPr marL="342900" indent="-342900">
              <a:spcAft>
                <a:spcPts val="1200"/>
              </a:spcAft>
              <a:buFont typeface="Arial" panose="020B0604020202020204" pitchFamily="34" charset="0"/>
              <a:buChar char="•"/>
            </a:pPr>
            <a:r>
              <a:rPr lang="en-GB" sz="2100" b="0" i="0" dirty="0">
                <a:solidFill>
                  <a:srgbClr val="181818"/>
                </a:solidFill>
                <a:effectLst/>
                <a:latin typeface="ReithSans"/>
              </a:rPr>
              <a:t>She began selling the group’s crafts to friends and neighbours in the USA.</a:t>
            </a:r>
          </a:p>
          <a:p>
            <a:pPr marL="342900" indent="-342900">
              <a:spcAft>
                <a:spcPts val="1200"/>
              </a:spcAft>
              <a:buFont typeface="Arial" panose="020B0604020202020204" pitchFamily="34" charset="0"/>
              <a:buChar char="•"/>
            </a:pPr>
            <a:r>
              <a:rPr lang="en-GB" sz="2100" b="0" i="0" dirty="0">
                <a:solidFill>
                  <a:srgbClr val="181818"/>
                </a:solidFill>
                <a:effectLst/>
                <a:latin typeface="ReithSans"/>
              </a:rPr>
              <a:t>In the 1940s and 50s, some groups started to work together to ensure farmers and workers, particularly in poor countries, got a fair deal.</a:t>
            </a:r>
            <a:endParaRPr lang="en-GB" sz="2100" dirty="0">
              <a:solidFill>
                <a:srgbClr val="181818"/>
              </a:solidFill>
              <a:latin typeface="ReithSans"/>
            </a:endParaRPr>
          </a:p>
          <a:p>
            <a:pPr marL="342900" indent="-342900">
              <a:spcAft>
                <a:spcPts val="1200"/>
              </a:spcAft>
              <a:buFont typeface="Arial" panose="020B0604020202020204" pitchFamily="34" charset="0"/>
              <a:buChar char="•"/>
            </a:pPr>
            <a:r>
              <a:rPr lang="en-GB" sz="2100" b="0" i="0" dirty="0">
                <a:solidFill>
                  <a:srgbClr val="181818"/>
                </a:solidFill>
                <a:effectLst/>
                <a:latin typeface="ReithSans"/>
              </a:rPr>
              <a:t>Over time, more and more people around the world started to support Fairtrade, and In 1992, the Fairtrade Foundation was established.</a:t>
            </a:r>
          </a:p>
          <a:p>
            <a:pPr marL="342900" indent="-342900">
              <a:spcAft>
                <a:spcPts val="1200"/>
              </a:spcAft>
              <a:buFont typeface="Arial" panose="020B0604020202020204" pitchFamily="34" charset="0"/>
              <a:buChar char="•"/>
            </a:pPr>
            <a:r>
              <a:rPr lang="en-GB" sz="2100" b="0" i="0" dirty="0">
                <a:solidFill>
                  <a:srgbClr val="181818"/>
                </a:solidFill>
                <a:effectLst/>
                <a:latin typeface="ReithSans"/>
              </a:rPr>
              <a:t>Examples of some Fairtrade products are tea, chocolate, sugar, vanilla, and fruit.</a:t>
            </a:r>
          </a:p>
          <a:p>
            <a:pPr marL="342900" indent="-342900">
              <a:spcAft>
                <a:spcPts val="1200"/>
              </a:spcAft>
              <a:buFont typeface="Arial" panose="020B0604020202020204" pitchFamily="34" charset="0"/>
              <a:buChar char="•"/>
            </a:pPr>
            <a:endParaRPr lang="en-GB" sz="2400" b="0" i="0" dirty="0">
              <a:solidFill>
                <a:srgbClr val="181818"/>
              </a:solidFill>
              <a:effectLst/>
              <a:latin typeface="ReithSans"/>
            </a:endParaRPr>
          </a:p>
        </p:txBody>
      </p:sp>
      <p:pic>
        <p:nvPicPr>
          <p:cNvPr id="3" name="Picture 2" descr="A close-up of hands shaking&#10;&#10;AI-generated content may be incorrect.">
            <a:extLst>
              <a:ext uri="{FF2B5EF4-FFF2-40B4-BE49-F238E27FC236}">
                <a16:creationId xmlns:a16="http://schemas.microsoft.com/office/drawing/2014/main" id="{142A67C2-93B1-1608-FEA5-7255F0EA7C09}"/>
              </a:ext>
            </a:extLst>
          </p:cNvPr>
          <p:cNvPicPr>
            <a:picLocks noChangeAspect="1"/>
          </p:cNvPicPr>
          <p:nvPr/>
        </p:nvPicPr>
        <p:blipFill>
          <a:blip r:embed="rId2"/>
          <a:stretch>
            <a:fillRect/>
          </a:stretch>
        </p:blipFill>
        <p:spPr>
          <a:xfrm>
            <a:off x="8158339" y="678496"/>
            <a:ext cx="2679241" cy="1956204"/>
          </a:xfrm>
          <a:prstGeom prst="rect">
            <a:avLst/>
          </a:prstGeom>
        </p:spPr>
      </p:pic>
      <p:pic>
        <p:nvPicPr>
          <p:cNvPr id="1026" name="Picture 2" descr="Fairtrade Logo, symbol, meaning, history, PNG, brand">
            <a:extLst>
              <a:ext uri="{FF2B5EF4-FFF2-40B4-BE49-F238E27FC236}">
                <a16:creationId xmlns:a16="http://schemas.microsoft.com/office/drawing/2014/main" id="{AA26DA48-8758-3CDD-1382-7051AE540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447" y="3247397"/>
            <a:ext cx="5212635" cy="29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8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9BF552-EA34-4C6E-A44C-41812AE980D3}">
  <ds:schemaRefs>
    <ds:schemaRef ds:uri="http://schemas.openxmlformats.org/package/2006/metadata/core-properties"/>
    <ds:schemaRef ds:uri="http://purl.org/dc/dcmitype/"/>
    <ds:schemaRef ds:uri="http://schemas.microsoft.com/sharepoint/v3"/>
    <ds:schemaRef ds:uri="71af3243-3dd4-4a8d-8c0d-dd76da1f02a5"/>
    <ds:schemaRef ds:uri="http://schemas.microsoft.com/office/infopath/2007/PartnerControls"/>
    <ds:schemaRef ds:uri="http://schemas.microsoft.com/office/2006/documentManagement/types"/>
    <ds:schemaRef ds:uri="http://purl.org/dc/terms/"/>
    <ds:schemaRef ds:uri="230e9df3-be65-4c73-a93b-d1236ebd677e"/>
    <ds:schemaRef ds:uri="16c05727-aa75-4e4a-9b5f-8a80a1165891"/>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178</TotalTime>
  <Words>1080</Words>
  <Application>Microsoft Office PowerPoint</Application>
  <PresentationFormat>Widescreen</PresentationFormat>
  <Paragraphs>130</Paragraphs>
  <Slides>16</Slides>
  <Notes>14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16</vt:i4>
      </vt:variant>
    </vt:vector>
  </HeadingPairs>
  <TitlesOfParts>
    <vt:vector size="33" baseType="lpstr">
      <vt:lpstr>Apple Chancery</vt:lpstr>
      <vt:lpstr>Aptos</vt:lpstr>
      <vt:lpstr>Arial</vt:lpstr>
      <vt:lpstr>Avenir Book</vt:lpstr>
      <vt:lpstr>Calibri</vt:lpstr>
      <vt:lpstr>Calisto MT</vt:lpstr>
      <vt:lpstr>Christmas Stories</vt:lpstr>
      <vt:lpstr>Garamond</vt:lpstr>
      <vt:lpstr>Garamond Premr Pro</vt:lpstr>
      <vt:lpstr>ManzoorNaskh</vt:lpstr>
      <vt:lpstr>Montserrat Medium</vt:lpstr>
      <vt:lpstr>ReithSans</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52</cp:revision>
  <dcterms:created xsi:type="dcterms:W3CDTF">2023-12-07T18:40:21Z</dcterms:created>
  <dcterms:modified xsi:type="dcterms:W3CDTF">2026-05-08T14:00:30Z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