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79" r:id="rId5"/>
    <p:sldId id="312" r:id="rId6"/>
    <p:sldId id="311" r:id="rId7"/>
    <p:sldId id="259" r:id="rId8"/>
    <p:sldId id="274" r:id="rId9"/>
    <p:sldId id="260" r:id="rId10"/>
    <p:sldId id="321" r:id="rId11"/>
    <p:sldId id="434" r:id="rId12"/>
    <p:sldId id="437" r:id="rId13"/>
    <p:sldId id="440" r:id="rId14"/>
    <p:sldId id="441" r:id="rId15"/>
    <p:sldId id="442" r:id="rId16"/>
    <p:sldId id="283" r:id="rId17"/>
    <p:sldId id="436" r:id="rId18"/>
    <p:sldId id="330" r:id="rId19"/>
    <p:sldId id="305" r:id="rId20"/>
    <p:sldId id="303" r:id="rId21"/>
    <p:sldId id="352" r:id="rId22"/>
    <p:sldId id="315" r:id="rId23"/>
    <p:sldId id="34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15A"/>
    <a:srgbClr val="23559C"/>
    <a:srgbClr val="718ED1"/>
    <a:srgbClr val="070707"/>
    <a:srgbClr val="B29768"/>
    <a:srgbClr val="494846"/>
    <a:srgbClr val="3B2A21"/>
    <a:srgbClr val="453127"/>
    <a:srgbClr val="101E09"/>
    <a:srgbClr val="4E3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45" autoAdjust="0"/>
    <p:restoredTop sz="84242" autoAdjust="0"/>
  </p:normalViewPr>
  <p:slideViewPr>
    <p:cSldViewPr snapToGrid="0">
      <p:cViewPr varScale="1">
        <p:scale>
          <a:sx n="90" d="100"/>
          <a:sy n="90" d="100"/>
        </p:scale>
        <p:origin x="1119" y="60"/>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6/5/2026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1C9B5-25CB-4A1D-1622-786DF21EB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6520E-21A9-AC59-7ECD-D063795CA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3A90A-6E73-8701-8864-14AC1D0B539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D24EB6-F24F-6C62-7255-BA6D269123CE}"/>
              </a:ext>
            </a:extLst>
          </p:cNvPr>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2318045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DC275-CDBA-63EA-376D-FE4D4E21A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B1590-957F-AC6C-659C-7A82273A7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BB211-2870-D651-0593-6B9A58B7B1A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904D0EC-2CA2-17F9-3639-E113AB8226BD}"/>
              </a:ext>
            </a:extLst>
          </p:cNvPr>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3187997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2122189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18</a:t>
            </a:fld>
            <a:endParaRPr lang="en-US"/>
          </a:p>
        </p:txBody>
      </p:sp>
    </p:spTree>
    <p:extLst>
      <p:ext uri="{BB962C8B-B14F-4D97-AF65-F5344CB8AC3E}">
        <p14:creationId xmlns:p14="http://schemas.microsoft.com/office/powerpoint/2010/main" val="1517151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19</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20</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76" name="Google Shape;2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a:extLst>
            <a:ext uri="{FF2B5EF4-FFF2-40B4-BE49-F238E27FC236}">
              <a16:creationId xmlns:a16="http://schemas.microsoft.com/office/drawing/2014/main" id="{4D41627D-E919-E8D8-553C-D2D1928B3C14}"/>
            </a:ext>
          </a:extLst>
        </p:cNvPr>
        <p:cNvGrpSpPr/>
        <p:nvPr/>
      </p:nvGrpSpPr>
      <p:grpSpPr>
        <a:xfrm>
          <a:off x="0" y="0"/>
          <a:ext cx="0" cy="0"/>
          <a:chOff x="0" y="0"/>
          <a:chExt cx="0" cy="0"/>
        </a:xfrm>
      </p:grpSpPr>
      <p:sp>
        <p:nvSpPr>
          <p:cNvPr id="275" name="Google Shape;275;p4:notes">
            <a:extLst>
              <a:ext uri="{FF2B5EF4-FFF2-40B4-BE49-F238E27FC236}">
                <a16:creationId xmlns:a16="http://schemas.microsoft.com/office/drawing/2014/main" id="{00806612-7C05-DEE3-DCE9-08CC8B703FB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76" name="Google Shape;276;p4:notes">
            <a:extLst>
              <a:ext uri="{FF2B5EF4-FFF2-40B4-BE49-F238E27FC236}">
                <a16:creationId xmlns:a16="http://schemas.microsoft.com/office/drawing/2014/main" id="{B46C3BD2-2BF2-71EF-93F2-C16C70087DD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4:notes">
            <a:extLst>
              <a:ext uri="{FF2B5EF4-FFF2-40B4-BE49-F238E27FC236}">
                <a16:creationId xmlns:a16="http://schemas.microsoft.com/office/drawing/2014/main" id="{6F5D223E-E4C0-EDF6-810F-DB863E6F1C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224947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89" name="Google Shape;2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After Tilawat, spend 5 mins catching up with Atfal. What they've been getting up to in the past week.</a:t>
            </a:r>
            <a:endParaRPr/>
          </a:p>
          <a:p>
            <a:pPr marL="0" lvl="0" indent="0" algn="l" rtl="0">
              <a:spcBef>
                <a:spcPts val="0"/>
              </a:spcBef>
              <a:spcAft>
                <a:spcPts val="0"/>
              </a:spcAft>
              <a:buNone/>
            </a:pPr>
            <a:endParaRPr/>
          </a:p>
          <a:p>
            <a:pPr marL="0" lvl="0" indent="0" algn="l" rtl="0">
              <a:spcBef>
                <a:spcPts val="0"/>
              </a:spcBef>
              <a:spcAft>
                <a:spcPts val="0"/>
              </a:spcAft>
              <a:buNone/>
            </a:pPr>
            <a:r>
              <a:rPr lang="en-GB"/>
              <a:t>Hadith:</a:t>
            </a:r>
            <a:endParaRPr/>
          </a:p>
          <a:p>
            <a:pPr marL="0" lvl="0" indent="0" algn="l" rtl="0">
              <a:spcBef>
                <a:spcPts val="0"/>
              </a:spcBef>
              <a:spcAft>
                <a:spcPts val="0"/>
              </a:spcAft>
              <a:buNone/>
            </a:pPr>
            <a:r>
              <a:rPr lang="en-GB"/>
              <a:t>Whoever, reads the Hadith out, should do so in the proper manner. i.e. recite Durood Shareef first and then the Hadith. </a:t>
            </a:r>
            <a:endParaRPr/>
          </a:p>
          <a:p>
            <a:pPr marL="0" lvl="0" indent="0" algn="l" rtl="0">
              <a:spcBef>
                <a:spcPts val="0"/>
              </a:spcBef>
              <a:spcAft>
                <a:spcPts val="0"/>
              </a:spcAft>
              <a:buNone/>
            </a:pPr>
            <a:r>
              <a:rPr lang="en-GB"/>
              <a:t>Have a brief discussion about the meaning of this hadith in light of the questions on the screen.</a:t>
            </a:r>
            <a:endParaRPr/>
          </a:p>
        </p:txBody>
      </p:sp>
      <p:sp>
        <p:nvSpPr>
          <p:cNvPr id="290" name="Google Shape;2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132639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5FA7-DF8F-9495-6320-959101DD5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E23E7-637D-7503-A539-F5DD7DE51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04826-32E3-B784-B787-75D8D98EEAD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AFC011-42E8-208B-33A9-6A0D8EA7247C}"/>
              </a:ext>
            </a:extLst>
          </p:cNvPr>
          <p:cNvSpPr>
            <a:spLocks noGrp="1"/>
          </p:cNvSpPr>
          <p:nvPr>
            <p:ph type="sldNum" sz="quarter" idx="5"/>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146989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34810-23B7-D813-947B-5953BC8C8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A6696-21AB-566D-C67A-56D330FEA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F280D-923D-BF50-1FCB-153FB1B921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6E09FC4-338D-5CDE-B914-214E119E9684}"/>
              </a:ext>
            </a:extLst>
          </p:cNvPr>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115738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6/5/2026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6/5/2026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6/5/2026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6/5/2026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6/5/2026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p:cSld name="1_Picture with Caption">
    <p:spTree>
      <p:nvGrpSpPr>
        <p:cNvPr id="1" name="Shape 14"/>
        <p:cNvGrpSpPr/>
        <p:nvPr/>
      </p:nvGrpSpPr>
      <p:grpSpPr>
        <a:xfrm>
          <a:off x="0" y="0"/>
          <a:ext cx="0" cy="0"/>
          <a:chOff x="0" y="0"/>
          <a:chExt cx="0" cy="0"/>
        </a:xfrm>
      </p:grpSpPr>
      <p:sp>
        <p:nvSpPr>
          <p:cNvPr id="15" name="Google Shape;15;p20"/>
          <p:cNvSpPr txBox="1">
            <a:spLocks noGrp="1"/>
          </p:cNvSpPr>
          <p:nvPr>
            <p:ph type="title"/>
          </p:nvPr>
        </p:nvSpPr>
        <p:spPr>
          <a:xfrm>
            <a:off x="839788" y="457200"/>
            <a:ext cx="3932237" cy="2971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0"/>
          <p:cNvSpPr txBox="1">
            <a:spLocks noGrp="1"/>
          </p:cNvSpPr>
          <p:nvPr>
            <p:ph type="body" idx="1"/>
          </p:nvPr>
        </p:nvSpPr>
        <p:spPr>
          <a:xfrm>
            <a:off x="839788" y="3715352"/>
            <a:ext cx="3932237" cy="215363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 name="Google Shape;17;p20"/>
          <p:cNvSpPr>
            <a:spLocks noGrp="1"/>
          </p:cNvSpPr>
          <p:nvPr>
            <p:ph type="pic" idx="2"/>
          </p:nvPr>
        </p:nvSpPr>
        <p:spPr>
          <a:xfrm>
            <a:off x="5299076" y="0"/>
            <a:ext cx="6892924" cy="6857999"/>
          </a:xfrm>
          <a:prstGeom prst="rect">
            <a:avLst/>
          </a:prstGeom>
          <a:solidFill>
            <a:srgbClr val="F2F2F2"/>
          </a:solidFill>
          <a:ln>
            <a:noFill/>
          </a:ln>
        </p:spPr>
        <p:txBody>
          <a:bodyPr/>
          <a:lstStyle/>
          <a:p>
            <a:endParaRPr lang="en-GB"/>
          </a:p>
        </p:txBody>
      </p:sp>
      <p:sp>
        <p:nvSpPr>
          <p:cNvPr id="18" name="Google Shape;18;p20"/>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09916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6/5/2026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6/5/2026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6/5/2026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 id="2147483678" r:id="rId23"/>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tfal.org.uk/talim" TargetMode="External"/><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1.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49.sv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2.png"/><Relationship Id="rId12"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jpeg"/><Relationship Id="rId4" Type="http://schemas.openxmlformats.org/officeDocument/2006/relationships/hyperlink" Target="https://commons.wikimedia.org/wiki/File:Post-it-note-white-bg.jpg" TargetMode="External"/><Relationship Id="rId9" Type="http://schemas.openxmlformats.org/officeDocument/2006/relationships/hyperlink" Target="https://www.youtube.com/watch?v=jJNZWtJUBi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rgbClr val="C85A08"/>
              </a:gs>
              <a:gs pos="100000">
                <a:srgbClr val="F67B1E"/>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3"/>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C85A08"/>
                </a:solidFill>
                <a:latin typeface="Garamond" panose="02020404030301010803" pitchFamily="18" charset="0"/>
              </a:rPr>
              <a:t>WEEKLY </a:t>
            </a:r>
          </a:p>
          <a:p>
            <a:pPr algn="ctr"/>
            <a:r>
              <a:rPr lang="en-US" sz="5400" b="1" dirty="0">
                <a:solidFill>
                  <a:srgbClr val="C85A08"/>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4">
              <a:extLst>
                <a:ext uri="{96DAC541-7B7A-43D3-8B79-37D633B846F1}">
                  <asvg:svgBlip xmlns:asvg="http://schemas.microsoft.com/office/drawing/2016/SVG/main" r:embed="rId5"/>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8">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(June – Week 1)</a:t>
            </a:r>
          </a:p>
        </p:txBody>
      </p:sp>
      <p:pic>
        <p:nvPicPr>
          <p:cNvPr id="12" name="Picture Placeholder 11">
            <a:extLst>
              <a:ext uri="{FF2B5EF4-FFF2-40B4-BE49-F238E27FC236}">
                <a16:creationId xmlns:a16="http://schemas.microsoft.com/office/drawing/2014/main" id="{D3FF6EA1-77F5-5293-712E-5292EC83E8D1}"/>
              </a:ext>
            </a:extLst>
          </p:cNvPr>
          <p:cNvPicPr>
            <a:picLocks noGrp="1" noChangeAspect="1"/>
          </p:cNvPicPr>
          <p:nvPr>
            <p:ph type="pic" idx="1"/>
          </p:nvPr>
        </p:nvPicPr>
        <p:blipFill>
          <a:blip r:embed="rId9"/>
          <a:srcRect l="41459" t="-291" r="3662" b="291"/>
          <a:stretch>
            <a:fillRect/>
          </a:stretch>
        </p:blipFill>
        <p:spPr>
          <a:xfrm>
            <a:off x="5946242" y="-118533"/>
            <a:ext cx="6245758" cy="6986785"/>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rgbClr val="FFFFFF">
              <a:lumMod val="95000"/>
            </a:srgbClr>
          </a:solidFill>
        </p:spPr>
      </p:pic>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CFCF-228C-1D60-9840-4C85AEC22784}"/>
            </a:ext>
          </a:extLst>
        </p:cNvPr>
        <p:cNvGrpSpPr/>
        <p:nvPr/>
      </p:nvGrpSpPr>
      <p:grpSpPr>
        <a:xfrm>
          <a:off x="0" y="0"/>
          <a:ext cx="0" cy="0"/>
          <a:chOff x="0" y="0"/>
          <a:chExt cx="0" cy="0"/>
        </a:xfrm>
      </p:grpSpPr>
      <p:pic>
        <p:nvPicPr>
          <p:cNvPr id="4098" name="Picture 2" descr="Q&amp;A: The hajj pilgrimage and its significance in Islam | The Seattle Times">
            <a:extLst>
              <a:ext uri="{FF2B5EF4-FFF2-40B4-BE49-F238E27FC236}">
                <a16:creationId xmlns:a16="http://schemas.microsoft.com/office/drawing/2014/main" id="{DB4E66D6-09FB-ABA5-5A26-54B5C792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08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CD8695-9567-3562-9D02-362B4531E25B}"/>
              </a:ext>
            </a:extLst>
          </p:cNvPr>
          <p:cNvSpPr/>
          <p:nvPr/>
        </p:nvSpPr>
        <p:spPr>
          <a:xfrm>
            <a:off x="0" y="0"/>
            <a:ext cx="6770670" cy="6858000"/>
          </a:xfrm>
          <a:prstGeom prst="rect">
            <a:avLst/>
          </a:prstGeom>
          <a:solidFill>
            <a:srgbClr val="0707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a:extLst>
              <a:ext uri="{FF2B5EF4-FFF2-40B4-BE49-F238E27FC236}">
                <a16:creationId xmlns:a16="http://schemas.microsoft.com/office/drawing/2014/main" id="{855D93D6-821E-F3C9-FCCC-0564C0FA1293}"/>
              </a:ext>
            </a:extLst>
          </p:cNvPr>
          <p:cNvSpPr/>
          <p:nvPr/>
        </p:nvSpPr>
        <p:spPr>
          <a:xfrm>
            <a:off x="932315" y="497561"/>
            <a:ext cx="4897495" cy="954107"/>
          </a:xfrm>
          <a:prstGeom prst="rect">
            <a:avLst/>
          </a:prstGeom>
        </p:spPr>
        <p:txBody>
          <a:bodyPr wrap="none">
            <a:spAutoFit/>
          </a:bodyPr>
          <a:lstStyle/>
          <a:p>
            <a:pPr algn="ctr"/>
            <a:r>
              <a:rPr lang="en-GB" sz="2800" b="1" dirty="0">
                <a:solidFill>
                  <a:schemeClr val="bg1"/>
                </a:solidFill>
                <a:latin typeface="Garamond" panose="02020404030301010803" pitchFamily="18" charset="0"/>
              </a:rPr>
              <a:t>SIGNIFICANCE OF HAJJ IN</a:t>
            </a:r>
          </a:p>
          <a:p>
            <a:pPr algn="ctr"/>
            <a:r>
              <a:rPr lang="en-GB" sz="2800" b="1" dirty="0">
                <a:solidFill>
                  <a:schemeClr val="bg1"/>
                </a:solidFill>
                <a:latin typeface="Garamond" panose="02020404030301010803" pitchFamily="18" charset="0"/>
              </a:rPr>
              <a:t>EID UL ADHA</a:t>
            </a:r>
          </a:p>
        </p:txBody>
      </p:sp>
      <p:cxnSp>
        <p:nvCxnSpPr>
          <p:cNvPr id="8" name="Straight Connector 7">
            <a:extLst>
              <a:ext uri="{FF2B5EF4-FFF2-40B4-BE49-F238E27FC236}">
                <a16:creationId xmlns:a16="http://schemas.microsoft.com/office/drawing/2014/main" id="{A6984D78-1E3D-9369-6082-9041342BB12D}"/>
              </a:ext>
            </a:extLst>
          </p:cNvPr>
          <p:cNvCxnSpPr>
            <a:cxnSpLocks/>
          </p:cNvCxnSpPr>
          <p:nvPr/>
        </p:nvCxnSpPr>
        <p:spPr>
          <a:xfrm>
            <a:off x="1630680" y="1467244"/>
            <a:ext cx="34473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8C95553-A44D-41C5-82DA-E68710FC328A}"/>
              </a:ext>
            </a:extLst>
          </p:cNvPr>
          <p:cNvSpPr txBox="1"/>
          <p:nvPr/>
        </p:nvSpPr>
        <p:spPr>
          <a:xfrm>
            <a:off x="347955" y="1610377"/>
            <a:ext cx="6060827" cy="4555093"/>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000" dirty="0">
                <a:solidFill>
                  <a:schemeClr val="bg1"/>
                </a:solidFill>
              </a:rPr>
              <a:t>Hajj is linked very closely to Eid ul Adha.</a:t>
            </a:r>
          </a:p>
          <a:p>
            <a:pPr marL="342900" indent="-342900">
              <a:spcAft>
                <a:spcPts val="1200"/>
              </a:spcAft>
              <a:buFont typeface="Arial" panose="020B0604020202020204" pitchFamily="34" charset="0"/>
              <a:buChar char="•"/>
            </a:pPr>
            <a:r>
              <a:rPr lang="en-GB" sz="2000" dirty="0">
                <a:solidFill>
                  <a:schemeClr val="bg1"/>
                </a:solidFill>
              </a:rPr>
              <a:t>Many Muslims across the world perform Hajj starting from 8th Dhul </a:t>
            </a:r>
            <a:r>
              <a:rPr lang="en-GB" sz="2000" dirty="0" err="1">
                <a:solidFill>
                  <a:schemeClr val="bg1"/>
                </a:solidFill>
              </a:rPr>
              <a:t>Hijjah</a:t>
            </a:r>
            <a:r>
              <a:rPr lang="en-GB" sz="2000" dirty="0">
                <a:solidFill>
                  <a:schemeClr val="bg1"/>
                </a:solidFill>
              </a:rPr>
              <a:t> which concludes on 13th Dhul </a:t>
            </a:r>
            <a:r>
              <a:rPr lang="en-GB" sz="2000" dirty="0" err="1">
                <a:solidFill>
                  <a:schemeClr val="bg1"/>
                </a:solidFill>
              </a:rPr>
              <a:t>Hijjah</a:t>
            </a:r>
            <a:r>
              <a:rPr lang="en-GB" sz="2000" dirty="0">
                <a:solidFill>
                  <a:schemeClr val="bg1"/>
                </a:solidFill>
              </a:rPr>
              <a:t>.</a:t>
            </a:r>
          </a:p>
          <a:p>
            <a:pPr marL="342900" indent="-342900">
              <a:spcAft>
                <a:spcPts val="1200"/>
              </a:spcAft>
              <a:buFont typeface="Arial" panose="020B0604020202020204" pitchFamily="34" charset="0"/>
              <a:buChar char="•"/>
            </a:pPr>
            <a:r>
              <a:rPr lang="en-GB" sz="2000" dirty="0">
                <a:solidFill>
                  <a:schemeClr val="bg1"/>
                </a:solidFill>
              </a:rPr>
              <a:t>A brief breakdown of how Hajj is performed is as follows:</a:t>
            </a:r>
          </a:p>
          <a:p>
            <a:pPr marL="800100" lvl="1" indent="-342900">
              <a:spcAft>
                <a:spcPts val="1200"/>
              </a:spcAft>
              <a:buFont typeface="Arial" panose="020B0604020202020204" pitchFamily="34" charset="0"/>
              <a:buChar char="•"/>
            </a:pPr>
            <a:r>
              <a:rPr lang="en-GB" sz="2000" dirty="0">
                <a:solidFill>
                  <a:schemeClr val="bg1"/>
                </a:solidFill>
              </a:rPr>
              <a:t>A person wears the Ihram and then starts by saying the </a:t>
            </a:r>
            <a:r>
              <a:rPr lang="en-GB" sz="2000" dirty="0" err="1">
                <a:solidFill>
                  <a:schemeClr val="bg1"/>
                </a:solidFill>
              </a:rPr>
              <a:t>Talbiyya</a:t>
            </a:r>
            <a:r>
              <a:rPr lang="en-GB" sz="2000" dirty="0">
                <a:solidFill>
                  <a:schemeClr val="bg1"/>
                </a:solidFill>
              </a:rPr>
              <a:t>.</a:t>
            </a:r>
          </a:p>
          <a:p>
            <a:pPr marL="800100" lvl="1" indent="-342900">
              <a:spcAft>
                <a:spcPts val="1200"/>
              </a:spcAft>
              <a:buFont typeface="Arial" panose="020B0604020202020204" pitchFamily="34" charset="0"/>
              <a:buChar char="•"/>
            </a:pPr>
            <a:r>
              <a:rPr lang="en-GB" sz="2000" dirty="0">
                <a:solidFill>
                  <a:schemeClr val="bg1"/>
                </a:solidFill>
              </a:rPr>
              <a:t>Then, he performs 7 circuits of the </a:t>
            </a:r>
            <a:r>
              <a:rPr lang="en-GB" sz="2000" dirty="0" err="1">
                <a:solidFill>
                  <a:schemeClr val="bg1"/>
                </a:solidFill>
              </a:rPr>
              <a:t>Ka’aba</a:t>
            </a:r>
            <a:r>
              <a:rPr lang="en-GB" sz="2000" dirty="0">
                <a:solidFill>
                  <a:schemeClr val="bg1"/>
                </a:solidFill>
              </a:rPr>
              <a:t> anti clockwise.</a:t>
            </a:r>
          </a:p>
          <a:p>
            <a:pPr marL="800100" lvl="1" indent="-342900">
              <a:spcAft>
                <a:spcPts val="1200"/>
              </a:spcAft>
              <a:buFont typeface="Arial" panose="020B0604020202020204" pitchFamily="34" charset="0"/>
              <a:buChar char="•"/>
            </a:pPr>
            <a:r>
              <a:rPr lang="en-GB" sz="2000" dirty="0">
                <a:solidFill>
                  <a:schemeClr val="bg1"/>
                </a:solidFill>
              </a:rPr>
              <a:t>Then, he runs between Safa and Marwa 7 times as well.</a:t>
            </a:r>
          </a:p>
        </p:txBody>
      </p:sp>
    </p:spTree>
    <p:extLst>
      <p:ext uri="{BB962C8B-B14F-4D97-AF65-F5344CB8AC3E}">
        <p14:creationId xmlns:p14="http://schemas.microsoft.com/office/powerpoint/2010/main" val="1037607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B3601-B947-209E-DD7A-52E4764ADEC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494A685-9182-708F-293C-768AB92E74B3}"/>
              </a:ext>
            </a:extLst>
          </p:cNvPr>
          <p:cNvSpPr/>
          <p:nvPr/>
        </p:nvSpPr>
        <p:spPr>
          <a:xfrm>
            <a:off x="0" y="0"/>
            <a:ext cx="6770670" cy="6858000"/>
          </a:xfrm>
          <a:prstGeom prst="rect">
            <a:avLst/>
          </a:prstGeom>
          <a:solidFill>
            <a:srgbClr val="718E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a:extLst>
              <a:ext uri="{FF2B5EF4-FFF2-40B4-BE49-F238E27FC236}">
                <a16:creationId xmlns:a16="http://schemas.microsoft.com/office/drawing/2014/main" id="{BB6D575A-46EF-0CA3-3701-0A6942FB05C9}"/>
              </a:ext>
            </a:extLst>
          </p:cNvPr>
          <p:cNvSpPr/>
          <p:nvPr/>
        </p:nvSpPr>
        <p:spPr>
          <a:xfrm>
            <a:off x="932315" y="497561"/>
            <a:ext cx="4897495" cy="954107"/>
          </a:xfrm>
          <a:prstGeom prst="rect">
            <a:avLst/>
          </a:prstGeom>
        </p:spPr>
        <p:txBody>
          <a:bodyPr wrap="none">
            <a:spAutoFit/>
          </a:bodyPr>
          <a:lstStyle/>
          <a:p>
            <a:pPr algn="ctr"/>
            <a:r>
              <a:rPr lang="en-GB" sz="2800" b="1" dirty="0">
                <a:solidFill>
                  <a:schemeClr val="bg1"/>
                </a:solidFill>
                <a:latin typeface="Garamond" panose="02020404030301010803" pitchFamily="18" charset="0"/>
              </a:rPr>
              <a:t>SIGNIFICANCE OF HAJJ IN</a:t>
            </a:r>
          </a:p>
          <a:p>
            <a:pPr algn="ctr"/>
            <a:r>
              <a:rPr lang="en-GB" sz="2800" b="1" dirty="0">
                <a:solidFill>
                  <a:schemeClr val="bg1"/>
                </a:solidFill>
                <a:latin typeface="Garamond" panose="02020404030301010803" pitchFamily="18" charset="0"/>
              </a:rPr>
              <a:t>EID UL ADHA</a:t>
            </a:r>
          </a:p>
        </p:txBody>
      </p:sp>
      <p:cxnSp>
        <p:nvCxnSpPr>
          <p:cNvPr id="8" name="Straight Connector 7">
            <a:extLst>
              <a:ext uri="{FF2B5EF4-FFF2-40B4-BE49-F238E27FC236}">
                <a16:creationId xmlns:a16="http://schemas.microsoft.com/office/drawing/2014/main" id="{0A2ACCC2-F27F-8F6D-3F80-52FF5F085E45}"/>
              </a:ext>
            </a:extLst>
          </p:cNvPr>
          <p:cNvCxnSpPr>
            <a:cxnSpLocks/>
          </p:cNvCxnSpPr>
          <p:nvPr/>
        </p:nvCxnSpPr>
        <p:spPr>
          <a:xfrm>
            <a:off x="1630680" y="1467244"/>
            <a:ext cx="34473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0D415D-1910-4C5D-EFD6-BC80E9777542}"/>
              </a:ext>
            </a:extLst>
          </p:cNvPr>
          <p:cNvSpPr txBox="1"/>
          <p:nvPr/>
        </p:nvSpPr>
        <p:spPr>
          <a:xfrm>
            <a:off x="347955" y="1610377"/>
            <a:ext cx="6060827" cy="4862870"/>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000" dirty="0">
                <a:solidFill>
                  <a:schemeClr val="bg1"/>
                </a:solidFill>
              </a:rPr>
              <a:t>A brief breakdown of how Hajj is performed is as follows:</a:t>
            </a:r>
          </a:p>
          <a:p>
            <a:pPr marL="800100" lvl="1" indent="-342900">
              <a:spcAft>
                <a:spcPts val="1200"/>
              </a:spcAft>
              <a:buFont typeface="Arial" panose="020B0604020202020204" pitchFamily="34" charset="0"/>
              <a:buChar char="•"/>
            </a:pPr>
            <a:r>
              <a:rPr lang="en-GB" sz="2000" dirty="0">
                <a:solidFill>
                  <a:schemeClr val="bg1"/>
                </a:solidFill>
              </a:rPr>
              <a:t>Then, a pilgrim travels to Mina where he spends the time.</a:t>
            </a:r>
          </a:p>
          <a:p>
            <a:pPr marL="800100" lvl="1" indent="-342900">
              <a:spcAft>
                <a:spcPts val="1200"/>
              </a:spcAft>
              <a:buFont typeface="Arial" panose="020B0604020202020204" pitchFamily="34" charset="0"/>
              <a:buChar char="•"/>
            </a:pPr>
            <a:r>
              <a:rPr lang="en-GB" sz="2000" dirty="0">
                <a:solidFill>
                  <a:schemeClr val="bg1"/>
                </a:solidFill>
              </a:rPr>
              <a:t>Then, a pilgrim travels to Arafat where he offers prayers and listens to a Sermon.</a:t>
            </a:r>
          </a:p>
          <a:p>
            <a:pPr marL="800100" lvl="1" indent="-342900">
              <a:spcAft>
                <a:spcPts val="1200"/>
              </a:spcAft>
              <a:buFont typeface="Arial" panose="020B0604020202020204" pitchFamily="34" charset="0"/>
              <a:buChar char="•"/>
            </a:pPr>
            <a:r>
              <a:rPr lang="en-GB" sz="2000" dirty="0">
                <a:solidFill>
                  <a:schemeClr val="bg1"/>
                </a:solidFill>
              </a:rPr>
              <a:t>The pilgrim comes to Muzdalifa where the person spends the night.</a:t>
            </a:r>
          </a:p>
          <a:p>
            <a:pPr marL="800100" lvl="1" indent="-342900">
              <a:spcAft>
                <a:spcPts val="1200"/>
              </a:spcAft>
              <a:buFont typeface="Arial" panose="020B0604020202020204" pitchFamily="34" charset="0"/>
              <a:buChar char="•"/>
            </a:pPr>
            <a:r>
              <a:rPr lang="en-GB" sz="2000" dirty="0">
                <a:solidFill>
                  <a:schemeClr val="bg1"/>
                </a:solidFill>
              </a:rPr>
              <a:t>The next morning, he returns to Mina on 10th Dhul </a:t>
            </a:r>
            <a:r>
              <a:rPr lang="en-GB" sz="2000" dirty="0" err="1">
                <a:solidFill>
                  <a:schemeClr val="bg1"/>
                </a:solidFill>
              </a:rPr>
              <a:t>Hijjah</a:t>
            </a:r>
            <a:r>
              <a:rPr lang="en-GB" sz="2000" dirty="0">
                <a:solidFill>
                  <a:schemeClr val="bg1"/>
                </a:solidFill>
              </a:rPr>
              <a:t>.</a:t>
            </a:r>
          </a:p>
          <a:p>
            <a:pPr marL="800100" lvl="1" indent="-342900">
              <a:spcAft>
                <a:spcPts val="1200"/>
              </a:spcAft>
              <a:buFont typeface="Arial" panose="020B0604020202020204" pitchFamily="34" charset="0"/>
              <a:buChar char="•"/>
            </a:pPr>
            <a:r>
              <a:rPr lang="en-GB" sz="2000" dirty="0">
                <a:solidFill>
                  <a:schemeClr val="bg1"/>
                </a:solidFill>
              </a:rPr>
              <a:t>On this day, he throws pebbles on the pillars as well as sacrificing an animal and cutting off the hair.</a:t>
            </a:r>
          </a:p>
        </p:txBody>
      </p:sp>
      <p:pic>
        <p:nvPicPr>
          <p:cNvPr id="5122" name="Picture 2" descr="Muslim pilgrims crowd Mount Arafat for climax of largest hajj since Covid -  France 24">
            <a:extLst>
              <a:ext uri="{FF2B5EF4-FFF2-40B4-BE49-F238E27FC236}">
                <a16:creationId xmlns:a16="http://schemas.microsoft.com/office/drawing/2014/main" id="{5BCEE0B6-D21A-D5EB-FEBC-D79520926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9455" y="-380997"/>
            <a:ext cx="5422545" cy="723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27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5A22-9C94-90CE-CB2D-1112949CA7BC}"/>
            </a:ext>
          </a:extLst>
        </p:cNvPr>
        <p:cNvGrpSpPr/>
        <p:nvPr/>
      </p:nvGrpSpPr>
      <p:grpSpPr>
        <a:xfrm>
          <a:off x="0" y="0"/>
          <a:ext cx="0" cy="0"/>
          <a:chOff x="0" y="0"/>
          <a:chExt cx="0" cy="0"/>
        </a:xfrm>
      </p:grpSpPr>
      <p:pic>
        <p:nvPicPr>
          <p:cNvPr id="6148" name="Picture 4" descr="Hajj | Muslim Council of Britain">
            <a:extLst>
              <a:ext uri="{FF2B5EF4-FFF2-40B4-BE49-F238E27FC236}">
                <a16:creationId xmlns:a16="http://schemas.microsoft.com/office/drawing/2014/main" id="{31BE26F8-148B-5E9A-9EF0-4DE5769461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31" r="21816"/>
          <a:stretch>
            <a:fillRect/>
          </a:stretch>
        </p:blipFill>
        <p:spPr bwMode="auto">
          <a:xfrm>
            <a:off x="6606902" y="0"/>
            <a:ext cx="5913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1230847-6759-D5D9-C55D-5E3814C65CCF}"/>
              </a:ext>
            </a:extLst>
          </p:cNvPr>
          <p:cNvSpPr/>
          <p:nvPr/>
        </p:nvSpPr>
        <p:spPr>
          <a:xfrm>
            <a:off x="0" y="0"/>
            <a:ext cx="6770670" cy="6858000"/>
          </a:xfrm>
          <a:prstGeom prst="rect">
            <a:avLst/>
          </a:prstGeom>
          <a:solidFill>
            <a:srgbClr val="2355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23559C"/>
              </a:solidFill>
            </a:endParaRPr>
          </a:p>
        </p:txBody>
      </p:sp>
      <p:sp>
        <p:nvSpPr>
          <p:cNvPr id="7" name="Rectangle 6">
            <a:extLst>
              <a:ext uri="{FF2B5EF4-FFF2-40B4-BE49-F238E27FC236}">
                <a16:creationId xmlns:a16="http://schemas.microsoft.com/office/drawing/2014/main" id="{6F192FB4-745F-C496-E5E6-3405C35C8645}"/>
              </a:ext>
            </a:extLst>
          </p:cNvPr>
          <p:cNvSpPr/>
          <p:nvPr/>
        </p:nvSpPr>
        <p:spPr>
          <a:xfrm>
            <a:off x="932315" y="497561"/>
            <a:ext cx="4897495" cy="954107"/>
          </a:xfrm>
          <a:prstGeom prst="rect">
            <a:avLst/>
          </a:prstGeom>
        </p:spPr>
        <p:txBody>
          <a:bodyPr wrap="none">
            <a:spAutoFit/>
          </a:bodyPr>
          <a:lstStyle/>
          <a:p>
            <a:pPr algn="ctr"/>
            <a:r>
              <a:rPr lang="en-GB" sz="2800" b="1" dirty="0">
                <a:solidFill>
                  <a:schemeClr val="bg1"/>
                </a:solidFill>
                <a:latin typeface="Garamond" panose="02020404030301010803" pitchFamily="18" charset="0"/>
              </a:rPr>
              <a:t>SIGNIFICANCE OF HAJJ IN</a:t>
            </a:r>
          </a:p>
          <a:p>
            <a:pPr algn="ctr"/>
            <a:r>
              <a:rPr lang="en-GB" sz="2800" b="1" dirty="0">
                <a:solidFill>
                  <a:schemeClr val="bg1"/>
                </a:solidFill>
                <a:latin typeface="Garamond" panose="02020404030301010803" pitchFamily="18" charset="0"/>
              </a:rPr>
              <a:t>EID UL ADHA</a:t>
            </a:r>
          </a:p>
        </p:txBody>
      </p:sp>
      <p:cxnSp>
        <p:nvCxnSpPr>
          <p:cNvPr id="8" name="Straight Connector 7">
            <a:extLst>
              <a:ext uri="{FF2B5EF4-FFF2-40B4-BE49-F238E27FC236}">
                <a16:creationId xmlns:a16="http://schemas.microsoft.com/office/drawing/2014/main" id="{50F861F4-428F-A46B-6D85-5A4E06B04FD0}"/>
              </a:ext>
            </a:extLst>
          </p:cNvPr>
          <p:cNvCxnSpPr>
            <a:cxnSpLocks/>
          </p:cNvCxnSpPr>
          <p:nvPr/>
        </p:nvCxnSpPr>
        <p:spPr>
          <a:xfrm>
            <a:off x="1630680" y="1467244"/>
            <a:ext cx="34473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13B724B-CE7C-47CB-20B6-196089A4F121}"/>
              </a:ext>
            </a:extLst>
          </p:cNvPr>
          <p:cNvSpPr txBox="1"/>
          <p:nvPr/>
        </p:nvSpPr>
        <p:spPr>
          <a:xfrm>
            <a:off x="347955" y="1610377"/>
            <a:ext cx="6060827" cy="424731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000" dirty="0">
                <a:solidFill>
                  <a:schemeClr val="bg1"/>
                </a:solidFill>
              </a:rPr>
              <a:t>A brief breakdown of how Hajj is performed is as follows:</a:t>
            </a:r>
          </a:p>
          <a:p>
            <a:pPr marL="800100" lvl="1" indent="-342900">
              <a:spcAft>
                <a:spcPts val="1200"/>
              </a:spcAft>
              <a:buFont typeface="Arial" panose="020B0604020202020204" pitchFamily="34" charset="0"/>
              <a:buChar char="•"/>
            </a:pPr>
            <a:r>
              <a:rPr lang="en-GB" sz="2000" dirty="0">
                <a:solidFill>
                  <a:schemeClr val="bg1"/>
                </a:solidFill>
              </a:rPr>
              <a:t>The pilgrim then performs another </a:t>
            </a:r>
            <a:r>
              <a:rPr lang="en-GB" sz="2000" dirty="0" err="1">
                <a:solidFill>
                  <a:schemeClr val="bg1"/>
                </a:solidFill>
              </a:rPr>
              <a:t>Tawaaf</a:t>
            </a:r>
            <a:r>
              <a:rPr lang="en-GB" sz="2000" dirty="0">
                <a:solidFill>
                  <a:schemeClr val="bg1"/>
                </a:solidFill>
              </a:rPr>
              <a:t> of the </a:t>
            </a:r>
            <a:r>
              <a:rPr lang="en-GB" sz="2000" dirty="0" err="1">
                <a:solidFill>
                  <a:schemeClr val="bg1"/>
                </a:solidFill>
              </a:rPr>
              <a:t>Ka’aba</a:t>
            </a:r>
            <a:r>
              <a:rPr lang="en-GB" sz="2000" dirty="0">
                <a:solidFill>
                  <a:schemeClr val="bg1"/>
                </a:solidFill>
              </a:rPr>
              <a:t> as well as running between Safa and Marwa.</a:t>
            </a:r>
          </a:p>
          <a:p>
            <a:pPr marL="800100" lvl="1" indent="-342900">
              <a:spcAft>
                <a:spcPts val="1200"/>
              </a:spcAft>
              <a:buFont typeface="Arial" panose="020B0604020202020204" pitchFamily="34" charset="0"/>
              <a:buChar char="•"/>
            </a:pPr>
            <a:r>
              <a:rPr lang="en-GB" sz="2000" dirty="0">
                <a:solidFill>
                  <a:schemeClr val="bg1"/>
                </a:solidFill>
              </a:rPr>
              <a:t>The Pilgrim then goes back to Mina where for the next 2 days they continue their worship and strike pebbles on the pillar.</a:t>
            </a:r>
          </a:p>
          <a:p>
            <a:pPr marL="800100" lvl="1" indent="-342900">
              <a:spcAft>
                <a:spcPts val="1200"/>
              </a:spcAft>
              <a:buFont typeface="Arial" panose="020B0604020202020204" pitchFamily="34" charset="0"/>
              <a:buChar char="•"/>
            </a:pPr>
            <a:r>
              <a:rPr lang="en-GB" sz="2000" dirty="0">
                <a:solidFill>
                  <a:schemeClr val="bg1"/>
                </a:solidFill>
              </a:rPr>
              <a:t>Then on 12/13th Dhul </a:t>
            </a:r>
            <a:r>
              <a:rPr lang="en-GB" sz="2000" dirty="0" err="1">
                <a:solidFill>
                  <a:schemeClr val="bg1"/>
                </a:solidFill>
              </a:rPr>
              <a:t>Hijjah</a:t>
            </a:r>
            <a:r>
              <a:rPr lang="en-GB" sz="2000" dirty="0">
                <a:solidFill>
                  <a:schemeClr val="bg1"/>
                </a:solidFill>
              </a:rPr>
              <a:t>, a pilgrimage returns back to Makkah where he performs one final </a:t>
            </a:r>
            <a:r>
              <a:rPr lang="en-GB" sz="2000" dirty="0" err="1">
                <a:solidFill>
                  <a:schemeClr val="bg1"/>
                </a:solidFill>
              </a:rPr>
              <a:t>Tawwaf</a:t>
            </a:r>
            <a:r>
              <a:rPr lang="en-GB" sz="2000" dirty="0">
                <a:solidFill>
                  <a:schemeClr val="bg1"/>
                </a:solidFill>
              </a:rPr>
              <a:t> of the </a:t>
            </a:r>
            <a:r>
              <a:rPr lang="en-GB" sz="2000" dirty="0" err="1">
                <a:solidFill>
                  <a:schemeClr val="bg1"/>
                </a:solidFill>
              </a:rPr>
              <a:t>Ka’aba</a:t>
            </a:r>
            <a:r>
              <a:rPr lang="en-GB" sz="2000" dirty="0">
                <a:solidFill>
                  <a:schemeClr val="bg1"/>
                </a:solidFill>
              </a:rPr>
              <a:t> and the Hajj is complete.</a:t>
            </a:r>
          </a:p>
        </p:txBody>
      </p:sp>
    </p:spTree>
    <p:extLst>
      <p:ext uri="{BB962C8B-B14F-4D97-AF65-F5344CB8AC3E}">
        <p14:creationId xmlns:p14="http://schemas.microsoft.com/office/powerpoint/2010/main" val="1496067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mj-lt"/>
                <a:cs typeface="Apple Chancery" panose="03020702040506060504" pitchFamily="66" charset="-79"/>
              </a:rPr>
              <a:t>Lets Recap a part of our </a:t>
            </a:r>
            <a:r>
              <a:rPr lang="en-GB" sz="3200" dirty="0" err="1">
                <a:solidFill>
                  <a:schemeClr val="bg1"/>
                </a:solidFill>
                <a:latin typeface="+mj-lt"/>
                <a:cs typeface="Apple Chancery" panose="03020702040506060504" pitchFamily="66" charset="-79"/>
              </a:rPr>
              <a:t>Salat</a:t>
            </a:r>
            <a:r>
              <a:rPr lang="en-GB" sz="3200" dirty="0">
                <a:solidFill>
                  <a:schemeClr val="bg1"/>
                </a:solidFill>
                <a:latin typeface="+mj-lt"/>
                <a:cs typeface="Apple Chancery" panose="03020702040506060504" pitchFamily="66" charset="-79"/>
              </a:rPr>
              <a:t>!</a:t>
            </a:r>
            <a:endParaRPr lang="en-US" sz="3200" dirty="0">
              <a:solidFill>
                <a:schemeClr val="bg1"/>
              </a:solidFill>
              <a:latin typeface="+mj-lt"/>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err="1">
                <a:solidFill>
                  <a:schemeClr val="bg1"/>
                </a:solidFill>
                <a:latin typeface="Garamond" panose="02020404030301010803" pitchFamily="18" charset="0"/>
                <a:cs typeface="Apple Chancery" panose="03020702040506060504" pitchFamily="66" charset="-79"/>
              </a:rPr>
              <a:t>Niyyat</a:t>
            </a:r>
            <a:endParaRPr lang="en-US" sz="2800" b="1" dirty="0">
              <a:solidFill>
                <a:schemeClr val="bg1"/>
              </a:solidFill>
              <a:latin typeface="Garamond" panose="02020404030301010803" pitchFamily="18" charset="0"/>
              <a:cs typeface="Apple Chancery" panose="03020702040506060504" pitchFamily="66" charset="-79"/>
            </a:endParaRP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1066431" y="3927245"/>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6330866" y="233057"/>
            <a:ext cx="5106786" cy="646331"/>
          </a:xfrm>
          <a:prstGeom prst="rect">
            <a:avLst/>
          </a:prstGeom>
          <a:noFill/>
        </p:spPr>
        <p:txBody>
          <a:bodyPr wrap="square" rtlCol="0">
            <a:spAutoFit/>
          </a:bodyPr>
          <a:lstStyle/>
          <a:p>
            <a:pPr algn="ctr"/>
            <a:r>
              <a:rPr lang="en-US" sz="3600" b="1" dirty="0"/>
              <a:t>The Prayer after Ablution</a:t>
            </a:r>
          </a:p>
        </p:txBody>
      </p:sp>
      <p:sp>
        <p:nvSpPr>
          <p:cNvPr id="8" name="TextBox 7">
            <a:extLst>
              <a:ext uri="{FF2B5EF4-FFF2-40B4-BE49-F238E27FC236}">
                <a16:creationId xmlns:a16="http://schemas.microsoft.com/office/drawing/2014/main" id="{21F8C737-CDB6-3FFD-D460-434E871DD033}"/>
              </a:ext>
            </a:extLst>
          </p:cNvPr>
          <p:cNvSpPr txBox="1"/>
          <p:nvPr/>
        </p:nvSpPr>
        <p:spPr>
          <a:xfrm>
            <a:off x="5576518" y="888712"/>
            <a:ext cx="6615475" cy="1754326"/>
          </a:xfrm>
          <a:prstGeom prst="rect">
            <a:avLst/>
          </a:prstGeom>
          <a:noFill/>
        </p:spPr>
        <p:txBody>
          <a:bodyPr wrap="square">
            <a:spAutoFit/>
          </a:bodyPr>
          <a:lstStyle/>
          <a:p>
            <a:pPr algn="ctr" rtl="1">
              <a:lnSpc>
                <a:spcPct val="150000"/>
              </a:lnSpc>
            </a:pPr>
            <a:r>
              <a:rPr lang="ur-PK" sz="3600" dirty="0">
                <a:latin typeface="ManzoorNaskh" panose="02000500000000000000" pitchFamily="2" charset="-78"/>
                <a:ea typeface="ManzoorNaskh" panose="02000500000000000000" pitchFamily="2" charset="-78"/>
                <a:cs typeface="ManzoorNaskh" panose="02000500000000000000" pitchFamily="2" charset="-78"/>
              </a:rPr>
              <a:t>اَللَّهُمَّ اجْعَلْنِیْ مِنَ التَّوَّابِیْنَ </a:t>
            </a:r>
            <a:br>
              <a:rPr lang="ur-PK" sz="3600" dirty="0">
                <a:latin typeface="ManzoorNaskh" panose="02000500000000000000" pitchFamily="2" charset="-78"/>
                <a:ea typeface="ManzoorNaskh" panose="02000500000000000000" pitchFamily="2" charset="-78"/>
                <a:cs typeface="ManzoorNaskh" panose="02000500000000000000" pitchFamily="2" charset="-78"/>
              </a:rPr>
            </a:br>
            <a:r>
              <a:rPr lang="ur-PK" sz="3600" dirty="0">
                <a:latin typeface="ManzoorNaskh" panose="02000500000000000000" pitchFamily="2" charset="-78"/>
                <a:ea typeface="ManzoorNaskh" panose="02000500000000000000" pitchFamily="2" charset="-78"/>
                <a:cs typeface="ManzoorNaskh" panose="02000500000000000000" pitchFamily="2" charset="-78"/>
              </a:rPr>
              <a:t>وَ اجْعَلْنِیْ مِنَ الْمُتَطَھِّرِیْنَ </a:t>
            </a:r>
            <a:endParaRPr lang="ar-SA"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473777" y="5051837"/>
            <a:ext cx="6615475" cy="400110"/>
          </a:xfrm>
          <a:prstGeom prst="rect">
            <a:avLst/>
          </a:prstGeom>
          <a:noFill/>
        </p:spPr>
        <p:txBody>
          <a:bodyPr wrap="square">
            <a:spAutoFit/>
          </a:bodyPr>
          <a:lstStyle/>
          <a:p>
            <a:pPr algn="ctr"/>
            <a:r>
              <a:rPr lang="en-GB" sz="2000" b="1"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798618" y="5367727"/>
            <a:ext cx="6290634" cy="1284069"/>
          </a:xfrm>
          <a:prstGeom prst="rect">
            <a:avLst/>
          </a:prstGeom>
          <a:noFill/>
        </p:spPr>
        <p:txBody>
          <a:bodyPr wrap="square">
            <a:spAutoFit/>
          </a:bodyPr>
          <a:lstStyle/>
          <a:p>
            <a:pPr algn="ctr" fontAlgn="base">
              <a:lnSpc>
                <a:spcPct val="120000"/>
              </a:lnSpc>
            </a:pPr>
            <a:r>
              <a:rPr lang="en-GB" sz="2200" dirty="0"/>
              <a:t>"O Allah, Make me from among those who repent of their sins and from among those who keep themselves pure and clean."</a:t>
            </a:r>
            <a:endParaRPr lang="en-US" sz="2200" b="0" i="0" u="none" strike="noStrike" dirty="0">
              <a:effectLst/>
            </a:endParaRPr>
          </a:p>
        </p:txBody>
      </p:sp>
      <p:pic>
        <p:nvPicPr>
          <p:cNvPr id="1026" name="Picture 2" descr="Rukoo' | Learn Salaah">
            <a:extLst>
              <a:ext uri="{FF2B5EF4-FFF2-40B4-BE49-F238E27FC236}">
                <a16:creationId xmlns:a16="http://schemas.microsoft.com/office/drawing/2014/main" id="{BE42A9ED-97AE-5765-852C-235686CFF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7474" y="-2997434"/>
            <a:ext cx="2833688" cy="2000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3B13BE-F6E7-686C-9151-5B9CE5346172}"/>
              </a:ext>
            </a:extLst>
          </p:cNvPr>
          <p:cNvSpPr txBox="1"/>
          <p:nvPr/>
        </p:nvSpPr>
        <p:spPr>
          <a:xfrm>
            <a:off x="5473776" y="4115691"/>
            <a:ext cx="6615475" cy="830997"/>
          </a:xfrm>
          <a:prstGeom prst="rect">
            <a:avLst/>
          </a:prstGeom>
          <a:noFill/>
        </p:spPr>
        <p:txBody>
          <a:bodyPr wrap="square">
            <a:spAutoFit/>
          </a:bodyPr>
          <a:lstStyle/>
          <a:p>
            <a:pPr algn="ctr"/>
            <a:r>
              <a:rPr lang="en-GB" sz="2400" i="1" dirty="0" err="1"/>
              <a:t>Allahumaj‘alni</a:t>
            </a:r>
            <a:r>
              <a:rPr lang="en-GB" sz="2400" i="1" dirty="0"/>
              <a:t> </a:t>
            </a:r>
            <a:r>
              <a:rPr lang="en-GB" sz="2400" i="1" dirty="0" err="1"/>
              <a:t>minattawaabina</a:t>
            </a:r>
            <a:r>
              <a:rPr lang="en-GB" sz="2400" i="1" dirty="0"/>
              <a:t> </a:t>
            </a:r>
            <a:br>
              <a:rPr lang="en-GB" sz="2400" i="1" dirty="0"/>
            </a:br>
            <a:r>
              <a:rPr lang="en-GB" sz="2400" i="1" dirty="0" err="1"/>
              <a:t>waj’alni</a:t>
            </a:r>
            <a:r>
              <a:rPr lang="en-GB" sz="2400" i="1" dirty="0"/>
              <a:t> mina </a:t>
            </a:r>
            <a:r>
              <a:rPr lang="en-GB" sz="2400" i="1" dirty="0" err="1"/>
              <a:t>almutatahireen</a:t>
            </a:r>
            <a:r>
              <a:rPr lang="en-GB" sz="2400" i="1" dirty="0"/>
              <a:t>. </a:t>
            </a:r>
            <a:endParaRPr lang="en-GB" i="1" dirty="0"/>
          </a:p>
        </p:txBody>
      </p:sp>
      <p:pic>
        <p:nvPicPr>
          <p:cNvPr id="12" name="Picture 11">
            <a:extLst>
              <a:ext uri="{FF2B5EF4-FFF2-40B4-BE49-F238E27FC236}">
                <a16:creationId xmlns:a16="http://schemas.microsoft.com/office/drawing/2014/main" id="{940192C5-2F68-CA71-EB21-73128DF38742}"/>
              </a:ext>
            </a:extLst>
          </p:cNvPr>
          <p:cNvPicPr>
            <a:picLocks noChangeAspect="1"/>
          </p:cNvPicPr>
          <p:nvPr/>
        </p:nvPicPr>
        <p:blipFill>
          <a:blip r:embed="rId8"/>
          <a:stretch>
            <a:fillRect/>
          </a:stretch>
        </p:blipFill>
        <p:spPr>
          <a:xfrm>
            <a:off x="8040208" y="2569849"/>
            <a:ext cx="1585362" cy="1461241"/>
          </a:xfrm>
          <a:prstGeom prst="rect">
            <a:avLst/>
          </a:prstGeom>
        </p:spPr>
      </p:pic>
    </p:spTree>
    <p:extLst>
      <p:ext uri="{BB962C8B-B14F-4D97-AF65-F5344CB8AC3E}">
        <p14:creationId xmlns:p14="http://schemas.microsoft.com/office/powerpoint/2010/main" val="40579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618153" y="3633742"/>
            <a:ext cx="6208126" cy="769441"/>
          </a:xfrm>
          <a:prstGeom prst="rect">
            <a:avLst/>
          </a:prstGeom>
          <a:noFill/>
        </p:spPr>
        <p:txBody>
          <a:bodyPr wrap="square" rtlCol="0">
            <a:spAutoFit/>
          </a:bodyPr>
          <a:lstStyle/>
          <a:p>
            <a:pPr algn="ctr"/>
            <a:r>
              <a:rPr lang="en-US" sz="4400" b="1" dirty="0">
                <a:solidFill>
                  <a:schemeClr val="bg1"/>
                </a:solidFill>
              </a:rPr>
              <a:t>Prayer After Ablution</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406705993"/>
              </p:ext>
            </p:extLst>
          </p:nvPr>
        </p:nvGraphicFramePr>
        <p:xfrm>
          <a:off x="2297035" y="461044"/>
          <a:ext cx="8808724"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التَّوَّابِیْنَ</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مِنَ</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اجْعَلْنِیْ</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اللَّهُمَّ </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Those who repent of their sins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From among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Make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O 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5" name="Table 14">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4019242650"/>
              </p:ext>
            </p:extLst>
          </p:nvPr>
        </p:nvGraphicFramePr>
        <p:xfrm>
          <a:off x="2291780" y="2536837"/>
          <a:ext cx="8808724" cy="1857178"/>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الْمُتَطَھِّرِیْنَ</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مِنَ</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اجْعَلْنِیْ</a:t>
                      </a: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Those who keep themselves pure and clean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Garamond" panose="02020404030301010803" pitchFamily="18" charset="0"/>
                        </a:rPr>
                        <a:t>From among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Make 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pic>
        <p:nvPicPr>
          <p:cNvPr id="5" name="Picture 4">
            <a:extLst>
              <a:ext uri="{FF2B5EF4-FFF2-40B4-BE49-F238E27FC236}">
                <a16:creationId xmlns:a16="http://schemas.microsoft.com/office/drawing/2014/main" id="{E4BC5CB1-5175-5F53-3963-919923728D73}"/>
              </a:ext>
            </a:extLst>
          </p:cNvPr>
          <p:cNvPicPr>
            <a:picLocks noChangeAspect="1"/>
          </p:cNvPicPr>
          <p:nvPr/>
        </p:nvPicPr>
        <p:blipFill>
          <a:blip r:embed="rId5"/>
          <a:stretch>
            <a:fillRect/>
          </a:stretch>
        </p:blipFill>
        <p:spPr>
          <a:xfrm>
            <a:off x="8794636" y="4436005"/>
            <a:ext cx="2305868" cy="2125337"/>
          </a:xfrm>
          <a:prstGeom prst="rect">
            <a:avLst/>
          </a:prstGeom>
        </p:spPr>
      </p:pic>
      <p:pic>
        <p:nvPicPr>
          <p:cNvPr id="8" name="Picture 7">
            <a:extLst>
              <a:ext uri="{FF2B5EF4-FFF2-40B4-BE49-F238E27FC236}">
                <a16:creationId xmlns:a16="http://schemas.microsoft.com/office/drawing/2014/main" id="{46C8B1B0-6A1E-8860-7AA6-EFEB47BE7527}"/>
              </a:ext>
            </a:extLst>
          </p:cNvPr>
          <p:cNvPicPr>
            <a:picLocks noChangeAspect="1"/>
          </p:cNvPicPr>
          <p:nvPr/>
        </p:nvPicPr>
        <p:blipFill>
          <a:blip r:embed="rId6"/>
          <a:stretch>
            <a:fillRect/>
          </a:stretch>
        </p:blipFill>
        <p:spPr>
          <a:xfrm>
            <a:off x="6743312" y="4436005"/>
            <a:ext cx="1847743" cy="2144461"/>
          </a:xfrm>
          <a:prstGeom prst="rect">
            <a:avLst/>
          </a:prstGeom>
        </p:spPr>
      </p:pic>
      <p:pic>
        <p:nvPicPr>
          <p:cNvPr id="10" name="Picture 9">
            <a:extLst>
              <a:ext uri="{FF2B5EF4-FFF2-40B4-BE49-F238E27FC236}">
                <a16:creationId xmlns:a16="http://schemas.microsoft.com/office/drawing/2014/main" id="{E91232B2-7E84-471C-FC3B-BD9B72F77417}"/>
              </a:ext>
            </a:extLst>
          </p:cNvPr>
          <p:cNvPicPr>
            <a:picLocks noChangeAspect="1"/>
          </p:cNvPicPr>
          <p:nvPr/>
        </p:nvPicPr>
        <p:blipFill>
          <a:blip r:embed="rId7"/>
          <a:stretch>
            <a:fillRect/>
          </a:stretch>
        </p:blipFill>
        <p:spPr>
          <a:xfrm>
            <a:off x="2405758" y="4678954"/>
            <a:ext cx="1847743" cy="1882388"/>
          </a:xfrm>
          <a:prstGeom prst="rect">
            <a:avLst/>
          </a:prstGeom>
        </p:spPr>
      </p:pic>
      <p:pic>
        <p:nvPicPr>
          <p:cNvPr id="12" name="Picture 11">
            <a:extLst>
              <a:ext uri="{FF2B5EF4-FFF2-40B4-BE49-F238E27FC236}">
                <a16:creationId xmlns:a16="http://schemas.microsoft.com/office/drawing/2014/main" id="{76A63BA9-ABEF-0F8F-81DC-3E854C741893}"/>
              </a:ext>
            </a:extLst>
          </p:cNvPr>
          <p:cNvPicPr>
            <a:picLocks noChangeAspect="1"/>
          </p:cNvPicPr>
          <p:nvPr/>
        </p:nvPicPr>
        <p:blipFill>
          <a:blip r:embed="rId8"/>
          <a:stretch>
            <a:fillRect/>
          </a:stretch>
        </p:blipFill>
        <p:spPr>
          <a:xfrm>
            <a:off x="4489156" y="4822239"/>
            <a:ext cx="1978005" cy="1758227"/>
          </a:xfrm>
          <a:prstGeom prst="rect">
            <a:avLst/>
          </a:prstGeom>
        </p:spPr>
      </p:pic>
    </p:spTree>
    <p:extLst>
      <p:ext uri="{BB962C8B-B14F-4D97-AF65-F5344CB8AC3E}">
        <p14:creationId xmlns:p14="http://schemas.microsoft.com/office/powerpoint/2010/main" val="323732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569660"/>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a:t>
            </a:r>
            <a:r>
              <a:rPr lang="en-GB" sz="3600" b="1" dirty="0">
                <a:solidFill>
                  <a:schemeClr val="bg1"/>
                </a:solidFill>
                <a:latin typeface="Garamond" panose="02020404030301010803" pitchFamily="18" charset="0"/>
                <a:cs typeface="Jameel Noori Nastaleeq" panose="02000503000000000004" pitchFamily="2" charset="-78"/>
              </a:rPr>
              <a:t>22</a:t>
            </a:r>
            <a:r>
              <a:rPr lang="en-GB" sz="3600" b="1" baseline="30000" dirty="0">
                <a:solidFill>
                  <a:schemeClr val="bg1"/>
                </a:solidFill>
                <a:latin typeface="Garamond" panose="02020404030301010803" pitchFamily="18" charset="0"/>
                <a:cs typeface="Jameel Noori Nastaleeq" panose="02000503000000000004" pitchFamily="2" charset="-78"/>
              </a:rPr>
              <a:t>nd</a:t>
            </a:r>
            <a:r>
              <a:rPr lang="en-GB" sz="3600" b="1" u="none" strike="noStrike" dirty="0">
                <a:solidFill>
                  <a:schemeClr val="bg1"/>
                </a:solidFill>
                <a:latin typeface="Garamond" panose="02020404030301010803" pitchFamily="18" charset="0"/>
                <a:cs typeface="Jameel Noori Nastaleeq" panose="02000503000000000004" pitchFamily="2" charset="-78"/>
              </a:rPr>
              <a:t> May</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8515" y="1589796"/>
            <a:ext cx="4352862" cy="4454212"/>
          </a:xfrm>
          <a:prstGeom prst="rect">
            <a:avLst/>
          </a:prstGeom>
        </p:spPr>
      </p:pic>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3715616" y="1588257"/>
            <a:ext cx="4945807" cy="4821512"/>
          </a:xfrm>
          <a:prstGeom prst="rect">
            <a:avLst/>
          </a:prstGeom>
        </p:spPr>
      </p:pic>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7886328" y="1612550"/>
            <a:ext cx="4483506" cy="4812458"/>
          </a:xfrm>
          <a:prstGeom prst="rect">
            <a:avLst/>
          </a:prstGeom>
        </p:spPr>
      </p:pic>
      <p:sp>
        <p:nvSpPr>
          <p:cNvPr id="11" name="TextBox 10">
            <a:extLst>
              <a:ext uri="{FF2B5EF4-FFF2-40B4-BE49-F238E27FC236}">
                <a16:creationId xmlns:a16="http://schemas.microsoft.com/office/drawing/2014/main" id="{EF6A33CF-073E-92AA-3265-D4F6F35ED2FE}"/>
              </a:ext>
            </a:extLst>
          </p:cNvPr>
          <p:cNvSpPr txBox="1"/>
          <p:nvPr/>
        </p:nvSpPr>
        <p:spPr>
          <a:xfrm>
            <a:off x="4123427" y="2040283"/>
            <a:ext cx="3773021" cy="3477875"/>
          </a:xfrm>
          <a:prstGeom prst="rect">
            <a:avLst/>
          </a:prstGeom>
          <a:noFill/>
        </p:spPr>
        <p:txBody>
          <a:bodyPr wrap="square">
            <a:spAutoFit/>
          </a:bodyPr>
          <a:lstStyle/>
          <a:p>
            <a:pPr lvl="0" algn="ctr">
              <a:spcAft>
                <a:spcPts val="1200"/>
              </a:spcAft>
            </a:pPr>
            <a:r>
              <a:rPr lang="en-GB" sz="1500" b="1" dirty="0">
                <a:latin typeface="Garamond" panose="02020404030301010803" pitchFamily="18" charset="0"/>
                <a:cs typeface="Arial" panose="020B0604020202020204" pitchFamily="34" charset="0"/>
              </a:rPr>
              <a:t>Whenever a person came before 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to meet him and shook his hand, 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would not let go of that person’s hand until they let go. Similarly, he would not turn away from the person until they turned away first.</a:t>
            </a:r>
          </a:p>
          <a:p>
            <a:pPr lvl="0" algn="ctr"/>
            <a:r>
              <a:rPr lang="en-GB" sz="1500" b="1" dirty="0">
                <a:latin typeface="Garamond" panose="02020404030301010803" pitchFamily="18" charset="0"/>
                <a:cs typeface="Arial" panose="020B0604020202020204" pitchFamily="34" charset="0"/>
              </a:rPr>
              <a:t>Once 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slept on a cot that left marks on his back. Some companions requested that they be allowed to make a softer bed for him. 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said that he was not concerned with the comforts of this world. He said he was like a traveller who stops in the shade of a tree for a while, then leaves and moves on. </a:t>
            </a:r>
          </a:p>
        </p:txBody>
      </p:sp>
      <p:sp>
        <p:nvSpPr>
          <p:cNvPr id="12" name="TextBox 11">
            <a:extLst>
              <a:ext uri="{FF2B5EF4-FFF2-40B4-BE49-F238E27FC236}">
                <a16:creationId xmlns:a16="http://schemas.microsoft.com/office/drawing/2014/main" id="{175744E4-86EE-831C-64F2-CDF9CB14CFF4}"/>
              </a:ext>
            </a:extLst>
          </p:cNvPr>
          <p:cNvSpPr txBox="1"/>
          <p:nvPr/>
        </p:nvSpPr>
        <p:spPr>
          <a:xfrm>
            <a:off x="8344979" y="2085418"/>
            <a:ext cx="3369280" cy="3477875"/>
          </a:xfrm>
          <a:prstGeom prst="rect">
            <a:avLst/>
          </a:prstGeom>
          <a:noFill/>
        </p:spPr>
        <p:txBody>
          <a:bodyPr wrap="square">
            <a:spAutoFit/>
          </a:bodyPr>
          <a:lstStyle/>
          <a:p>
            <a:pPr lvl="0" algn="ctr">
              <a:spcAft>
                <a:spcPts val="1200"/>
              </a:spcAft>
            </a:pPr>
            <a:r>
              <a:rPr lang="en-GB" sz="1500" b="1" dirty="0">
                <a:latin typeface="Garamond" panose="02020404030301010803" pitchFamily="18" charset="0"/>
                <a:cs typeface="Arial" panose="020B0604020202020204" pitchFamily="34" charset="0"/>
              </a:rPr>
              <a:t>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himself would sweep the mosque to clean it and never considered such work to be beneath him. </a:t>
            </a:r>
          </a:p>
          <a:p>
            <a:pPr lvl="0" algn="ctr">
              <a:spcAft>
                <a:spcPts val="1200"/>
              </a:spcAft>
            </a:pPr>
            <a:r>
              <a:rPr lang="en-GB" sz="1500" b="1" dirty="0">
                <a:latin typeface="Garamond" panose="02020404030301010803" pitchFamily="18" charset="0"/>
                <a:cs typeface="Arial" panose="020B0604020202020204" pitchFamily="34" charset="0"/>
              </a:rPr>
              <a:t>Once, an angel descended upon 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who had never descended upon anyone else before. This angel asked 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if he would be considered a King and Prophet or a servant and Messenger. Such was the humble nature of the Holy Prophet</a:t>
            </a:r>
            <a:r>
              <a:rPr lang="en-GB" sz="1500" b="1" baseline="30000" dirty="0">
                <a:latin typeface="Garamond" panose="02020404030301010803" pitchFamily="18" charset="0"/>
                <a:cs typeface="Arial" panose="020B0604020202020204" pitchFamily="34" charset="0"/>
              </a:rPr>
              <a:t>(</a:t>
            </a:r>
            <a:r>
              <a:rPr lang="en-GB" sz="1500" b="1" baseline="30000" dirty="0" err="1">
                <a:latin typeface="Garamond" panose="02020404030301010803" pitchFamily="18" charset="0"/>
                <a:cs typeface="Arial" panose="020B0604020202020204" pitchFamily="34" charset="0"/>
              </a:rPr>
              <a:t>sa</a:t>
            </a:r>
            <a:r>
              <a:rPr lang="en-GB" sz="1500" b="1" baseline="30000" dirty="0">
                <a:latin typeface="Garamond" panose="02020404030301010803" pitchFamily="18" charset="0"/>
                <a:cs typeface="Arial" panose="020B0604020202020204" pitchFamily="34" charset="0"/>
              </a:rPr>
              <a:t>)</a:t>
            </a:r>
            <a:r>
              <a:rPr lang="en-GB" sz="1500" b="1" dirty="0">
                <a:latin typeface="Garamond" panose="02020404030301010803" pitchFamily="18" charset="0"/>
                <a:cs typeface="Arial" panose="020B0604020202020204" pitchFamily="34" charset="0"/>
              </a:rPr>
              <a:t> that he chose the option of being regarded as a servant and Messenger. </a:t>
            </a:r>
          </a:p>
        </p:txBody>
      </p:sp>
      <p:pic>
        <p:nvPicPr>
          <p:cNvPr id="14" name="Picture 13">
            <a:extLst>
              <a:ext uri="{FF2B5EF4-FFF2-40B4-BE49-F238E27FC236}">
                <a16:creationId xmlns:a16="http://schemas.microsoft.com/office/drawing/2014/main" id="{7961443B-6242-1C63-CC88-BD48872F0EC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38" b="92908" l="6000" r="97000">
                        <a14:foregroundMark x1="8333" y1="80615" x2="44000" y2="84634"/>
                        <a14:foregroundMark x1="44000" y1="84634" x2="85833" y2="82742"/>
                        <a14:foregroundMark x1="85833" y1="82742" x2="88167" y2="69976"/>
                        <a14:foregroundMark x1="88167" y1="69976" x2="79167" y2="8038"/>
                        <a14:foregroundMark x1="22500" y1="93144" x2="22500" y2="93144"/>
                        <a14:foregroundMark x1="6000" y1="81324" x2="6000" y2="81324"/>
                        <a14:foregroundMark x1="94000" y1="73286" x2="94000" y2="73286"/>
                        <a14:foregroundMark x1="92000" y1="47281" x2="92000" y2="47281"/>
                        <a14:foregroundMark x1="97000" y1="44917" x2="97000" y2="44917"/>
                      </a14:backgroundRemoval>
                    </a14:imgEffect>
                  </a14:imgLayer>
                </a14:imgProps>
              </a:ext>
            </a:extLst>
          </a:blip>
          <a:stretch>
            <a:fillRect/>
          </a:stretch>
        </p:blipFill>
        <p:spPr>
          <a:xfrm>
            <a:off x="6990303" y="5181781"/>
            <a:ext cx="1058640" cy="746341"/>
          </a:xfrm>
          <a:prstGeom prst="rect">
            <a:avLst/>
          </a:prstGeom>
        </p:spPr>
      </p:pic>
      <p:pic>
        <p:nvPicPr>
          <p:cNvPr id="3076" name="Picture 4" descr="Islamic prayer rug (61969888) – Royalty-Free Vector | VectorStock">
            <a:extLst>
              <a:ext uri="{FF2B5EF4-FFF2-40B4-BE49-F238E27FC236}">
                <a16:creationId xmlns:a16="http://schemas.microsoft.com/office/drawing/2014/main" id="{C0F15F3B-BE47-F2D5-757F-4F5BDC4A714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719971">
            <a:off x="2364609" y="4850651"/>
            <a:ext cx="1614263" cy="16142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S4KIDS | EP218: The Holy Prophet’s (sa) Immense Love for Allah">
            <a:hlinkClick r:id="rId9"/>
            <a:extLst>
              <a:ext uri="{FF2B5EF4-FFF2-40B4-BE49-F238E27FC236}">
                <a16:creationId xmlns:a16="http://schemas.microsoft.com/office/drawing/2014/main" id="{C43C4CE4-35B6-C1F1-3E29-3137DA8758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1369" y="5986010"/>
            <a:ext cx="1309212" cy="7364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olden Crescent Moon Clip Art – Royalty-Free Vector | VectorStock">
            <a:extLst>
              <a:ext uri="{FF2B5EF4-FFF2-40B4-BE49-F238E27FC236}">
                <a16:creationId xmlns:a16="http://schemas.microsoft.com/office/drawing/2014/main" id="{A086136A-F945-C0EB-2914-EBD19D96897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526760">
            <a:off x="11008335" y="4832509"/>
            <a:ext cx="1139110" cy="12302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13"/>
          <a:stretch>
            <a:fillRect/>
          </a:stretch>
        </p:blipFill>
        <p:spPr>
          <a:xfrm rot="21091662">
            <a:off x="9340725" y="5844226"/>
            <a:ext cx="1020001" cy="102000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3478325" y="6241302"/>
            <a:ext cx="7300531"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923330"/>
          </a:xfrm>
          <a:prstGeom prst="rect">
            <a:avLst/>
          </a:prstGeom>
          <a:solidFill>
            <a:schemeClr val="accent3">
              <a:lumMod val="25000"/>
            </a:schemeClr>
          </a:solidFill>
        </p:spPr>
        <p:txBody>
          <a:bodyPr wrap="square">
            <a:spAutoFit/>
          </a:bodyPr>
          <a:lstStyle/>
          <a:p>
            <a:pPr algn="ctr"/>
            <a:r>
              <a:rPr lang="en-US" sz="5400" b="1" i="0" u="none" strike="noStrike" dirty="0">
                <a:solidFill>
                  <a:schemeClr val="bg1"/>
                </a:solidFill>
                <a:effectLst/>
                <a:latin typeface="Montserrat Medium" pitchFamily="2" charset="77"/>
              </a:rPr>
              <a:t>FRIDAY SERMON</a:t>
            </a:r>
            <a:endParaRPr lang="en-US" sz="5400" dirty="0">
              <a:solidFill>
                <a:schemeClr val="bg1"/>
              </a:solidFill>
              <a:latin typeface="Montserrat Medium" pitchFamily="2" charset="77"/>
            </a:endParaRPr>
          </a:p>
        </p:txBody>
      </p:sp>
      <p:sp>
        <p:nvSpPr>
          <p:cNvPr id="3" name="Rectangle 2">
            <a:extLst>
              <a:ext uri="{FF2B5EF4-FFF2-40B4-BE49-F238E27FC236}">
                <a16:creationId xmlns:a16="http://schemas.microsoft.com/office/drawing/2014/main" id="{6C21D74A-136A-B092-6DBF-583A8F467D8A}"/>
              </a:ext>
            </a:extLst>
          </p:cNvPr>
          <p:cNvSpPr/>
          <p:nvPr/>
        </p:nvSpPr>
        <p:spPr>
          <a:xfrm>
            <a:off x="1431025" y="1200216"/>
            <a:ext cx="9329947" cy="584775"/>
          </a:xfrm>
          <a:prstGeom prst="rect">
            <a:avLst/>
          </a:prstGeom>
        </p:spPr>
        <p:txBody>
          <a:bodyPr wrap="square">
            <a:spAutoFit/>
          </a:bodyPr>
          <a:lstStyle/>
          <a:p>
            <a:pPr algn="ctr"/>
            <a:r>
              <a:rPr lang="en-GB" sz="3200" b="1" dirty="0">
                <a:solidFill>
                  <a:srgbClr val="0070C0"/>
                </a:solidFill>
                <a:latin typeface="Garamond Premr Pro" panose="02020402060506020403" pitchFamily="18" charset="0"/>
                <a:ea typeface="Calibri" panose="020F0502020204030204" pitchFamily="34" charset="0"/>
                <a:cs typeface="Arial" panose="020B0604020202020204" pitchFamily="34" charset="0"/>
              </a:rPr>
              <a:t>Every Step in Humility: The Prophet (</a:t>
            </a:r>
            <a:r>
              <a:rPr lang="en-GB" sz="3200" b="1" dirty="0" err="1">
                <a:solidFill>
                  <a:srgbClr val="0070C0"/>
                </a:solidFill>
                <a:latin typeface="Garamond Premr Pro" panose="02020402060506020403" pitchFamily="18" charset="0"/>
                <a:ea typeface="Calibri" panose="020F0502020204030204" pitchFamily="34" charset="0"/>
                <a:cs typeface="Arial" panose="020B0604020202020204" pitchFamily="34" charset="0"/>
              </a:rPr>
              <a:t>sa</a:t>
            </a:r>
            <a:r>
              <a:rPr lang="en-GB" sz="3200" b="1" dirty="0">
                <a:solidFill>
                  <a:srgbClr val="0070C0"/>
                </a:solidFill>
                <a:latin typeface="Garamond Premr Pro" panose="02020402060506020403" pitchFamily="18" charset="0"/>
                <a:ea typeface="Calibri" panose="020F0502020204030204" pitchFamily="34" charset="0"/>
                <a:cs typeface="Arial" panose="020B0604020202020204" pitchFamily="34" charset="0"/>
              </a:rPr>
              <a:t>)</a:t>
            </a:r>
          </a:p>
        </p:txBody>
      </p:sp>
      <p:sp>
        <p:nvSpPr>
          <p:cNvPr id="4" name="TextBox 3">
            <a:extLst>
              <a:ext uri="{FF2B5EF4-FFF2-40B4-BE49-F238E27FC236}">
                <a16:creationId xmlns:a16="http://schemas.microsoft.com/office/drawing/2014/main" id="{1EE58CD9-E362-5EF7-92EF-7CF23C204CD7}"/>
              </a:ext>
            </a:extLst>
          </p:cNvPr>
          <p:cNvSpPr txBox="1"/>
          <p:nvPr/>
        </p:nvSpPr>
        <p:spPr>
          <a:xfrm>
            <a:off x="333543" y="2251641"/>
            <a:ext cx="3382073" cy="2625847"/>
          </a:xfrm>
          <a:prstGeom prst="rect">
            <a:avLst/>
          </a:prstGeom>
          <a:noFill/>
        </p:spPr>
        <p:txBody>
          <a:bodyPr wrap="square">
            <a:spAutoFit/>
          </a:bodyPr>
          <a:lstStyle/>
          <a:p>
            <a:pPr marL="0" marR="0" algn="ctr">
              <a:lnSpc>
                <a:spcPct val="115000"/>
              </a:lnSpc>
              <a:spcAft>
                <a:spcPts val="800"/>
              </a:spcAft>
            </a:pPr>
            <a:r>
              <a:rPr lang="en-GB" b="1" i="0" dirty="0">
                <a:solidFill>
                  <a:srgbClr val="1F1F1F"/>
                </a:solidFill>
                <a:effectLst/>
                <a:latin typeface="Garamond" panose="02020404030301010803" pitchFamily="18" charset="0"/>
              </a:rPr>
              <a:t>Once, it was said that the Holy Prophet (</a:t>
            </a:r>
            <a:r>
              <a:rPr lang="en-GB" b="1" i="0" dirty="0" err="1">
                <a:solidFill>
                  <a:srgbClr val="1F1F1F"/>
                </a:solidFill>
                <a:effectLst/>
                <a:latin typeface="Garamond" panose="02020404030301010803" pitchFamily="18" charset="0"/>
              </a:rPr>
              <a:t>sa</a:t>
            </a:r>
            <a:r>
              <a:rPr lang="en-GB" b="1" i="0" dirty="0">
                <a:solidFill>
                  <a:srgbClr val="1F1F1F"/>
                </a:solidFill>
                <a:effectLst/>
                <a:latin typeface="Garamond" panose="02020404030301010803" pitchFamily="18" charset="0"/>
              </a:rPr>
              <a:t>) </a:t>
            </a:r>
            <a:r>
              <a:rPr lang="en-GB" b="1" dirty="0">
                <a:solidFill>
                  <a:srgbClr val="1F1F1F"/>
                </a:solidFill>
                <a:latin typeface="Garamond" panose="02020404030301010803" pitchFamily="18" charset="0"/>
              </a:rPr>
              <a:t>eats</a:t>
            </a:r>
            <a:r>
              <a:rPr lang="en-GB" b="1" i="0" dirty="0">
                <a:solidFill>
                  <a:srgbClr val="1F1F1F"/>
                </a:solidFill>
                <a:effectLst/>
                <a:latin typeface="Garamond" panose="02020404030301010803" pitchFamily="18" charset="0"/>
              </a:rPr>
              <a:t> like a slave and sits as a slave does, for after all, he was a human too. In other words, the Holy Prophet (</a:t>
            </a:r>
            <a:r>
              <a:rPr lang="en-GB" b="1" i="0" dirty="0" err="1">
                <a:solidFill>
                  <a:srgbClr val="1F1F1F"/>
                </a:solidFill>
                <a:effectLst/>
                <a:latin typeface="Garamond" panose="02020404030301010803" pitchFamily="18" charset="0"/>
              </a:rPr>
              <a:t>sa</a:t>
            </a:r>
            <a:r>
              <a:rPr lang="en-GB" b="1" i="0" dirty="0">
                <a:solidFill>
                  <a:srgbClr val="1F1F1F"/>
                </a:solidFill>
                <a:effectLst/>
                <a:latin typeface="Garamond" panose="02020404030301010803" pitchFamily="18" charset="0"/>
              </a:rPr>
              <a:t>) did not have the qualities of self-pride and ostentation as did other worldly rulers. </a:t>
            </a:r>
          </a:p>
        </p:txBody>
      </p:sp>
    </p:spTree>
    <p:extLst>
      <p:ext uri="{BB962C8B-B14F-4D97-AF65-F5344CB8AC3E}">
        <p14:creationId xmlns:p14="http://schemas.microsoft.com/office/powerpoint/2010/main" val="244394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565187" cy="6858000"/>
          </a:xfrm>
          <a:prstGeom prst="rect">
            <a:avLst/>
          </a:prstGeom>
          <a:solidFill>
            <a:srgbClr val="75A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98136" y="400053"/>
            <a:ext cx="5532213" cy="1323439"/>
          </a:xfrm>
          <a:prstGeom prst="rect">
            <a:avLst/>
          </a:prstGeom>
        </p:spPr>
        <p:txBody>
          <a:bodyPr wrap="square">
            <a:spAutoFit/>
          </a:bodyPr>
          <a:lstStyle/>
          <a:p>
            <a:pPr algn="ctr"/>
            <a:r>
              <a:rPr lang="en-GB" sz="4000" b="1" dirty="0">
                <a:solidFill>
                  <a:schemeClr val="bg1"/>
                </a:solidFill>
                <a:latin typeface="Garamond" panose="02020404030301010803" pitchFamily="18" charset="0"/>
              </a:rPr>
              <a:t>FRIDAY SERMON TAKEAWAY POINTS</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416705" y="1785300"/>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03867" y="2200112"/>
            <a:ext cx="6060827" cy="4185761"/>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400" b="1" i="0" dirty="0">
                <a:solidFill>
                  <a:schemeClr val="bg1"/>
                </a:solidFill>
                <a:effectLst/>
                <a:latin typeface="Garamond" panose="02020404030301010803" pitchFamily="18" charset="0"/>
              </a:rPr>
              <a:t>Practise the habit of adopting humility within yourself.</a:t>
            </a:r>
          </a:p>
          <a:p>
            <a:pPr marL="342900" indent="-342900">
              <a:spcAft>
                <a:spcPts val="3000"/>
              </a:spcAft>
              <a:buFont typeface="Arial" panose="020B0604020202020204" pitchFamily="34" charset="0"/>
              <a:buChar char="•"/>
            </a:pPr>
            <a:r>
              <a:rPr lang="en-GB" sz="2400" b="1" i="0" dirty="0">
                <a:solidFill>
                  <a:schemeClr val="bg1"/>
                </a:solidFill>
                <a:effectLst/>
                <a:latin typeface="Garamond" panose="02020404030301010803" pitchFamily="18" charset="0"/>
              </a:rPr>
              <a:t>Try to adopt the practices and qualities of the Holy Prophet Muhammad (saw) so that you can strive to become a better person.</a:t>
            </a:r>
          </a:p>
          <a:p>
            <a:pPr marL="342900" indent="-342900">
              <a:spcAft>
                <a:spcPts val="3000"/>
              </a:spcAft>
              <a:buFont typeface="Arial" panose="020B0604020202020204" pitchFamily="34" charset="0"/>
              <a:buChar char="•"/>
            </a:pPr>
            <a:r>
              <a:rPr lang="en-GB" sz="2400" b="1" i="0" dirty="0">
                <a:solidFill>
                  <a:schemeClr val="bg1"/>
                </a:solidFill>
                <a:effectLst/>
                <a:latin typeface="Garamond" panose="02020404030301010803" pitchFamily="18" charset="0"/>
              </a:rPr>
              <a:t>Try to help out at home in any sort of way and adopt a mindset that no task is too little for you to complete.</a:t>
            </a:r>
          </a:p>
        </p:txBody>
      </p:sp>
      <p:pic>
        <p:nvPicPr>
          <p:cNvPr id="1026" name="Picture 2" descr="Muhammad - Free Islamic Calligraphy">
            <a:extLst>
              <a:ext uri="{FF2B5EF4-FFF2-40B4-BE49-F238E27FC236}">
                <a16:creationId xmlns:a16="http://schemas.microsoft.com/office/drawing/2014/main" id="{7E029F18-8267-41B2-DB22-F371274D2D83}"/>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l="17867" t="8457" r="13147" b="15814"/>
          <a:stretch>
            <a:fillRect/>
          </a:stretch>
        </p:blipFill>
        <p:spPr bwMode="auto">
          <a:xfrm>
            <a:off x="7162830" y="1397892"/>
            <a:ext cx="4529717" cy="4062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848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316394" y="1487244"/>
            <a:ext cx="6623959" cy="646331"/>
          </a:xfrm>
          <a:prstGeom prst="rect">
            <a:avLst/>
          </a:prstGeom>
          <a:noFill/>
        </p:spPr>
        <p:txBody>
          <a:bodyPr wrap="square">
            <a:spAutoFit/>
          </a:bodyPr>
          <a:lstStyle/>
          <a:p>
            <a:pPr algn="ctr"/>
            <a:r>
              <a:rPr lang="en-GB" sz="3600" b="1" dirty="0">
                <a:latin typeface="Garamond" panose="02020404030301010803" pitchFamily="18" charset="0"/>
              </a:rPr>
              <a:t>National </a:t>
            </a:r>
            <a:r>
              <a:rPr lang="en-GB" sz="3600" b="1" dirty="0" err="1">
                <a:latin typeface="Garamond" panose="02020404030301010803" pitchFamily="18" charset="0"/>
              </a:rPr>
              <a:t>Atfal</a:t>
            </a:r>
            <a:r>
              <a:rPr lang="en-GB" sz="3600" b="1" dirty="0">
                <a:latin typeface="Garamond" panose="02020404030301010803" pitchFamily="18" charset="0"/>
              </a:rPr>
              <a:t> Quiz Time is out!</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316394" y="2133575"/>
            <a:ext cx="6853328" cy="4524315"/>
          </a:xfrm>
          <a:prstGeom prst="rect">
            <a:avLst/>
          </a:prstGeom>
          <a:noFill/>
        </p:spPr>
        <p:txBody>
          <a:bodyPr wrap="square">
            <a:spAutoFit/>
          </a:bodyPr>
          <a:lstStyle/>
          <a:p>
            <a:r>
              <a:rPr lang="en-GB" b="1" dirty="0">
                <a:solidFill>
                  <a:schemeClr val="accent3">
                    <a:lumMod val="25000"/>
                  </a:schemeClr>
                </a:solidFill>
                <a:latin typeface="Garamond" panose="02020404030301010803" pitchFamily="18" charset="0"/>
              </a:rPr>
              <a:t>We are delighted to announce the National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t>
            </a:r>
            <a:r>
              <a:rPr lang="en-GB" b="1" dirty="0" err="1">
                <a:solidFill>
                  <a:schemeClr val="accent3">
                    <a:lumMod val="25000"/>
                  </a:schemeClr>
                </a:solidFill>
                <a:latin typeface="Garamond" panose="02020404030301010803" pitchFamily="18" charset="0"/>
              </a:rPr>
              <a:t>Talim</a:t>
            </a:r>
            <a:r>
              <a:rPr lang="en-GB" b="1" dirty="0">
                <a:solidFill>
                  <a:schemeClr val="accent3">
                    <a:lumMod val="25000"/>
                  </a:schemeClr>
                </a:solidFill>
                <a:latin typeface="Garamond" panose="02020404030301010803" pitchFamily="18" charset="0"/>
              </a:rPr>
              <a:t> Quiz, beginning at Regional levels soon!</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Why take part? </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Compete with fellow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across 6 exciting topics!</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Open to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aged 10–15</a:t>
            </a:r>
          </a:p>
          <a:p>
            <a:r>
              <a:rPr lang="en-GB" b="1" dirty="0">
                <a:solidFill>
                  <a:schemeClr val="accent3">
                    <a:lumMod val="25000"/>
                  </a:schemeClr>
                </a:solidFill>
                <a:latin typeface="Garamond" panose="02020404030301010803" pitchFamily="18" charset="0"/>
              </a:rPr>
              <a:t> 🏆 Regional Winners through to the Final!</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Don’t miss your chance to showcase your knowledge and have fun along the way!</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For Sign up &amp; Syllabus:</a:t>
            </a:r>
          </a:p>
          <a:p>
            <a:r>
              <a:rPr lang="en-GB" b="1" dirty="0">
                <a:solidFill>
                  <a:schemeClr val="accent3">
                    <a:lumMod val="25000"/>
                  </a:schemeClr>
                </a:solidFill>
                <a:latin typeface="Garamond" panose="02020404030301010803" pitchFamily="18" charset="0"/>
              </a:rPr>
              <a:t>https://www.atfal.org.uk/</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-quiz-time📖 Be sure to check out the Rules and Syllabus provided in the above link! </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Let the challenge begin!</a:t>
            </a:r>
            <a:endParaRPr lang="en-GB" sz="1400" dirty="0">
              <a:solidFill>
                <a:schemeClr val="accent3">
                  <a:lumMod val="25000"/>
                </a:schemeClr>
              </a:solidFill>
              <a:latin typeface="Garamond" panose="02020404030301010803" pitchFamily="18" charset="0"/>
            </a:endParaRPr>
          </a:p>
        </p:txBody>
      </p:sp>
      <p:pic>
        <p:nvPicPr>
          <p:cNvPr id="8" name="Picture 7" descr="A poster for a competition&#10;&#10;AI-generated content may be incorrect.">
            <a:extLst>
              <a:ext uri="{FF2B5EF4-FFF2-40B4-BE49-F238E27FC236}">
                <a16:creationId xmlns:a16="http://schemas.microsoft.com/office/drawing/2014/main" id="{B60DCCE8-9F41-6FC7-E811-8241A721D088}"/>
              </a:ext>
            </a:extLst>
          </p:cNvPr>
          <p:cNvPicPr>
            <a:picLocks noChangeAspect="1"/>
          </p:cNvPicPr>
          <p:nvPr/>
        </p:nvPicPr>
        <p:blipFill>
          <a:blip r:embed="rId3"/>
          <a:stretch>
            <a:fillRect/>
          </a:stretch>
        </p:blipFill>
        <p:spPr>
          <a:xfrm>
            <a:off x="7595144" y="1611239"/>
            <a:ext cx="4045475" cy="5017643"/>
          </a:xfrm>
          <a:prstGeom prst="rect">
            <a:avLst/>
          </a:prstGeom>
        </p:spPr>
      </p:pic>
    </p:spTree>
    <p:extLst>
      <p:ext uri="{BB962C8B-B14F-4D97-AF65-F5344CB8AC3E}">
        <p14:creationId xmlns:p14="http://schemas.microsoft.com/office/powerpoint/2010/main" val="327441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357632"/>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162094"/>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357632"/>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 descr="An open book with arabic writing&#10;&#10;Description automatically generated"/>
          <p:cNvPicPr preferRelativeResize="0"/>
          <p:nvPr/>
        </p:nvPicPr>
        <p:blipFill rotWithShape="1">
          <a:blip r:embed="rId3">
            <a:alphaModFix/>
          </a:blip>
          <a:srcRect/>
          <a:stretch/>
        </p:blipFill>
        <p:spPr>
          <a:xfrm>
            <a:off x="4628279" y="-29104"/>
            <a:ext cx="9330266" cy="6997700"/>
          </a:xfrm>
          <a:prstGeom prst="rect">
            <a:avLst/>
          </a:prstGeom>
          <a:noFill/>
          <a:ln>
            <a:noFill/>
          </a:ln>
        </p:spPr>
      </p:pic>
      <p:sp>
        <p:nvSpPr>
          <p:cNvPr id="280" name="Google Shape;280;p4"/>
          <p:cNvSpPr/>
          <p:nvPr/>
        </p:nvSpPr>
        <p:spPr>
          <a:xfrm>
            <a:off x="-20728" y="-118533"/>
            <a:ext cx="6589694" cy="7176558"/>
          </a:xfrm>
          <a:prstGeom prst="rect">
            <a:avLst/>
          </a:prstGeom>
          <a:solidFill>
            <a:schemeClr val="accent2"/>
          </a:solidFill>
          <a:ln w="38100" cap="flat" cmpd="sng">
            <a:solidFill>
              <a:srgbClr val="C1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accent2"/>
              </a:solidFill>
              <a:latin typeface="Avenir"/>
              <a:ea typeface="Avenir"/>
              <a:cs typeface="Avenir"/>
              <a:sym typeface="Avenir"/>
            </a:endParaRPr>
          </a:p>
        </p:txBody>
      </p:sp>
      <p:sp>
        <p:nvSpPr>
          <p:cNvPr id="282" name="Google Shape;282;p4"/>
          <p:cNvSpPr txBox="1"/>
          <p:nvPr/>
        </p:nvSpPr>
        <p:spPr>
          <a:xfrm>
            <a:off x="152400" y="-145552"/>
            <a:ext cx="6278880" cy="70172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4800" b="1" dirty="0">
                <a:solidFill>
                  <a:schemeClr val="tx1"/>
                </a:solidFill>
                <a:latin typeface="Garamond"/>
                <a:ea typeface="Garamond"/>
                <a:cs typeface="Garamond"/>
                <a:sym typeface="Garamond"/>
              </a:rPr>
              <a:t>TILAWAT</a:t>
            </a:r>
            <a:endParaRPr sz="4000" b="1" dirty="0">
              <a:solidFill>
                <a:schemeClr val="tx1"/>
              </a:solidFill>
              <a:latin typeface="Garamond"/>
              <a:ea typeface="Garamond"/>
              <a:cs typeface="Garamond"/>
              <a:sym typeface="Garamond"/>
            </a:endParaRPr>
          </a:p>
          <a:p>
            <a:pPr marL="0" marR="0" lvl="0" indent="0" algn="ctr" rtl="1">
              <a:lnSpc>
                <a:spcPct val="150000"/>
              </a:lnSpc>
              <a:spcBef>
                <a:spcPts val="0"/>
              </a:spcBef>
              <a:spcAft>
                <a:spcPts val="0"/>
              </a:spcAft>
              <a:buNone/>
            </a:pPr>
            <a:r>
              <a:rPr lang="ar-SA" sz="3600" dirty="0">
                <a:solidFill>
                  <a:schemeClr val="tx1"/>
                </a:solidFill>
                <a:latin typeface="Manzoor Quranic Naskh" panose="02000500000000000000" pitchFamily="2" charset="-78"/>
                <a:cs typeface="Manzoor Quranic Naskh" panose="02000500000000000000" pitchFamily="2" charset="-78"/>
                <a:sym typeface="Arial"/>
              </a:rPr>
              <a:t>فَلَمَّا بَلَغَ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مَعَہُ</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السَّعۡیَ</a:t>
            </a:r>
            <a:r>
              <a:rPr lang="ar-SA" sz="3600" dirty="0">
                <a:solidFill>
                  <a:schemeClr val="tx1"/>
                </a:solidFill>
                <a:latin typeface="Manzoor Quranic Naskh" panose="02000500000000000000" pitchFamily="2" charset="-78"/>
                <a:cs typeface="Manzoor Quranic Naskh" panose="02000500000000000000" pitchFamily="2" charset="-78"/>
                <a:sym typeface="Arial"/>
              </a:rPr>
              <a:t> قَالَ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یٰبُنَیَّ</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اِنِّیۡۤ</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اَرٰی</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فِی</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الۡمَنَامِ</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اَنِّیۡۤ</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اَذۡبَحُکَ</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فَانۡظُرۡ</a:t>
            </a:r>
            <a:r>
              <a:rPr lang="ar-SA" sz="3600" dirty="0">
                <a:solidFill>
                  <a:schemeClr val="tx1"/>
                </a:solidFill>
                <a:latin typeface="Manzoor Quranic Naskh" panose="02000500000000000000" pitchFamily="2" charset="-78"/>
                <a:cs typeface="Manzoor Quranic Naskh" panose="02000500000000000000" pitchFamily="2" charset="-78"/>
                <a:sym typeface="Arial"/>
              </a:rPr>
              <a:t> مَاذَا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تَرٰی</a:t>
            </a:r>
            <a:r>
              <a:rPr lang="ar-SA" sz="3600" dirty="0">
                <a:solidFill>
                  <a:schemeClr val="tx1"/>
                </a:solidFill>
                <a:latin typeface="Manzoor Quranic Naskh" panose="02000500000000000000" pitchFamily="2" charset="-78"/>
                <a:cs typeface="Manzoor Quranic Naskh" panose="02000500000000000000" pitchFamily="2" charset="-78"/>
                <a:sym typeface="Arial"/>
              </a:rPr>
              <a:t> ؕ قَالَ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یٰۤاَبَتِ</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افۡعَلۡ</a:t>
            </a:r>
            <a:r>
              <a:rPr lang="ar-SA" sz="3600" dirty="0">
                <a:solidFill>
                  <a:schemeClr val="tx1"/>
                </a:solidFill>
                <a:latin typeface="Manzoor Quranic Naskh" panose="02000500000000000000" pitchFamily="2" charset="-78"/>
                <a:cs typeface="Manzoor Quranic Naskh" panose="02000500000000000000" pitchFamily="2" charset="-78"/>
                <a:sym typeface="Arial"/>
              </a:rPr>
              <a:t> مَا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تُؤۡمَرُ</a:t>
            </a:r>
            <a:r>
              <a:rPr lang="ar-SA" sz="3600" dirty="0">
                <a:solidFill>
                  <a:schemeClr val="tx1"/>
                </a:solidFill>
                <a:latin typeface="Manzoor Quranic Naskh" panose="02000500000000000000" pitchFamily="2" charset="-78"/>
                <a:cs typeface="Manzoor Quranic Naskh" panose="02000500000000000000" pitchFamily="2" charset="-78"/>
                <a:sym typeface="Arial"/>
              </a:rPr>
              <a:t> ۫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سَتَجِدُنِیۡۤ</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اِنۡ</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شَآءَ</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اللّٰہُ</a:t>
            </a:r>
            <a:r>
              <a:rPr lang="ar-SA" sz="3600" dirty="0">
                <a:solidFill>
                  <a:schemeClr val="tx1"/>
                </a:solidFill>
                <a:latin typeface="Manzoor Quranic Naskh" panose="02000500000000000000" pitchFamily="2" charset="-78"/>
                <a:cs typeface="Manzoor Quranic Naskh" panose="02000500000000000000" pitchFamily="2" charset="-78"/>
                <a:sym typeface="Arial"/>
              </a:rPr>
              <a:t> مِنَ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الصّٰبِرِیۡنَ</a:t>
            </a:r>
            <a:r>
              <a:rPr lang="ar-SA" sz="3600" dirty="0">
                <a:solidFill>
                  <a:schemeClr val="tx1"/>
                </a:solidFill>
                <a:latin typeface="Manzoor Quranic Naskh" panose="02000500000000000000" pitchFamily="2" charset="-78"/>
                <a:cs typeface="Manzoor Quranic Naskh" panose="02000500000000000000" pitchFamily="2" charset="-78"/>
                <a:sym typeface="Arial"/>
              </a:rPr>
              <a:t> ﴿۱۰۳﴾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فَلَمَّاۤ</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اَسۡلَمَا</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وَتَلَّہ</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لِلۡجَبِیۡنِ</a:t>
            </a:r>
            <a:r>
              <a:rPr lang="ar-SA" sz="3600" dirty="0">
                <a:solidFill>
                  <a:schemeClr val="tx1"/>
                </a:solidFill>
                <a:latin typeface="Manzoor Quranic Naskh" panose="02000500000000000000" pitchFamily="2" charset="-78"/>
                <a:cs typeface="Manzoor Quranic Naskh" panose="02000500000000000000" pitchFamily="2" charset="-78"/>
                <a:sym typeface="Arial"/>
              </a:rPr>
              <a:t> ﴿۱۰۴﴾</a:t>
            </a:r>
            <a:r>
              <a:rPr lang="en-GB"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وَنَادَیۡنٰہُ</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اَنۡ</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یّٰۤاِبۡرٰہِیۡمُ</a:t>
            </a:r>
            <a:r>
              <a:rPr lang="ar-SA" sz="3600" dirty="0">
                <a:solidFill>
                  <a:schemeClr val="tx1"/>
                </a:solidFill>
                <a:latin typeface="Manzoor Quranic Naskh" panose="02000500000000000000" pitchFamily="2" charset="-78"/>
                <a:cs typeface="Manzoor Quranic Naskh" panose="02000500000000000000" pitchFamily="2" charset="-78"/>
                <a:sym typeface="Arial"/>
              </a:rPr>
              <a:t> ﴿۱۰۵﴾ۙ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قَدۡ</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صَدَّقۡتَ</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الرُّءۡیَا</a:t>
            </a:r>
            <a:r>
              <a:rPr lang="ar-SA" sz="3600" dirty="0">
                <a:solidFill>
                  <a:schemeClr val="tx1"/>
                </a:solidFill>
                <a:latin typeface="Manzoor Quranic Naskh" panose="02000500000000000000" pitchFamily="2" charset="-78"/>
                <a:cs typeface="Manzoor Quranic Naskh" panose="02000500000000000000" pitchFamily="2" charset="-78"/>
                <a:sym typeface="Arial"/>
              </a:rPr>
              <a:t> ۚ اِنَّا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کَذٰلِکَ</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نَجۡزِی</a:t>
            </a:r>
            <a:r>
              <a:rPr lang="ar-SA" sz="3600" dirty="0">
                <a:solidFill>
                  <a:schemeClr val="tx1"/>
                </a:solidFill>
                <a:latin typeface="Manzoor Quranic Naskh" panose="02000500000000000000" pitchFamily="2" charset="-78"/>
                <a:cs typeface="Manzoor Quranic Naskh" panose="02000500000000000000" pitchFamily="2" charset="-78"/>
                <a:sym typeface="Arial"/>
              </a:rPr>
              <a:t> </a:t>
            </a:r>
            <a:r>
              <a:rPr lang="ar-SA" sz="3600" dirty="0" err="1">
                <a:solidFill>
                  <a:schemeClr val="tx1"/>
                </a:solidFill>
                <a:latin typeface="Manzoor Quranic Naskh" panose="02000500000000000000" pitchFamily="2" charset="-78"/>
                <a:cs typeface="Manzoor Quranic Naskh" panose="02000500000000000000" pitchFamily="2" charset="-78"/>
                <a:sym typeface="Arial"/>
              </a:rPr>
              <a:t>الۡمُحۡسِنِیۡنَ</a:t>
            </a:r>
            <a:r>
              <a:rPr lang="ar-SA" sz="3600" dirty="0">
                <a:solidFill>
                  <a:schemeClr val="tx1"/>
                </a:solidFill>
                <a:latin typeface="Manzoor Quranic Naskh" panose="02000500000000000000" pitchFamily="2" charset="-78"/>
                <a:cs typeface="Manzoor Quranic Naskh" panose="02000500000000000000" pitchFamily="2" charset="-78"/>
                <a:sym typeface="Arial"/>
              </a:rPr>
              <a:t> ﴿۱۰۶﴾</a:t>
            </a:r>
            <a:endParaRPr sz="5400" dirty="0">
              <a:solidFill>
                <a:schemeClr val="tx1"/>
              </a:solidFill>
              <a:latin typeface="Manzoor Quranic Naskh" panose="02000500000000000000" pitchFamily="2" charset="-78"/>
              <a:cs typeface="Manzoor Quranic Naskh" panose="02000500000000000000" pitchFamily="2" charset="-78"/>
              <a:sym typeface="Arial"/>
            </a:endParaRPr>
          </a:p>
        </p:txBody>
      </p:sp>
      <p:pic>
        <p:nvPicPr>
          <p:cNvPr id="283" name="Google Shape;283;p4" descr="Badge 1 with solid fill"/>
          <p:cNvPicPr preferRelativeResize="0"/>
          <p:nvPr/>
        </p:nvPicPr>
        <p:blipFill rotWithShape="1">
          <a:blip r:embed="rId4">
            <a:alphaModFix/>
          </a:blip>
          <a:srcRect/>
          <a:stretch/>
        </p:blipFill>
        <p:spPr>
          <a:xfrm>
            <a:off x="0" y="-63500"/>
            <a:ext cx="1202267" cy="12022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
          <a:extLst>
            <a:ext uri="{FF2B5EF4-FFF2-40B4-BE49-F238E27FC236}">
              <a16:creationId xmlns:a16="http://schemas.microsoft.com/office/drawing/2014/main" id="{F2BC7B1D-44A0-9C5A-D0E6-1F38FE68B746}"/>
            </a:ext>
          </a:extLst>
        </p:cNvPr>
        <p:cNvGrpSpPr/>
        <p:nvPr/>
      </p:nvGrpSpPr>
      <p:grpSpPr>
        <a:xfrm>
          <a:off x="0" y="0"/>
          <a:ext cx="0" cy="0"/>
          <a:chOff x="0" y="0"/>
          <a:chExt cx="0" cy="0"/>
        </a:xfrm>
      </p:grpSpPr>
      <p:pic>
        <p:nvPicPr>
          <p:cNvPr id="279" name="Google Shape;279;p4" descr="An open book with arabic writing&#10;&#10;Description automatically generated">
            <a:extLst>
              <a:ext uri="{FF2B5EF4-FFF2-40B4-BE49-F238E27FC236}">
                <a16:creationId xmlns:a16="http://schemas.microsoft.com/office/drawing/2014/main" id="{20A67D8F-9722-F1E4-CED8-7082DD9189A1}"/>
              </a:ext>
            </a:extLst>
          </p:cNvPr>
          <p:cNvPicPr preferRelativeResize="0"/>
          <p:nvPr/>
        </p:nvPicPr>
        <p:blipFill rotWithShape="1">
          <a:blip r:embed="rId3">
            <a:alphaModFix/>
          </a:blip>
          <a:srcRect/>
          <a:stretch/>
        </p:blipFill>
        <p:spPr>
          <a:xfrm>
            <a:off x="4628279" y="-29104"/>
            <a:ext cx="9330266" cy="6997700"/>
          </a:xfrm>
          <a:prstGeom prst="rect">
            <a:avLst/>
          </a:prstGeom>
          <a:noFill/>
          <a:ln>
            <a:noFill/>
          </a:ln>
        </p:spPr>
      </p:pic>
      <p:sp>
        <p:nvSpPr>
          <p:cNvPr id="280" name="Google Shape;280;p4">
            <a:extLst>
              <a:ext uri="{FF2B5EF4-FFF2-40B4-BE49-F238E27FC236}">
                <a16:creationId xmlns:a16="http://schemas.microsoft.com/office/drawing/2014/main" id="{DF28720F-A61E-5B9D-A1E7-36D590C31158}"/>
              </a:ext>
            </a:extLst>
          </p:cNvPr>
          <p:cNvSpPr/>
          <p:nvPr/>
        </p:nvSpPr>
        <p:spPr>
          <a:xfrm>
            <a:off x="-20728" y="-118533"/>
            <a:ext cx="6589694" cy="7176558"/>
          </a:xfrm>
          <a:prstGeom prst="rect">
            <a:avLst/>
          </a:prstGeom>
          <a:solidFill>
            <a:schemeClr val="accent2"/>
          </a:solidFill>
          <a:ln w="38100" cap="flat" cmpd="sng">
            <a:solidFill>
              <a:srgbClr val="C1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chemeClr val="accent2"/>
              </a:solidFill>
              <a:latin typeface="Avenir"/>
              <a:ea typeface="Avenir"/>
              <a:cs typeface="Avenir"/>
              <a:sym typeface="Avenir"/>
            </a:endParaRPr>
          </a:p>
        </p:txBody>
      </p:sp>
      <p:pic>
        <p:nvPicPr>
          <p:cNvPr id="281" name="Google Shape;281;p4" descr="Open quotation mark with solid fill">
            <a:extLst>
              <a:ext uri="{FF2B5EF4-FFF2-40B4-BE49-F238E27FC236}">
                <a16:creationId xmlns:a16="http://schemas.microsoft.com/office/drawing/2014/main" id="{C56CD7D0-3991-351C-46D3-33E896C19BA4}"/>
              </a:ext>
            </a:extLst>
          </p:cNvPr>
          <p:cNvPicPr preferRelativeResize="0"/>
          <p:nvPr/>
        </p:nvPicPr>
        <p:blipFill rotWithShape="1">
          <a:blip r:embed="rId4">
            <a:alphaModFix/>
          </a:blip>
          <a:srcRect/>
          <a:stretch/>
        </p:blipFill>
        <p:spPr>
          <a:xfrm>
            <a:off x="-75871" y="777162"/>
            <a:ext cx="1354008" cy="1354008"/>
          </a:xfrm>
          <a:prstGeom prst="rect">
            <a:avLst/>
          </a:prstGeom>
          <a:noFill/>
          <a:ln>
            <a:noFill/>
          </a:ln>
        </p:spPr>
      </p:pic>
      <p:pic>
        <p:nvPicPr>
          <p:cNvPr id="283" name="Google Shape;283;p4" descr="Badge 1 with solid fill">
            <a:extLst>
              <a:ext uri="{FF2B5EF4-FFF2-40B4-BE49-F238E27FC236}">
                <a16:creationId xmlns:a16="http://schemas.microsoft.com/office/drawing/2014/main" id="{1894BDEE-5A37-BD83-BA33-36E871916B02}"/>
              </a:ext>
            </a:extLst>
          </p:cNvPr>
          <p:cNvPicPr preferRelativeResize="0"/>
          <p:nvPr/>
        </p:nvPicPr>
        <p:blipFill rotWithShape="1">
          <a:blip r:embed="rId5">
            <a:alphaModFix/>
          </a:blip>
          <a:srcRect/>
          <a:stretch/>
        </p:blipFill>
        <p:spPr>
          <a:xfrm>
            <a:off x="0" y="-63500"/>
            <a:ext cx="1202267" cy="1202267"/>
          </a:xfrm>
          <a:prstGeom prst="rect">
            <a:avLst/>
          </a:prstGeom>
          <a:noFill/>
          <a:ln>
            <a:noFill/>
          </a:ln>
        </p:spPr>
      </p:pic>
      <p:sp>
        <p:nvSpPr>
          <p:cNvPr id="285" name="Google Shape;285;p4">
            <a:extLst>
              <a:ext uri="{FF2B5EF4-FFF2-40B4-BE49-F238E27FC236}">
                <a16:creationId xmlns:a16="http://schemas.microsoft.com/office/drawing/2014/main" id="{75138744-7414-75C7-D4D7-76F1B17226E5}"/>
              </a:ext>
            </a:extLst>
          </p:cNvPr>
          <p:cNvSpPr txBox="1"/>
          <p:nvPr/>
        </p:nvSpPr>
        <p:spPr>
          <a:xfrm>
            <a:off x="539726" y="1852688"/>
            <a:ext cx="5463618" cy="4739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i="1" dirty="0">
                <a:solidFill>
                  <a:schemeClr val="tx1"/>
                </a:solidFill>
                <a:latin typeface="Garamond"/>
                <a:ea typeface="Garamond"/>
                <a:cs typeface="Garamond"/>
                <a:sym typeface="Garamond"/>
              </a:rPr>
              <a:t>And when he was old enough to work with him, he said, ‘O my dear son, I have seen in a dream that I am slaughtering thee. So consider, what thou </a:t>
            </a:r>
            <a:r>
              <a:rPr lang="en-GB" sz="2600" i="1" dirty="0" err="1">
                <a:solidFill>
                  <a:schemeClr val="tx1"/>
                </a:solidFill>
                <a:latin typeface="Garamond"/>
                <a:ea typeface="Garamond"/>
                <a:cs typeface="Garamond"/>
                <a:sym typeface="Garamond"/>
              </a:rPr>
              <a:t>thinkest</a:t>
            </a:r>
            <a:r>
              <a:rPr lang="en-GB" sz="2600" i="1" dirty="0">
                <a:solidFill>
                  <a:schemeClr val="tx1"/>
                </a:solidFill>
                <a:latin typeface="Garamond"/>
                <a:ea typeface="Garamond"/>
                <a:cs typeface="Garamond"/>
                <a:sym typeface="Garamond"/>
              </a:rPr>
              <a:t> of it!’ He replied, ‘O my father, do as thou art commanded; thou wilt find me, if Allah please, of those who are patient.’ And when they both submitted to the Will of God, and he had thrown him down on his forehead, We called to him: ‘O Abraham, ‘Thou hast indeed fulfilled the dream.’ Thus indeed do We reward those who do good.</a:t>
            </a:r>
          </a:p>
          <a:p>
            <a:pPr marL="0" marR="0" lvl="0" indent="0" algn="ctr" rtl="0">
              <a:spcBef>
                <a:spcPts val="0"/>
              </a:spcBef>
              <a:spcAft>
                <a:spcPts val="0"/>
              </a:spcAft>
              <a:buNone/>
            </a:pPr>
            <a:r>
              <a:rPr lang="en-GB" sz="1600" b="1" dirty="0">
                <a:solidFill>
                  <a:schemeClr val="tx1"/>
                </a:solidFill>
                <a:latin typeface="Garamond"/>
                <a:ea typeface="Garamond"/>
                <a:cs typeface="Garamond"/>
                <a:sym typeface="Garamond"/>
              </a:rPr>
              <a:t>(The Holy Quran, Surah Al Noor, 24:56)</a:t>
            </a:r>
            <a:endParaRPr sz="1600" b="1" u="none" strike="noStrike" dirty="0">
              <a:solidFill>
                <a:schemeClr val="tx1"/>
              </a:solidFill>
              <a:latin typeface="Garamond"/>
              <a:ea typeface="Garamond"/>
              <a:cs typeface="Garamond"/>
              <a:sym typeface="Garamond"/>
            </a:endParaRPr>
          </a:p>
        </p:txBody>
      </p:sp>
      <p:grpSp>
        <p:nvGrpSpPr>
          <p:cNvPr id="2" name="Group 1">
            <a:extLst>
              <a:ext uri="{FF2B5EF4-FFF2-40B4-BE49-F238E27FC236}">
                <a16:creationId xmlns:a16="http://schemas.microsoft.com/office/drawing/2014/main" id="{81671F99-D08E-F6E8-3F8E-EC60543421E2}"/>
              </a:ext>
            </a:extLst>
          </p:cNvPr>
          <p:cNvGrpSpPr/>
          <p:nvPr/>
        </p:nvGrpSpPr>
        <p:grpSpPr>
          <a:xfrm>
            <a:off x="933426" y="731826"/>
            <a:ext cx="4743607" cy="938678"/>
            <a:chOff x="1009626" y="886733"/>
            <a:chExt cx="4743607" cy="938678"/>
          </a:xfrm>
        </p:grpSpPr>
        <p:cxnSp>
          <p:nvCxnSpPr>
            <p:cNvPr id="284" name="Google Shape;284;p4">
              <a:extLst>
                <a:ext uri="{FF2B5EF4-FFF2-40B4-BE49-F238E27FC236}">
                  <a16:creationId xmlns:a16="http://schemas.microsoft.com/office/drawing/2014/main" id="{7923D92D-6AAD-9843-8740-76063A80056B}"/>
                </a:ext>
              </a:extLst>
            </p:cNvPr>
            <p:cNvCxnSpPr/>
            <p:nvPr/>
          </p:nvCxnSpPr>
          <p:spPr>
            <a:xfrm>
              <a:off x="2359874" y="1794878"/>
              <a:ext cx="2043113" cy="0"/>
            </a:xfrm>
            <a:prstGeom prst="straightConnector1">
              <a:avLst/>
            </a:prstGeom>
            <a:noFill/>
            <a:ln w="28575" cap="flat" cmpd="sng">
              <a:solidFill>
                <a:schemeClr val="tx1"/>
              </a:solidFill>
              <a:prstDash val="solid"/>
              <a:miter lim="800000"/>
              <a:headEnd type="none" w="sm" len="sm"/>
              <a:tailEnd type="none" w="sm" len="sm"/>
            </a:ln>
          </p:spPr>
        </p:cxnSp>
        <p:sp>
          <p:nvSpPr>
            <p:cNvPr id="286" name="Google Shape;286;p4">
              <a:extLst>
                <a:ext uri="{FF2B5EF4-FFF2-40B4-BE49-F238E27FC236}">
                  <a16:creationId xmlns:a16="http://schemas.microsoft.com/office/drawing/2014/main" id="{36AEFDD3-8370-C1E2-8696-F1277CE1C67F}"/>
                </a:ext>
              </a:extLst>
            </p:cNvPr>
            <p:cNvSpPr/>
            <p:nvPr/>
          </p:nvSpPr>
          <p:spPr>
            <a:xfrm>
              <a:off x="1009626" y="886733"/>
              <a:ext cx="4743607" cy="93867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GB" sz="4400" b="1" dirty="0">
                  <a:solidFill>
                    <a:schemeClr val="tx1"/>
                  </a:solidFill>
                  <a:latin typeface="Garamond"/>
                  <a:ea typeface="Garamond"/>
                  <a:cs typeface="Garamond"/>
                  <a:sym typeface="Garamond"/>
                </a:rPr>
                <a:t>TRANSLATION</a:t>
              </a:r>
              <a:endParaRPr sz="1200" dirty="0">
                <a:solidFill>
                  <a:schemeClr val="tx1"/>
                </a:solidFill>
              </a:endParaRPr>
            </a:p>
          </p:txBody>
        </p:sp>
      </p:grpSp>
    </p:spTree>
    <p:extLst>
      <p:ext uri="{BB962C8B-B14F-4D97-AF65-F5344CB8AC3E}">
        <p14:creationId xmlns:p14="http://schemas.microsoft.com/office/powerpoint/2010/main" val="247975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 descr="A large building with green domes with Al-Masjid al-Nabawi in the background&#10;&#10;AI-generated content may be incorrect."/>
          <p:cNvPicPr preferRelativeResize="0"/>
          <p:nvPr/>
        </p:nvPicPr>
        <p:blipFill rotWithShape="1">
          <a:blip r:embed="rId3">
            <a:alphaModFix amt="30000"/>
          </a:blip>
          <a:srcRect/>
          <a:stretch/>
        </p:blipFill>
        <p:spPr>
          <a:xfrm>
            <a:off x="-20728" y="-118533"/>
            <a:ext cx="12212728" cy="8141819"/>
          </a:xfrm>
          <a:prstGeom prst="rect">
            <a:avLst/>
          </a:prstGeom>
          <a:gradFill>
            <a:gsLst>
              <a:gs pos="0">
                <a:srgbClr val="FAFAF8">
                  <a:alpha val="47058"/>
                </a:srgbClr>
              </a:gs>
              <a:gs pos="74000">
                <a:srgbClr val="D5DDCD"/>
              </a:gs>
              <a:gs pos="83000">
                <a:srgbClr val="D5DDCD"/>
              </a:gs>
              <a:gs pos="100000">
                <a:srgbClr val="E3E8DD"/>
              </a:gs>
            </a:gsLst>
            <a:lin ang="5400000" scaled="0"/>
          </a:gradFill>
          <a:ln>
            <a:noFill/>
          </a:ln>
        </p:spPr>
      </p:pic>
      <p:sp>
        <p:nvSpPr>
          <p:cNvPr id="293" name="Google Shape;293;p5"/>
          <p:cNvSpPr/>
          <p:nvPr/>
        </p:nvSpPr>
        <p:spPr>
          <a:xfrm>
            <a:off x="-20728" y="-118533"/>
            <a:ext cx="12212728" cy="1604433"/>
          </a:xfrm>
          <a:prstGeom prst="rect">
            <a:avLst/>
          </a:prstGeom>
          <a:solidFill>
            <a:schemeClr val="accent2"/>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accent2"/>
              </a:solidFill>
              <a:latin typeface="Avenir"/>
              <a:ea typeface="Avenir"/>
              <a:cs typeface="Avenir"/>
              <a:sym typeface="Avenir"/>
            </a:endParaRPr>
          </a:p>
        </p:txBody>
      </p:sp>
      <p:sp>
        <p:nvSpPr>
          <p:cNvPr id="294" name="Google Shape;294;p5"/>
          <p:cNvSpPr txBox="1"/>
          <p:nvPr/>
        </p:nvSpPr>
        <p:spPr>
          <a:xfrm>
            <a:off x="2682433" y="173650"/>
            <a:ext cx="682713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dirty="0">
                <a:solidFill>
                  <a:schemeClr val="tx1"/>
                </a:solidFill>
                <a:latin typeface="Calibri"/>
                <a:ea typeface="Calibri"/>
                <a:cs typeface="Calibri"/>
                <a:sym typeface="Calibri"/>
              </a:rPr>
              <a:t>HADITH</a:t>
            </a:r>
            <a:endParaRPr dirty="0">
              <a:solidFill>
                <a:schemeClr val="tx1"/>
              </a:solidFill>
            </a:endParaRPr>
          </a:p>
          <a:p>
            <a:pPr marL="0" marR="0" lvl="0" indent="0" algn="ctr" rtl="0">
              <a:spcBef>
                <a:spcPts val="0"/>
              </a:spcBef>
              <a:spcAft>
                <a:spcPts val="0"/>
              </a:spcAft>
              <a:buNone/>
            </a:pPr>
            <a:r>
              <a:rPr lang="en-GB" sz="2400" dirty="0">
                <a:solidFill>
                  <a:schemeClr val="tx1"/>
                </a:solidFill>
                <a:latin typeface="Calibri"/>
                <a:ea typeface="Calibri"/>
                <a:cs typeface="Calibri"/>
                <a:sym typeface="Calibri"/>
              </a:rPr>
              <a:t>(sayings of the Holy Prophet </a:t>
            </a:r>
            <a:r>
              <a:rPr lang="en-GB" sz="2400" dirty="0" err="1">
                <a:solidFill>
                  <a:schemeClr val="tx1"/>
                </a:solidFill>
                <a:latin typeface="Calibri"/>
                <a:ea typeface="Calibri"/>
                <a:cs typeface="Calibri"/>
                <a:sym typeface="Calibri"/>
              </a:rPr>
              <a:t>Muhammad</a:t>
            </a:r>
            <a:r>
              <a:rPr lang="en-GB" sz="2400" baseline="30000" dirty="0" err="1">
                <a:solidFill>
                  <a:schemeClr val="tx1"/>
                </a:solidFill>
                <a:latin typeface="Calibri"/>
                <a:ea typeface="Calibri"/>
                <a:cs typeface="Calibri"/>
                <a:sym typeface="Calibri"/>
              </a:rPr>
              <a:t>sas</a:t>
            </a:r>
            <a:r>
              <a:rPr lang="en-GB" sz="2400" dirty="0">
                <a:solidFill>
                  <a:schemeClr val="tx1"/>
                </a:solidFill>
                <a:latin typeface="Calibri"/>
                <a:ea typeface="Calibri"/>
                <a:cs typeface="Calibri"/>
                <a:sym typeface="Calibri"/>
              </a:rPr>
              <a:t>)</a:t>
            </a:r>
            <a:endParaRPr dirty="0">
              <a:solidFill>
                <a:schemeClr val="tx1"/>
              </a:solidFill>
            </a:endParaRPr>
          </a:p>
        </p:txBody>
      </p:sp>
      <p:pic>
        <p:nvPicPr>
          <p:cNvPr id="295" name="Google Shape;295;p5" descr="Badge with solid fill"/>
          <p:cNvPicPr preferRelativeResize="0"/>
          <p:nvPr/>
        </p:nvPicPr>
        <p:blipFill rotWithShape="1">
          <a:blip r:embed="rId4">
            <a:alphaModFix/>
          </a:blip>
          <a:srcRect/>
          <a:stretch/>
        </p:blipFill>
        <p:spPr>
          <a:xfrm>
            <a:off x="0" y="83355"/>
            <a:ext cx="1207008" cy="1207008"/>
          </a:xfrm>
          <a:prstGeom prst="rect">
            <a:avLst/>
          </a:prstGeom>
          <a:noFill/>
          <a:ln>
            <a:noFill/>
          </a:ln>
        </p:spPr>
      </p:pic>
      <p:sp>
        <p:nvSpPr>
          <p:cNvPr id="296" name="Google Shape;296;p5"/>
          <p:cNvSpPr txBox="1"/>
          <p:nvPr/>
        </p:nvSpPr>
        <p:spPr>
          <a:xfrm>
            <a:off x="725424" y="4513226"/>
            <a:ext cx="11070399"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400" b="1" dirty="0">
                <a:solidFill>
                  <a:schemeClr val="dk1"/>
                </a:solidFill>
                <a:latin typeface="Calibri"/>
                <a:ea typeface="Calibri"/>
                <a:cs typeface="Calibri"/>
                <a:sym typeface="Calibri"/>
              </a:rPr>
              <a:t>Narrated by Hazrat Al-</a:t>
            </a:r>
            <a:r>
              <a:rPr lang="en-GB" sz="2400" b="1" dirty="0" err="1">
                <a:solidFill>
                  <a:schemeClr val="dk1"/>
                </a:solidFill>
                <a:latin typeface="Calibri"/>
                <a:ea typeface="Calibri"/>
                <a:cs typeface="Calibri"/>
                <a:sym typeface="Calibri"/>
              </a:rPr>
              <a:t>Baraʾ</a:t>
            </a:r>
            <a:r>
              <a:rPr lang="en-GB" sz="2400" b="1" dirty="0">
                <a:solidFill>
                  <a:schemeClr val="dk1"/>
                </a:solidFill>
                <a:latin typeface="Calibri"/>
                <a:ea typeface="Calibri"/>
                <a:cs typeface="Calibri"/>
                <a:sym typeface="Calibri"/>
              </a:rPr>
              <a:t> (RA): He said, “I heard the Prophet </a:t>
            </a:r>
            <a:r>
              <a:rPr lang="ar-SA" sz="2400" b="1" dirty="0">
                <a:solidFill>
                  <a:schemeClr val="dk1"/>
                </a:solidFill>
                <a:latin typeface="Calibri"/>
                <a:ea typeface="Calibri"/>
                <a:cs typeface="Calibri"/>
                <a:sym typeface="Calibri"/>
              </a:rPr>
              <a:t>ﷺ</a:t>
            </a:r>
            <a:r>
              <a:rPr lang="en-GB" sz="2400" b="1" dirty="0">
                <a:solidFill>
                  <a:schemeClr val="dk1"/>
                </a:solidFill>
                <a:latin typeface="Calibri"/>
                <a:ea typeface="Calibri"/>
                <a:cs typeface="Calibri"/>
                <a:sym typeface="Calibri"/>
              </a:rPr>
              <a:t> say:</a:t>
            </a:r>
          </a:p>
          <a:p>
            <a:pPr marL="0" marR="0" lvl="0" indent="0" algn="ctr" rtl="0">
              <a:lnSpc>
                <a:spcPct val="150000"/>
              </a:lnSpc>
              <a:spcBef>
                <a:spcPts val="0"/>
              </a:spcBef>
              <a:spcAft>
                <a:spcPts val="0"/>
              </a:spcAft>
              <a:buNone/>
            </a:pPr>
            <a:r>
              <a:rPr lang="en-GB" sz="2400" b="1" dirty="0">
                <a:solidFill>
                  <a:schemeClr val="dk1"/>
                </a:solidFill>
                <a:latin typeface="Calibri"/>
                <a:ea typeface="Calibri"/>
                <a:cs typeface="Calibri"/>
                <a:sym typeface="Calibri"/>
              </a:rPr>
              <a:t>‘The first thing we do on this day of our festival is perform the prayer. Then we return and offer the sacrifice. Whoever does that has acted in accordance with our Sunnah (way and practice).” </a:t>
            </a:r>
          </a:p>
        </p:txBody>
      </p:sp>
      <p:sp>
        <p:nvSpPr>
          <p:cNvPr id="297" name="Google Shape;297;p5"/>
          <p:cNvSpPr txBox="1"/>
          <p:nvPr/>
        </p:nvSpPr>
        <p:spPr>
          <a:xfrm>
            <a:off x="902302" y="6783302"/>
            <a:ext cx="10387396"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000" b="1" dirty="0">
                <a:solidFill>
                  <a:schemeClr val="dk1"/>
                </a:solidFill>
                <a:latin typeface="Garamond"/>
                <a:ea typeface="Garamond"/>
                <a:cs typeface="Garamond"/>
                <a:sym typeface="Garamond"/>
              </a:rPr>
              <a:t>(Hadith Book: Sahih Al Bukhari, Hadith 951)</a:t>
            </a:r>
            <a:endParaRPr sz="2000" b="1" dirty="0">
              <a:solidFill>
                <a:schemeClr val="dk1"/>
              </a:solidFill>
              <a:latin typeface="Garamond"/>
              <a:ea typeface="Garamond"/>
              <a:cs typeface="Garamond"/>
              <a:sym typeface="Garamond"/>
            </a:endParaRPr>
          </a:p>
        </p:txBody>
      </p:sp>
      <p:sp>
        <p:nvSpPr>
          <p:cNvPr id="5" name="TextBox 4">
            <a:extLst>
              <a:ext uri="{FF2B5EF4-FFF2-40B4-BE49-F238E27FC236}">
                <a16:creationId xmlns:a16="http://schemas.microsoft.com/office/drawing/2014/main" id="{3988A530-AC53-ABF0-23DC-E6FD5391A54B}"/>
              </a:ext>
            </a:extLst>
          </p:cNvPr>
          <p:cNvSpPr txBox="1"/>
          <p:nvPr/>
        </p:nvSpPr>
        <p:spPr>
          <a:xfrm>
            <a:off x="1831238" y="1960963"/>
            <a:ext cx="8508794" cy="2486130"/>
          </a:xfrm>
          <a:prstGeom prst="rect">
            <a:avLst/>
          </a:prstGeom>
          <a:noFill/>
        </p:spPr>
        <p:txBody>
          <a:bodyPr wrap="square">
            <a:spAutoFit/>
          </a:bodyPr>
          <a:lstStyle/>
          <a:p>
            <a:pPr marL="0" marR="0" lvl="0" indent="0" algn="ctr" rtl="1">
              <a:lnSpc>
                <a:spcPct val="150000"/>
              </a:lnSpc>
              <a:spcBef>
                <a:spcPts val="0"/>
              </a:spcBef>
              <a:spcAft>
                <a:spcPts val="0"/>
              </a:spcAft>
              <a:buNone/>
            </a:pPr>
            <a:r>
              <a:rPr lang="ar-SA" sz="3600" dirty="0">
                <a:solidFill>
                  <a:schemeClr val="tx1"/>
                </a:solidFill>
                <a:latin typeface="Manzoor Quranic Naskh" panose="02000500000000000000" pitchFamily="2" charset="-78"/>
                <a:cs typeface="Manzoor Quranic Naskh" panose="02000500000000000000" pitchFamily="2" charset="-78"/>
                <a:sym typeface="Arial"/>
              </a:rPr>
              <a:t>عَنِ الْبَرَاءِ قَالَ سَمِعْتُ النَّبِيَّ ص</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ل</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ى الل</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ه</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 ع</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ل</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ي</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ه</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 و</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س</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ل</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م</a:t>
            </a:r>
            <a:r>
              <a:rPr lang="ur-PK" sz="3600" dirty="0">
                <a:solidFill>
                  <a:schemeClr val="tx1"/>
                </a:solidFill>
                <a:latin typeface="Manzoor Quranic Naskh" panose="02000500000000000000" pitchFamily="2" charset="-78"/>
                <a:cs typeface="Manzoor Quranic Naskh" panose="02000500000000000000" pitchFamily="2" charset="-78"/>
                <a:sym typeface="Arial"/>
              </a:rPr>
              <a:t>َ</a:t>
            </a:r>
            <a:r>
              <a:rPr lang="ar-SA" sz="3600" dirty="0">
                <a:solidFill>
                  <a:schemeClr val="tx1"/>
                </a:solidFill>
                <a:latin typeface="Manzoor Quranic Naskh" panose="02000500000000000000" pitchFamily="2" charset="-78"/>
                <a:cs typeface="Manzoor Quranic Naskh" panose="02000500000000000000" pitchFamily="2" charset="-78"/>
                <a:sym typeface="Arial"/>
              </a:rPr>
              <a:t> يَخْطُبُ فَقَالَ إِنَّ أَوَّلَ مَا نَبْدَأُ مِنْ يَوْمِنَا هَذَا أَنْ نُصَلِّيَ ثُمَّ نَرْجِعَ فَنَنْحَرَ فَمَنْ فَعَلَ فَقَدْ أَصَابَ سُنَّتَنَا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40300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a:cxnSpLocks/>
          </p:cNvCxnSpPr>
          <p:nvPr/>
        </p:nvCxnSpPr>
        <p:spPr>
          <a:xfrm>
            <a:off x="1035427" y="4265331"/>
            <a:ext cx="25989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63021" y="4423347"/>
            <a:ext cx="4581792" cy="1600438"/>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4200" b="1" u="none" strike="noStrike" dirty="0">
                <a:solidFill>
                  <a:schemeClr val="bg1"/>
                </a:solidFill>
                <a:latin typeface="Garamond" panose="02020404030301010803" pitchFamily="18" charset="0"/>
                <a:cs typeface="Jameel Noori Nastaleeq" panose="02000503000000000004" pitchFamily="2" charset="-78"/>
              </a:rPr>
              <a:t>“</a:t>
            </a:r>
            <a:r>
              <a:rPr lang="en-GB" sz="4200" b="1" dirty="0">
                <a:solidFill>
                  <a:schemeClr val="bg1"/>
                </a:solidFill>
                <a:latin typeface="Garamond" panose="02020404030301010803" pitchFamily="18" charset="0"/>
                <a:cs typeface="Jameel Noori Nastaleeq" panose="02000503000000000004" pitchFamily="2" charset="-78"/>
              </a:rPr>
              <a:t>EID UL ADHA</a:t>
            </a:r>
            <a:r>
              <a:rPr lang="ur-PK" sz="4200" b="1" dirty="0">
                <a:solidFill>
                  <a:schemeClr val="bg1"/>
                </a:solidFill>
                <a:latin typeface="Garamond" panose="02020404030301010803" pitchFamily="18" charset="0"/>
                <a:cs typeface="Jameel Noori Nastaleeq" panose="02000503000000000004" pitchFamily="2" charset="-78"/>
              </a:rPr>
              <a:t>!</a:t>
            </a:r>
            <a:r>
              <a:rPr lang="en-US" sz="4200" b="1" u="none" strike="noStrike" dirty="0">
                <a:solidFill>
                  <a:schemeClr val="bg1"/>
                </a:solidFill>
                <a:latin typeface="Garamond" panose="02020404030301010803" pitchFamily="18" charset="0"/>
                <a:cs typeface="Jameel Noori Nastaleeq" panose="02000503000000000004" pitchFamily="2" charset="-78"/>
              </a:rPr>
              <a:t>”</a:t>
            </a:r>
            <a:endParaRPr lang="en-US" sz="42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Eid Prayer Mandatory? Understanding Its Obligatory Nature in Islam -  Studio Arabiya">
            <a:extLst>
              <a:ext uri="{FF2B5EF4-FFF2-40B4-BE49-F238E27FC236}">
                <a16:creationId xmlns:a16="http://schemas.microsoft.com/office/drawing/2014/main" id="{A5709C00-E246-3C92-12E4-A5FDE048F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7160" y="-236576"/>
            <a:ext cx="10657350" cy="71083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6770670" cy="6858000"/>
          </a:xfrm>
          <a:prstGeom prst="rect">
            <a:avLst/>
          </a:prstGeom>
          <a:solidFill>
            <a:srgbClr val="3B2A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6362D"/>
              </a:solidFill>
            </a:endParaRPr>
          </a:p>
        </p:txBody>
      </p:sp>
      <p:sp>
        <p:nvSpPr>
          <p:cNvPr id="7" name="Rectangle 6"/>
          <p:cNvSpPr/>
          <p:nvPr/>
        </p:nvSpPr>
        <p:spPr>
          <a:xfrm>
            <a:off x="895440" y="589001"/>
            <a:ext cx="4971234" cy="584775"/>
          </a:xfrm>
          <a:prstGeom prst="rect">
            <a:avLst/>
          </a:prstGeom>
        </p:spPr>
        <p:txBody>
          <a:bodyPr wrap="none">
            <a:spAutoFit/>
          </a:bodyPr>
          <a:lstStyle/>
          <a:p>
            <a:pPr algn="ctr"/>
            <a:r>
              <a:rPr lang="en-GB" sz="3200" b="1" dirty="0">
                <a:solidFill>
                  <a:schemeClr val="bg1"/>
                </a:solidFill>
                <a:latin typeface="Garamond" panose="02020404030301010803" pitchFamily="18" charset="0"/>
              </a:rPr>
              <a:t>WHAT IS EID UL ADHA?</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33516" y="1314844"/>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47955" y="1610377"/>
            <a:ext cx="6268602" cy="4339650"/>
          </a:xfrm>
          <a:prstGeom prst="rect">
            <a:avLst/>
          </a:prstGeom>
          <a:noFill/>
        </p:spPr>
        <p:txBody>
          <a:bodyPr wrap="square">
            <a:spAutoFit/>
          </a:bodyPr>
          <a:lstStyle/>
          <a:p>
            <a:pPr marL="342900" indent="-342900">
              <a:spcAft>
                <a:spcPts val="2400"/>
              </a:spcAft>
              <a:buFont typeface="Arial" panose="020B0604020202020204" pitchFamily="34" charset="0"/>
              <a:buChar char="•"/>
            </a:pPr>
            <a:r>
              <a:rPr lang="en-GB" sz="2700" dirty="0">
                <a:solidFill>
                  <a:schemeClr val="bg1"/>
                </a:solidFill>
              </a:rPr>
              <a:t>Eid ul Adha is a joyous festival that is celebrated once a year.</a:t>
            </a:r>
          </a:p>
          <a:p>
            <a:pPr marL="342900" indent="-342900">
              <a:spcAft>
                <a:spcPts val="2400"/>
              </a:spcAft>
              <a:buFont typeface="Arial" panose="020B0604020202020204" pitchFamily="34" charset="0"/>
              <a:buChar char="•"/>
            </a:pPr>
            <a:r>
              <a:rPr lang="en-GB" sz="2700" dirty="0">
                <a:solidFill>
                  <a:schemeClr val="bg1"/>
                </a:solidFill>
              </a:rPr>
              <a:t>It is celebrated approximately 2 months and 10 days after Eid ul Fitr.</a:t>
            </a:r>
          </a:p>
          <a:p>
            <a:pPr marL="342900" indent="-342900">
              <a:spcAft>
                <a:spcPts val="2400"/>
              </a:spcAft>
              <a:buFont typeface="Arial" panose="020B0604020202020204" pitchFamily="34" charset="0"/>
              <a:buChar char="•"/>
            </a:pPr>
            <a:r>
              <a:rPr lang="en-GB" sz="2700" dirty="0">
                <a:solidFill>
                  <a:schemeClr val="bg1"/>
                </a:solidFill>
              </a:rPr>
              <a:t>Eid ul Adha is an Eid known for sacrificing.</a:t>
            </a:r>
          </a:p>
          <a:p>
            <a:pPr marL="342900" indent="-342900">
              <a:spcAft>
                <a:spcPts val="2400"/>
              </a:spcAft>
              <a:buFont typeface="Arial" panose="020B0604020202020204" pitchFamily="34" charset="0"/>
              <a:buChar char="•"/>
            </a:pPr>
            <a:r>
              <a:rPr lang="en-GB" sz="2700" dirty="0">
                <a:solidFill>
                  <a:schemeClr val="bg1"/>
                </a:solidFill>
              </a:rPr>
              <a:t>It is celebrated on 10th of Dhul </a:t>
            </a:r>
            <a:r>
              <a:rPr lang="en-GB" sz="2700" dirty="0" err="1">
                <a:solidFill>
                  <a:schemeClr val="bg1"/>
                </a:solidFill>
              </a:rPr>
              <a:t>Hijjah</a:t>
            </a:r>
            <a:r>
              <a:rPr lang="en-GB" sz="2700" dirty="0">
                <a:solidFill>
                  <a:schemeClr val="bg1"/>
                </a:solidFill>
              </a:rPr>
              <a:t> (the 12th month of the Islamic Calendar)</a:t>
            </a:r>
          </a:p>
        </p:txBody>
      </p:sp>
    </p:spTree>
    <p:extLst>
      <p:ext uri="{BB962C8B-B14F-4D97-AF65-F5344CB8AC3E}">
        <p14:creationId xmlns:p14="http://schemas.microsoft.com/office/powerpoint/2010/main" val="1184210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A511-E354-3F8E-FB9B-1F15B6F60249}"/>
            </a:ext>
          </a:extLst>
        </p:cNvPr>
        <p:cNvGrpSpPr/>
        <p:nvPr/>
      </p:nvGrpSpPr>
      <p:grpSpPr>
        <a:xfrm>
          <a:off x="0" y="0"/>
          <a:ext cx="0" cy="0"/>
          <a:chOff x="0" y="0"/>
          <a:chExt cx="0" cy="0"/>
        </a:xfrm>
      </p:grpSpPr>
      <p:pic>
        <p:nvPicPr>
          <p:cNvPr id="3074" name="Picture 2" descr="Eid al-Adha: Why do Muslims sacrifice animals and where is the practice  legal in public? | The Independent | The Independent">
            <a:extLst>
              <a:ext uri="{FF2B5EF4-FFF2-40B4-BE49-F238E27FC236}">
                <a16:creationId xmlns:a16="http://schemas.microsoft.com/office/drawing/2014/main" id="{6DF6F8F6-E3FF-1B67-BEA7-BA4CB894A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92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186B352-DF3C-21D2-B4F9-0C72606F8CCB}"/>
              </a:ext>
            </a:extLst>
          </p:cNvPr>
          <p:cNvSpPr/>
          <p:nvPr/>
        </p:nvSpPr>
        <p:spPr>
          <a:xfrm>
            <a:off x="0" y="0"/>
            <a:ext cx="6770670" cy="6858000"/>
          </a:xfrm>
          <a:prstGeom prst="rect">
            <a:avLst/>
          </a:prstGeom>
          <a:solidFill>
            <a:srgbClr val="4948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a:extLst>
              <a:ext uri="{FF2B5EF4-FFF2-40B4-BE49-F238E27FC236}">
                <a16:creationId xmlns:a16="http://schemas.microsoft.com/office/drawing/2014/main" id="{9F4DC209-C244-93E0-EAD0-76E46B66B5C9}"/>
              </a:ext>
            </a:extLst>
          </p:cNvPr>
          <p:cNvSpPr/>
          <p:nvPr/>
        </p:nvSpPr>
        <p:spPr>
          <a:xfrm>
            <a:off x="323171" y="589001"/>
            <a:ext cx="6115777" cy="523220"/>
          </a:xfrm>
          <a:prstGeom prst="rect">
            <a:avLst/>
          </a:prstGeom>
        </p:spPr>
        <p:txBody>
          <a:bodyPr wrap="none">
            <a:spAutoFit/>
          </a:bodyPr>
          <a:lstStyle/>
          <a:p>
            <a:pPr algn="ctr"/>
            <a:r>
              <a:rPr lang="en-GB" sz="2800" b="1" dirty="0">
                <a:solidFill>
                  <a:schemeClr val="bg1"/>
                </a:solidFill>
                <a:latin typeface="Garamond" panose="02020404030301010803" pitchFamily="18" charset="0"/>
              </a:rPr>
              <a:t>SIGNIFICANCE OF EID UL ADHA?</a:t>
            </a:r>
          </a:p>
        </p:txBody>
      </p:sp>
      <p:cxnSp>
        <p:nvCxnSpPr>
          <p:cNvPr id="8" name="Straight Connector 7">
            <a:extLst>
              <a:ext uri="{FF2B5EF4-FFF2-40B4-BE49-F238E27FC236}">
                <a16:creationId xmlns:a16="http://schemas.microsoft.com/office/drawing/2014/main" id="{FF2ABA2E-FD68-EFEE-5C09-4A15C536A1E5}"/>
              </a:ext>
            </a:extLst>
          </p:cNvPr>
          <p:cNvCxnSpPr/>
          <p:nvPr/>
        </p:nvCxnSpPr>
        <p:spPr>
          <a:xfrm flipV="1">
            <a:off x="1333516" y="1314844"/>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6D23CB2-94F7-8318-400B-612A694EC81F}"/>
              </a:ext>
            </a:extLst>
          </p:cNvPr>
          <p:cNvSpPr txBox="1"/>
          <p:nvPr/>
        </p:nvSpPr>
        <p:spPr>
          <a:xfrm>
            <a:off x="347955" y="1610377"/>
            <a:ext cx="6060827" cy="470898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000" dirty="0">
                <a:solidFill>
                  <a:schemeClr val="bg1"/>
                </a:solidFill>
              </a:rPr>
              <a:t>This Eid is celebrated remembering the sacrifice Hazrat Ibrahim (as) performed.</a:t>
            </a:r>
          </a:p>
          <a:p>
            <a:pPr marL="342900" indent="-342900">
              <a:spcAft>
                <a:spcPts val="1200"/>
              </a:spcAft>
              <a:buFont typeface="Arial" panose="020B0604020202020204" pitchFamily="34" charset="0"/>
              <a:buChar char="•"/>
            </a:pPr>
            <a:r>
              <a:rPr lang="en-GB" sz="2000" dirty="0">
                <a:solidFill>
                  <a:schemeClr val="bg1"/>
                </a:solidFill>
              </a:rPr>
              <a:t>In a dream </a:t>
            </a:r>
            <a:r>
              <a:rPr lang="en-GB" sz="2000" dirty="0" err="1">
                <a:solidFill>
                  <a:schemeClr val="bg1"/>
                </a:solidFill>
              </a:rPr>
              <a:t>Hazrat</a:t>
            </a:r>
            <a:r>
              <a:rPr lang="en-GB" sz="2000" dirty="0">
                <a:solidFill>
                  <a:schemeClr val="bg1"/>
                </a:solidFill>
              </a:rPr>
              <a:t> Ibrahim (as) saw himself sacrifice his son, Hazrat Ismael (as) in the way of Allah the Almighty.</a:t>
            </a:r>
          </a:p>
          <a:p>
            <a:pPr marL="342900" indent="-342900">
              <a:spcAft>
                <a:spcPts val="1200"/>
              </a:spcAft>
              <a:buFont typeface="Arial" panose="020B0604020202020204" pitchFamily="34" charset="0"/>
              <a:buChar char="•"/>
            </a:pPr>
            <a:r>
              <a:rPr lang="en-GB" sz="2000" dirty="0">
                <a:solidFill>
                  <a:schemeClr val="bg1"/>
                </a:solidFill>
              </a:rPr>
              <a:t>Without hesitation, Hazrat Ibrahim (as) obeyed the instructions and as he was about to physically sacrifice his son, Allah the Almighty stopped him.</a:t>
            </a:r>
          </a:p>
          <a:p>
            <a:pPr marL="342900" indent="-342900">
              <a:spcAft>
                <a:spcPts val="1200"/>
              </a:spcAft>
              <a:buFont typeface="Arial" panose="020B0604020202020204" pitchFamily="34" charset="0"/>
              <a:buChar char="•"/>
            </a:pPr>
            <a:r>
              <a:rPr lang="en-GB" sz="2000" dirty="0">
                <a:solidFill>
                  <a:schemeClr val="bg1"/>
                </a:solidFill>
              </a:rPr>
              <a:t>Because Hazrat Ibrahim (as) had shown complete obedience to Allah, Allah instead instructed him to sacrifice an animal.</a:t>
            </a:r>
          </a:p>
          <a:p>
            <a:pPr marL="342900" indent="-342900">
              <a:spcAft>
                <a:spcPts val="1200"/>
              </a:spcAft>
              <a:buFont typeface="Arial" panose="020B0604020202020204" pitchFamily="34" charset="0"/>
              <a:buChar char="•"/>
            </a:pPr>
            <a:r>
              <a:rPr lang="en-GB" sz="2000" dirty="0">
                <a:solidFill>
                  <a:schemeClr val="bg1"/>
                </a:solidFill>
              </a:rPr>
              <a:t>Because of this sacrifice, Muslims celebrate Eid ul Adha and sacrifice animals.</a:t>
            </a:r>
          </a:p>
        </p:txBody>
      </p:sp>
    </p:spTree>
    <p:extLst>
      <p:ext uri="{BB962C8B-B14F-4D97-AF65-F5344CB8AC3E}">
        <p14:creationId xmlns:p14="http://schemas.microsoft.com/office/powerpoint/2010/main" val="1627901636"/>
      </p:ext>
    </p:extLst>
  </p:cSld>
  <p:clrMapOvr>
    <a:masterClrMapping/>
  </p:clrMapOvr>
</p:sld>
</file>

<file path=ppt/theme/theme1.xml><?xml version="1.0" encoding="utf-8"?>
<a:theme xmlns:a="http://schemas.openxmlformats.org/drawingml/2006/main" name="Custom">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5F9029-ABC1-40ED-9A4B-17AFB728AED4}">
  <ds:schemaRefs>
    <ds:schemaRef ds:uri="http://schemas.microsoft.com/sharepoint/v3/contenttype/forms"/>
  </ds:schemaRefs>
</ds:datastoreItem>
</file>

<file path=customXml/itemProps3.xml><?xml version="1.0" encoding="utf-8"?>
<ds:datastoreItem xmlns:ds="http://schemas.openxmlformats.org/officeDocument/2006/customXml" ds:itemID="{6B9BF552-EA34-4C6E-A44C-41812AE980D3}">
  <ds:schemaRefs>
    <ds:schemaRef ds:uri="http://schemas.openxmlformats.org/package/2006/metadata/core-properties"/>
    <ds:schemaRef ds:uri="http://purl.org/dc/dcmitype/"/>
    <ds:schemaRef ds:uri="http://schemas.microsoft.com/sharepoint/v3"/>
    <ds:schemaRef ds:uri="71af3243-3dd4-4a8d-8c0d-dd76da1f02a5"/>
    <ds:schemaRef ds:uri="http://schemas.microsoft.com/office/infopath/2007/PartnerControls"/>
    <ds:schemaRef ds:uri="http://schemas.microsoft.com/office/2006/documentManagement/types"/>
    <ds:schemaRef ds:uri="http://purl.org/dc/terms/"/>
    <ds:schemaRef ds:uri="230e9df3-be65-4c73-a93b-d1236ebd677e"/>
    <ds:schemaRef ds:uri="16c05727-aa75-4e4a-9b5f-8a80a1165891"/>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17</TotalTime>
  <Words>1618</Words>
  <Application>Microsoft Office PowerPoint</Application>
  <PresentationFormat>Widescreen</PresentationFormat>
  <Paragraphs>162</Paragraphs>
  <Slides>20</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Arial</vt:lpstr>
      <vt:lpstr>Avenir</vt:lpstr>
      <vt:lpstr>Avenir Book</vt:lpstr>
      <vt:lpstr>Calibri</vt:lpstr>
      <vt:lpstr>Calisto MT</vt:lpstr>
      <vt:lpstr>Christmas Stories</vt:lpstr>
      <vt:lpstr>Garamond</vt:lpstr>
      <vt:lpstr>Garamond Premr Pro</vt:lpstr>
      <vt:lpstr>Manzoor Quranic Naskh</vt:lpstr>
      <vt:lpstr>ManzoorNaskh</vt:lpstr>
      <vt:lpstr>Montserrat Medium</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Bea farrukh</cp:lastModifiedBy>
  <cp:revision>58</cp:revision>
  <dcterms:created xsi:type="dcterms:W3CDTF">2023-12-07T18:40:21Z</dcterms:created>
  <dcterms:modified xsi:type="dcterms:W3CDTF">2026-06-05T22:47:07Z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